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311" r:id="rId4"/>
    <p:sldId id="318" r:id="rId5"/>
    <p:sldId id="298" r:id="rId6"/>
    <p:sldId id="307" r:id="rId7"/>
    <p:sldId id="294" r:id="rId8"/>
    <p:sldId id="319" r:id="rId9"/>
    <p:sldId id="299" r:id="rId10"/>
    <p:sldId id="301" r:id="rId11"/>
    <p:sldId id="308" r:id="rId12"/>
    <p:sldId id="275" r:id="rId13"/>
    <p:sldId id="290" r:id="rId14"/>
    <p:sldId id="289" r:id="rId15"/>
    <p:sldId id="292" r:id="rId16"/>
    <p:sldId id="313" r:id="rId17"/>
    <p:sldId id="295" r:id="rId18"/>
    <p:sldId id="309" r:id="rId19"/>
    <p:sldId id="314"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7000"/>
    <a:srgbClr val="848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99"/>
    <p:restoredTop sz="94696"/>
  </p:normalViewPr>
  <p:slideViewPr>
    <p:cSldViewPr snapToGrid="0" snapToObjects="1">
      <p:cViewPr varScale="1">
        <p:scale>
          <a:sx n="71" d="100"/>
          <a:sy n="71" d="100"/>
        </p:scale>
        <p:origin x="566" y="28"/>
      </p:cViewPr>
      <p:guideLst/>
    </p:cSldViewPr>
  </p:slideViewPr>
  <p:outlineViewPr>
    <p:cViewPr>
      <p:scale>
        <a:sx n="33" d="100"/>
        <a:sy n="33" d="100"/>
      </p:scale>
      <p:origin x="0" y="-824"/>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F4596E-766D-E941-AB1F-B3A6BF503665}" type="datetimeFigureOut">
              <a:rPr lang="ro-RO" smtClean="0"/>
              <a:t>20.11.2024</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E3863-9BA9-104F-B1D5-A11F2258B245}" type="slidenum">
              <a:rPr lang="ro-RO" smtClean="0"/>
              <a:t>‹#›</a:t>
            </a:fld>
            <a:endParaRPr lang="ro-RO"/>
          </a:p>
        </p:txBody>
      </p:sp>
    </p:spTree>
    <p:extLst>
      <p:ext uri="{BB962C8B-B14F-4D97-AF65-F5344CB8AC3E}">
        <p14:creationId xmlns:p14="http://schemas.microsoft.com/office/powerpoint/2010/main" val="785209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ist.org/article/politicia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a:t>
            </a:r>
            <a:r>
              <a:rPr lang="en-GB" dirty="0" err="1"/>
              <a:t>uk.pinterest.com</a:t>
            </a:r>
            <a:r>
              <a:rPr lang="en-GB" dirty="0"/>
              <a:t>/pin/degree-of-hemeroby-in-european-union-landscapes-19962005-map--650348002456824262/</a:t>
            </a:r>
            <a:endParaRPr lang="en-RO" dirty="0"/>
          </a:p>
        </p:txBody>
      </p:sp>
      <p:sp>
        <p:nvSpPr>
          <p:cNvPr id="4" name="Slide Number Placeholder 3"/>
          <p:cNvSpPr>
            <a:spLocks noGrp="1"/>
          </p:cNvSpPr>
          <p:nvPr>
            <p:ph type="sldNum" sz="quarter" idx="5"/>
          </p:nvPr>
        </p:nvSpPr>
        <p:spPr/>
        <p:txBody>
          <a:bodyPr/>
          <a:lstStyle/>
          <a:p>
            <a:fld id="{BBAE3863-9BA9-104F-B1D5-A11F2258B245}" type="slidenum">
              <a:rPr lang="ro-RO" smtClean="0"/>
              <a:t>2</a:t>
            </a:fld>
            <a:endParaRPr lang="ro-RO"/>
          </a:p>
        </p:txBody>
      </p:sp>
    </p:spTree>
    <p:extLst>
      <p:ext uri="{BB962C8B-B14F-4D97-AF65-F5344CB8AC3E}">
        <p14:creationId xmlns:p14="http://schemas.microsoft.com/office/powerpoint/2010/main" val="2572876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RO" dirty="0"/>
              <a:t>HOW CAN WE DELIVER </a:t>
            </a:r>
          </a:p>
        </p:txBody>
      </p:sp>
      <p:sp>
        <p:nvSpPr>
          <p:cNvPr id="4" name="Slide Number Placeholder 3"/>
          <p:cNvSpPr>
            <a:spLocks noGrp="1"/>
          </p:cNvSpPr>
          <p:nvPr>
            <p:ph type="sldNum" sz="quarter" idx="5"/>
          </p:nvPr>
        </p:nvSpPr>
        <p:spPr/>
        <p:txBody>
          <a:bodyPr/>
          <a:lstStyle/>
          <a:p>
            <a:fld id="{BBAE3863-9BA9-104F-B1D5-A11F2258B245}" type="slidenum">
              <a:rPr lang="ro-RO" smtClean="0"/>
              <a:t>5</a:t>
            </a:fld>
            <a:endParaRPr lang="ro-RO"/>
          </a:p>
        </p:txBody>
      </p:sp>
    </p:spTree>
    <p:extLst>
      <p:ext uri="{BB962C8B-B14F-4D97-AF65-F5344CB8AC3E}">
        <p14:creationId xmlns:p14="http://schemas.microsoft.com/office/powerpoint/2010/main" val="1376605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dirty="0" err="1"/>
              <a:t>Chasm</a:t>
            </a:r>
            <a:r>
              <a:rPr lang="ro-RO" dirty="0"/>
              <a:t> (</a:t>
            </a:r>
            <a:r>
              <a:rPr lang="ro-RO" dirty="0" err="1"/>
              <a:t>kazm</a:t>
            </a:r>
            <a:r>
              <a:rPr lang="ro-RO" dirty="0"/>
              <a:t>), </a:t>
            </a:r>
            <a:r>
              <a:rPr lang="ro-RO" dirty="0" err="1"/>
              <a:t>abyss</a:t>
            </a:r>
            <a:endParaRPr lang="ro-RO" dirty="0"/>
          </a:p>
          <a:p>
            <a:r>
              <a:rPr lang="ro-RO" dirty="0"/>
              <a:t>Ladislav </a:t>
            </a:r>
            <a:r>
              <a:rPr lang="ro-RO" dirty="0" err="1"/>
              <a:t>Miko</a:t>
            </a:r>
            <a:r>
              <a:rPr lang="ro-RO" dirty="0"/>
              <a:t> – </a:t>
            </a:r>
            <a:r>
              <a:rPr lang="ro-RO" dirty="0" err="1"/>
              <a:t>Czech</a:t>
            </a:r>
            <a:r>
              <a:rPr lang="ro-RO" dirty="0"/>
              <a:t> Republic: </a:t>
            </a:r>
            <a:r>
              <a:rPr lang="ro-RO" dirty="0">
                <a:solidFill>
                  <a:srgbClr val="FF0000"/>
                </a:solidFill>
              </a:rPr>
              <a:t>parcurs de silvic la CE</a:t>
            </a:r>
            <a:endParaRPr lang="en-US" dirty="0">
              <a:solidFill>
                <a:srgbClr val="FF0000"/>
              </a:solidFill>
            </a:endParaRPr>
          </a:p>
          <a:p>
            <a:r>
              <a:rPr lang="ro-RO" dirty="0">
                <a:solidFill>
                  <a:srgbClr val="FF0000"/>
                </a:solidFill>
              </a:rPr>
              <a:t>Theodore Roosevelt</a:t>
            </a:r>
            <a:r>
              <a:rPr lang="en-US" dirty="0">
                <a:solidFill>
                  <a:srgbClr val="FF0000"/>
                </a:solidFill>
              </a:rPr>
              <a:t> </a:t>
            </a:r>
            <a:r>
              <a:rPr lang="en-US" sz="1200" dirty="0">
                <a:solidFill>
                  <a:srgbClr val="FF0000"/>
                </a:solidFill>
              </a:rPr>
              <a:t>(</a:t>
            </a:r>
            <a:r>
              <a:rPr lang="en-US" sz="1200" dirty="0" err="1">
                <a:solidFill>
                  <a:srgbClr val="FF0000"/>
                </a:solidFill>
              </a:rPr>
              <a:t>Fost</a:t>
            </a:r>
            <a:r>
              <a:rPr lang="en-US" sz="1200" dirty="0">
                <a:solidFill>
                  <a:srgbClr val="FF0000"/>
                </a:solidFill>
              </a:rPr>
              <a:t> </a:t>
            </a:r>
            <a:r>
              <a:rPr lang="en-US" sz="1200" dirty="0" err="1">
                <a:solidFill>
                  <a:srgbClr val="FF0000"/>
                </a:solidFill>
              </a:rPr>
              <a:t>vanator</a:t>
            </a:r>
            <a:r>
              <a:rPr lang="en-US" sz="1200" dirty="0">
                <a:solidFill>
                  <a:srgbClr val="FF0000"/>
                </a:solidFill>
              </a:rPr>
              <a:t> -  During his presidency (1901-1909), he preserved more than 230 million acres (93 million hectares) of wilderness, created the U.S Forest Service, aggressively pursued soil and water conservation, and established more than 200 national forests, national monuments, national parks and wildlife refuges.)</a:t>
            </a:r>
            <a:endParaRPr lang="ro-RO" sz="1200" dirty="0">
              <a:solidFill>
                <a:srgbClr val="FF0000"/>
              </a:solidFill>
            </a:endParaRPr>
          </a:p>
          <a:p>
            <a:r>
              <a:rPr lang="ro-RO" dirty="0" err="1">
                <a:solidFill>
                  <a:srgbClr val="FF0000"/>
                </a:solidFill>
              </a:rPr>
              <a:t>Ken</a:t>
            </a:r>
            <a:r>
              <a:rPr lang="ro-RO" dirty="0">
                <a:solidFill>
                  <a:srgbClr val="FF0000"/>
                </a:solidFill>
              </a:rPr>
              <a:t> Livingstone</a:t>
            </a:r>
            <a:r>
              <a:rPr lang="en-US" dirty="0">
                <a:solidFill>
                  <a:srgbClr val="FF0000"/>
                </a:solidFill>
              </a:rPr>
              <a:t> - </a:t>
            </a:r>
            <a:r>
              <a:rPr lang="en-US" dirty="0"/>
              <a:t>London mayor (</a:t>
            </a:r>
            <a:r>
              <a:rPr lang="en-US" dirty="0">
                <a:hlinkClick r:id="rId3"/>
              </a:rPr>
              <a:t>https://grist.org/article/politicians</a:t>
            </a:r>
            <a:endParaRPr lang="en-US" dirty="0"/>
          </a:p>
        </p:txBody>
      </p:sp>
      <p:sp>
        <p:nvSpPr>
          <p:cNvPr id="4" name="Slide Number Placeholder 3"/>
          <p:cNvSpPr>
            <a:spLocks noGrp="1"/>
          </p:cNvSpPr>
          <p:nvPr>
            <p:ph type="sldNum" sz="quarter" idx="10"/>
          </p:nvPr>
        </p:nvSpPr>
        <p:spPr/>
        <p:txBody>
          <a:bodyPr/>
          <a:lstStyle/>
          <a:p>
            <a:fld id="{43476F27-D2B3-484A-8D6E-FD31CA67F0C6}" type="slidenum">
              <a:rPr lang="en-US" smtClean="0"/>
              <a:t>11</a:t>
            </a:fld>
            <a:endParaRPr lang="en-US"/>
          </a:p>
        </p:txBody>
      </p:sp>
    </p:spTree>
    <p:extLst>
      <p:ext uri="{BB962C8B-B14F-4D97-AF65-F5344CB8AC3E}">
        <p14:creationId xmlns:p14="http://schemas.microsoft.com/office/powerpoint/2010/main" val="105059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RO" dirty="0"/>
              <a:t>Us, conservationists pleaching and teaching</a:t>
            </a:r>
          </a:p>
          <a:p>
            <a:pPr marL="228600" indent="-228600">
              <a:buAutoNum type="arabicPeriod"/>
            </a:pPr>
            <a:r>
              <a:rPr lang="en-RO" dirty="0"/>
              <a:t>Us listening, understanding and finding solutions – how </a:t>
            </a:r>
          </a:p>
        </p:txBody>
      </p:sp>
      <p:sp>
        <p:nvSpPr>
          <p:cNvPr id="4" name="Slide Number Placeholder 3"/>
          <p:cNvSpPr>
            <a:spLocks noGrp="1"/>
          </p:cNvSpPr>
          <p:nvPr>
            <p:ph type="sldNum" sz="quarter" idx="5"/>
          </p:nvPr>
        </p:nvSpPr>
        <p:spPr/>
        <p:txBody>
          <a:bodyPr/>
          <a:lstStyle/>
          <a:p>
            <a:fld id="{BBAE3863-9BA9-104F-B1D5-A11F2258B245}" type="slidenum">
              <a:rPr lang="ro-RO" smtClean="0"/>
              <a:t>17</a:t>
            </a:fld>
            <a:endParaRPr lang="ro-RO"/>
          </a:p>
        </p:txBody>
      </p:sp>
    </p:spTree>
    <p:extLst>
      <p:ext uri="{BB962C8B-B14F-4D97-AF65-F5344CB8AC3E}">
        <p14:creationId xmlns:p14="http://schemas.microsoft.com/office/powerpoint/2010/main" val="45724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A786ED20-11DA-0A4D-8D1B-C1FC2F025A8C}" type="datetimeFigureOut">
              <a:rPr lang="ro-RO" smtClean="0"/>
              <a:t>20.11.2024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7964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A786ED20-11DA-0A4D-8D1B-C1FC2F025A8C}" type="datetimeFigureOut">
              <a:rPr lang="ro-RO" smtClean="0"/>
              <a:t>20.11.2024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03528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A786ED20-11DA-0A4D-8D1B-C1FC2F025A8C}" type="datetimeFigureOut">
              <a:rPr lang="ro-RO" smtClean="0"/>
              <a:t>20.11.2024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038872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096491"/>
            <a:ext cx="8534400" cy="1350818"/>
          </a:xfrm>
        </p:spPr>
        <p:txBody>
          <a:bodyPr>
            <a:normAutofit/>
          </a:bodyPr>
          <a:lstStyle>
            <a:lvl1pPr marL="0" indent="0" algn="ctr">
              <a:buNone/>
              <a:defRPr sz="36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0"/>
          <p:cNvSpPr>
            <a:spLocks noGrp="1"/>
          </p:cNvSpPr>
          <p:nvPr>
            <p:ph type="title"/>
          </p:nvPr>
        </p:nvSpPr>
        <p:spPr>
          <a:xfrm>
            <a:off x="609600" y="1743268"/>
            <a:ext cx="10972800" cy="1143000"/>
          </a:xfrm>
        </p:spPr>
        <p:txBody>
          <a:bodyPr>
            <a:normAutofit/>
          </a:bodyPr>
          <a:lstStyle>
            <a:lvl1pPr>
              <a:defRPr sz="4800" b="1">
                <a:solidFill>
                  <a:srgbClr val="5FAB48"/>
                </a:solidFill>
              </a:defRPr>
            </a:lvl1pPr>
          </a:lstStyle>
          <a:p>
            <a:r>
              <a:rPr lang="en-US"/>
              <a:t>Click to edit Master title style</a:t>
            </a:r>
            <a:endParaRPr lang="en-GB" dirty="0"/>
          </a:p>
        </p:txBody>
      </p:sp>
    </p:spTree>
    <p:extLst>
      <p:ext uri="{BB962C8B-B14F-4D97-AF65-F5344CB8AC3E}">
        <p14:creationId xmlns:p14="http://schemas.microsoft.com/office/powerpoint/2010/main" val="259888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5" descr="PPTBarTranspBlankGreen.png">
            <a:extLst>
              <a:ext uri="{FF2B5EF4-FFF2-40B4-BE49-F238E27FC236}">
                <a16:creationId xmlns:a16="http://schemas.microsoft.com/office/drawing/2014/main" id="{74D7B949-4FA8-EC4E-BB53-2594EB042C0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92E7A9B-2B17-8E45-863B-E3D2FB26A8E4}"/>
              </a:ext>
            </a:extLst>
          </p:cNvPr>
          <p:cNvSpPr txBox="1">
            <a:spLocks noChangeArrowheads="1"/>
          </p:cNvSpPr>
          <p:nvPr/>
        </p:nvSpPr>
        <p:spPr bwMode="auto">
          <a:xfrm>
            <a:off x="1828800" y="5832475"/>
            <a:ext cx="8534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1" hangingPunct="1">
              <a:defRPr/>
            </a:pPr>
            <a:r>
              <a:rPr lang="en-GB" sz="2200" b="1">
                <a:solidFill>
                  <a:schemeClr val="bg1"/>
                </a:solidFill>
              </a:rPr>
              <a:t>Michael R Appleton</a:t>
            </a:r>
          </a:p>
        </p:txBody>
      </p:sp>
      <p:sp>
        <p:nvSpPr>
          <p:cNvPr id="2" name="Title 1"/>
          <p:cNvSpPr>
            <a:spLocks noGrp="1"/>
          </p:cNvSpPr>
          <p:nvPr>
            <p:ph type="title"/>
          </p:nvPr>
        </p:nvSpPr>
        <p:spPr>
          <a:xfrm>
            <a:off x="575387" y="152636"/>
            <a:ext cx="11041227" cy="1764196"/>
          </a:xfrm>
        </p:spPr>
        <p:txBody>
          <a:bodyPr anchor="t"/>
          <a:lstStyle>
            <a:lvl1pPr algn="ctr">
              <a:defRPr sz="5000" b="1" cap="none">
                <a:solidFill>
                  <a:srgbClr val="5FAB48"/>
                </a:solidFill>
              </a:defRPr>
            </a:lvl1pPr>
          </a:lstStyle>
          <a:p>
            <a:r>
              <a:rPr lang="en-US" dirty="0"/>
              <a:t>Click to edit Master title style</a:t>
            </a:r>
          </a:p>
        </p:txBody>
      </p:sp>
      <p:sp>
        <p:nvSpPr>
          <p:cNvPr id="3" name="Text Placeholder 2"/>
          <p:cNvSpPr>
            <a:spLocks noGrp="1"/>
          </p:cNvSpPr>
          <p:nvPr>
            <p:ph type="body" idx="1"/>
          </p:nvPr>
        </p:nvSpPr>
        <p:spPr>
          <a:xfrm>
            <a:off x="869371" y="5949280"/>
            <a:ext cx="10363200" cy="779750"/>
          </a:xfrm>
        </p:spPr>
        <p:txBody>
          <a:bodyPr anchor="b">
            <a:normAutofit/>
          </a:bodyPr>
          <a:lstStyle>
            <a:lvl1pPr marL="0" indent="0" algn="ctr">
              <a:buNone/>
              <a:defRPr sz="36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CD255B27-C60C-4D43-8216-320104E9FADC}"/>
              </a:ext>
            </a:extLst>
          </p:cNvPr>
          <p:cNvSpPr>
            <a:spLocks noGrp="1"/>
          </p:cNvSpPr>
          <p:nvPr>
            <p:ph type="sldNum" sz="quarter" idx="10"/>
          </p:nvPr>
        </p:nvSpPr>
        <p:spPr>
          <a:xfrm>
            <a:off x="11140018" y="6424614"/>
            <a:ext cx="1051983" cy="3524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rgbClr val="33CC33"/>
                </a:solidFill>
                <a:latin typeface="Calibri" panose="020F0502020204030204" pitchFamily="34" charset="0"/>
              </a:defRPr>
            </a:lvl1pPr>
          </a:lstStyle>
          <a:p>
            <a:fld id="{509A73F0-7242-3A41-9AE5-41FC02C0B98F}" type="slidenum">
              <a:rPr lang="en-GB" altLang="en-US"/>
              <a:pPr/>
              <a:t>‹#›</a:t>
            </a:fld>
            <a:endParaRPr lang="en-GB" altLang="en-US"/>
          </a:p>
        </p:txBody>
      </p:sp>
    </p:spTree>
    <p:extLst>
      <p:ext uri="{BB962C8B-B14F-4D97-AF65-F5344CB8AC3E}">
        <p14:creationId xmlns:p14="http://schemas.microsoft.com/office/powerpoint/2010/main" val="406712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4" descr="PPTBarTranspBlankGreen.png">
            <a:extLst>
              <a:ext uri="{FF2B5EF4-FFF2-40B4-BE49-F238E27FC236}">
                <a16:creationId xmlns:a16="http://schemas.microsoft.com/office/drawing/2014/main" id="{782A1079-FEE5-2348-B6EE-F1F4946B616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ED1398A2-A297-FE4B-9C7F-788E89FB1A69}"/>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B8DAF4E9-A4FD-9F4D-8FDF-17782D6C0CC3}"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p:txBody>
          <a:bodyPr/>
          <a:lstStyle>
            <a:lvl1pPr>
              <a:defRPr>
                <a:solidFill>
                  <a:srgbClr val="5FAB48"/>
                </a:solidFill>
              </a:defRPr>
            </a:lvl1pPr>
          </a:lstStyle>
          <a:p>
            <a:r>
              <a:rPr lang="en-US" dirty="0"/>
              <a:t>Click to edit Master title style</a:t>
            </a:r>
          </a:p>
        </p:txBody>
      </p:sp>
      <p:sp>
        <p:nvSpPr>
          <p:cNvPr id="3" name="Content Placeholder 2"/>
          <p:cNvSpPr>
            <a:spLocks noGrp="1"/>
          </p:cNvSpPr>
          <p:nvPr>
            <p:ph idx="1"/>
          </p:nvPr>
        </p:nvSpPr>
        <p:spPr>
          <a:xfrm>
            <a:off x="609600" y="1600201"/>
            <a:ext cx="10972800" cy="3851564"/>
          </a:xfrm>
        </p:spPr>
        <p:txBody>
          <a:bodyPr/>
          <a:lstStyle>
            <a:lvl1pPr>
              <a:defRPr sz="3600">
                <a:solidFill>
                  <a:schemeClr val="tx1">
                    <a:lumMod val="75000"/>
                    <a:lumOff val="25000"/>
                  </a:schemeClr>
                </a:solidFill>
              </a:defRPr>
            </a:lvl1pPr>
            <a:lvl2pPr>
              <a:defRPr sz="3200">
                <a:solidFill>
                  <a:schemeClr val="tx1">
                    <a:lumMod val="75000"/>
                    <a:lumOff val="25000"/>
                  </a:schemeClr>
                </a:solidFill>
              </a:defRPr>
            </a:lvl2pPr>
            <a:lvl3pPr>
              <a:defRPr sz="2800">
                <a:solidFill>
                  <a:schemeClr val="tx1">
                    <a:lumMod val="75000"/>
                    <a:lumOff val="25000"/>
                  </a:schemeClr>
                </a:solidFill>
              </a:defRPr>
            </a:lvl3pPr>
            <a:lvl4pPr>
              <a:defRPr sz="2400">
                <a:solidFill>
                  <a:schemeClr val="tx1">
                    <a:lumMod val="75000"/>
                    <a:lumOff val="25000"/>
                  </a:schemeClr>
                </a:solidFill>
              </a:defRPr>
            </a:lvl4pPr>
            <a:lvl5pPr>
              <a:defRPr sz="20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2F0343A2-E29F-EC46-B103-2926451205BF}"/>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487DB1B1-A6F0-2A4A-9846-6D72A87DB397}" type="slidenum">
              <a:rPr lang="en-GB" altLang="en-US"/>
              <a:pPr/>
              <a:t>‹#›</a:t>
            </a:fld>
            <a:endParaRPr lang="en-GB" altLang="en-US"/>
          </a:p>
        </p:txBody>
      </p:sp>
    </p:spTree>
    <p:extLst>
      <p:ext uri="{BB962C8B-B14F-4D97-AF65-F5344CB8AC3E}">
        <p14:creationId xmlns:p14="http://schemas.microsoft.com/office/powerpoint/2010/main" val="406179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5" name="Picture 4" descr="PPTBarTranspBlankGreen.png">
            <a:extLst>
              <a:ext uri="{FF2B5EF4-FFF2-40B4-BE49-F238E27FC236}">
                <a16:creationId xmlns:a16="http://schemas.microsoft.com/office/drawing/2014/main" id="{8A6BD629-5615-5747-A260-53C41D588D7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C4F918B9-3EFD-4640-A3A8-9153824E2E6E}"/>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05DE58D2-2B9C-6F46-BE2C-FBFBE1562FE1}"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p:txBody>
          <a:bodyPr/>
          <a:lstStyle>
            <a:lvl1pPr>
              <a:defRPr>
                <a:solidFill>
                  <a:srgbClr val="5FAB48"/>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3941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39413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3F3C7A0-DC0C-D144-99CA-0CF87F27210E}"/>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DFDD1FA8-40F0-0840-A55E-BAE6654ECF34}" type="slidenum">
              <a:rPr lang="en-GB" altLang="en-US"/>
              <a:pPr/>
              <a:t>‹#›</a:t>
            </a:fld>
            <a:endParaRPr lang="en-GB" altLang="en-US"/>
          </a:p>
        </p:txBody>
      </p:sp>
    </p:spTree>
    <p:extLst>
      <p:ext uri="{BB962C8B-B14F-4D97-AF65-F5344CB8AC3E}">
        <p14:creationId xmlns:p14="http://schemas.microsoft.com/office/powerpoint/2010/main" val="3269813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7" name="Picture 4" descr="PPTBarTranspBlankGreen.png">
            <a:extLst>
              <a:ext uri="{FF2B5EF4-FFF2-40B4-BE49-F238E27FC236}">
                <a16:creationId xmlns:a16="http://schemas.microsoft.com/office/drawing/2014/main" id="{5E477910-77EF-AE4E-82A4-AAE6A28E0D0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511F3AA8-68CC-8541-A37A-3E741E4F55AB}"/>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0F826B25-A8B5-7340-AC69-2666F637F5A0}"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392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6"/>
            <a:ext cx="5389033" cy="3392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5AFF89B4-F368-0746-8213-68080F6572AE}"/>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348237E7-50DA-AB48-B9DF-08AA77E74B18}" type="slidenum">
              <a:rPr lang="en-GB" altLang="en-US"/>
              <a:pPr/>
              <a:t>‹#›</a:t>
            </a:fld>
            <a:endParaRPr lang="en-GB" altLang="en-US"/>
          </a:p>
        </p:txBody>
      </p:sp>
    </p:spTree>
    <p:extLst>
      <p:ext uri="{BB962C8B-B14F-4D97-AF65-F5344CB8AC3E}">
        <p14:creationId xmlns:p14="http://schemas.microsoft.com/office/powerpoint/2010/main" val="2948565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3" name="Picture 4" descr="PPTBarTranspBlankGreen.png">
            <a:extLst>
              <a:ext uri="{FF2B5EF4-FFF2-40B4-BE49-F238E27FC236}">
                <a16:creationId xmlns:a16="http://schemas.microsoft.com/office/drawing/2014/main" id="{31D79AF2-AE89-684D-A94D-BA65AD44E3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7918DF53-58FF-3442-A769-80D62B6A9512}"/>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E1F68C0-F538-5B43-821B-AC3FBE5304C6}"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p:txBody>
          <a:bodyPr/>
          <a:lstStyle>
            <a:lvl1pPr>
              <a:defRPr>
                <a:solidFill>
                  <a:srgbClr val="5FAB48"/>
                </a:solidFill>
              </a:defRPr>
            </a:lvl1pPr>
          </a:lstStyle>
          <a:p>
            <a:r>
              <a:rPr lang="en-US" dirty="0"/>
              <a:t>Click to edit Master title style</a:t>
            </a:r>
          </a:p>
        </p:txBody>
      </p:sp>
      <p:sp>
        <p:nvSpPr>
          <p:cNvPr id="5" name="Slide Number Placeholder 5">
            <a:extLst>
              <a:ext uri="{FF2B5EF4-FFF2-40B4-BE49-F238E27FC236}">
                <a16:creationId xmlns:a16="http://schemas.microsoft.com/office/drawing/2014/main" id="{A1BE0919-43DE-9D40-BA9E-F11774342788}"/>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3B374266-908C-594A-B969-59F5A23B451C}" type="slidenum">
              <a:rPr lang="en-GB" altLang="en-US"/>
              <a:pPr/>
              <a:t>‹#›</a:t>
            </a:fld>
            <a:endParaRPr lang="en-GB" altLang="en-US"/>
          </a:p>
        </p:txBody>
      </p:sp>
    </p:spTree>
    <p:extLst>
      <p:ext uri="{BB962C8B-B14F-4D97-AF65-F5344CB8AC3E}">
        <p14:creationId xmlns:p14="http://schemas.microsoft.com/office/powerpoint/2010/main" val="3711778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BackGround Picture">
    <p:spTree>
      <p:nvGrpSpPr>
        <p:cNvPr id="1" name=""/>
        <p:cNvGrpSpPr/>
        <p:nvPr/>
      </p:nvGrpSpPr>
      <p:grpSpPr>
        <a:xfrm>
          <a:off x="0" y="0"/>
          <a:ext cx="0" cy="0"/>
          <a:chOff x="0" y="0"/>
          <a:chExt cx="0" cy="0"/>
        </a:xfrm>
      </p:grpSpPr>
      <p:pic>
        <p:nvPicPr>
          <p:cNvPr id="4" name="Picture 4" descr="PPTBarTranspBlankGreen.png">
            <a:extLst>
              <a:ext uri="{FF2B5EF4-FFF2-40B4-BE49-F238E27FC236}">
                <a16:creationId xmlns:a16="http://schemas.microsoft.com/office/drawing/2014/main" id="{43F1E979-FC14-5B4D-9363-A9D0522E26D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5AE9E706-1235-AA41-9B41-5718FD0E7F67}"/>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CEAE821F-B3C9-1A46-91A0-366A3ECA5088}"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10" name="Picture Placeholder 9"/>
          <p:cNvSpPr>
            <a:spLocks noGrp="1"/>
          </p:cNvSpPr>
          <p:nvPr>
            <p:ph type="pic" sz="quarter" idx="13"/>
          </p:nvPr>
        </p:nvSpPr>
        <p:spPr>
          <a:xfrm>
            <a:off x="20" y="0"/>
            <a:ext cx="12192000" cy="6858000"/>
          </a:xfrm>
        </p:spPr>
        <p:txBody>
          <a:bodyPr rtlCol="0">
            <a:normAutofit/>
          </a:bodyPr>
          <a:lstStyle/>
          <a:p>
            <a:pPr lvl="0"/>
            <a:r>
              <a:rPr lang="en-US" noProof="0"/>
              <a:t>Click icon to add picture</a:t>
            </a:r>
          </a:p>
        </p:txBody>
      </p:sp>
      <p:sp>
        <p:nvSpPr>
          <p:cNvPr id="2" name="Title 1"/>
          <p:cNvSpPr>
            <a:spLocks noGrp="1"/>
          </p:cNvSpPr>
          <p:nvPr>
            <p:ph type="title"/>
          </p:nvPr>
        </p:nvSpPr>
        <p:spPr/>
        <p:txBody>
          <a:bodyPr/>
          <a:lstStyle>
            <a:lvl1pPr>
              <a:defRPr>
                <a:solidFill>
                  <a:srgbClr val="5FAB48"/>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40B1BA4F-BCAE-964B-BF9D-604E0533DDC5}"/>
              </a:ext>
            </a:extLst>
          </p:cNvPr>
          <p:cNvSpPr>
            <a:spLocks noGrp="1"/>
          </p:cNvSpPr>
          <p:nvPr>
            <p:ph type="sldNum" sz="quarter" idx="14"/>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CAFE1BBE-8338-1340-BB89-45F2B48A69E4}" type="slidenum">
              <a:rPr lang="en-GB" altLang="en-US"/>
              <a:pPr/>
              <a:t>‹#›</a:t>
            </a:fld>
            <a:endParaRPr lang="en-GB" altLang="en-US"/>
          </a:p>
        </p:txBody>
      </p:sp>
    </p:spTree>
    <p:extLst>
      <p:ext uri="{BB962C8B-B14F-4D97-AF65-F5344CB8AC3E}">
        <p14:creationId xmlns:p14="http://schemas.microsoft.com/office/powerpoint/2010/main" val="1377064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4" descr="PPTBarTranspBlankGreen.png">
            <a:extLst>
              <a:ext uri="{FF2B5EF4-FFF2-40B4-BE49-F238E27FC236}">
                <a16:creationId xmlns:a16="http://schemas.microsoft.com/office/drawing/2014/main" id="{E2FF7727-1367-FF41-8F3E-68E66A06CE9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5E74F253-E0DD-3845-AA2F-2F8854D06A9D}"/>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7D4C2FE8-71A1-4C4B-9043-08B234F6A443}"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4" name="Slide Number Placeholder 5">
            <a:extLst>
              <a:ext uri="{FF2B5EF4-FFF2-40B4-BE49-F238E27FC236}">
                <a16:creationId xmlns:a16="http://schemas.microsoft.com/office/drawing/2014/main" id="{117B0D67-2D33-4148-BB05-0AACBFD05848}"/>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314230C9-7C9F-B34C-96C3-967B537143D4}" type="slidenum">
              <a:rPr lang="en-GB" altLang="en-US"/>
              <a:pPr/>
              <a:t>‹#›</a:t>
            </a:fld>
            <a:endParaRPr lang="en-GB" altLang="en-US"/>
          </a:p>
        </p:txBody>
      </p:sp>
    </p:spTree>
    <p:extLst>
      <p:ext uri="{BB962C8B-B14F-4D97-AF65-F5344CB8AC3E}">
        <p14:creationId xmlns:p14="http://schemas.microsoft.com/office/powerpoint/2010/main" val="4213310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A786ED20-11DA-0A4D-8D1B-C1FC2F025A8C}" type="datetimeFigureOut">
              <a:rPr lang="ro-RO" smtClean="0"/>
              <a:t>20.11.2024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1927036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4" descr="PPTBarTranspBlankGreen.png">
            <a:extLst>
              <a:ext uri="{FF2B5EF4-FFF2-40B4-BE49-F238E27FC236}">
                <a16:creationId xmlns:a16="http://schemas.microsoft.com/office/drawing/2014/main" id="{91CECE64-C5FE-B54C-9DF8-EA07340308E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5CD46B5-C9DF-1045-A269-6996ED01AB0A}"/>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14527C89-CE35-1649-80DE-771E91FB32AB}"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a:xfrm>
            <a:off x="609601" y="273050"/>
            <a:ext cx="4011084" cy="1162050"/>
          </a:xfrm>
        </p:spPr>
        <p:txBody>
          <a:bodyPr anchor="b"/>
          <a:lstStyle>
            <a:lvl1pPr algn="l">
              <a:defRPr sz="2000" b="1">
                <a:solidFill>
                  <a:srgbClr val="5FAB48"/>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1"/>
            <a:ext cx="6815667" cy="52941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13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4C0DD2F8-3757-7A40-90AA-3872BA019876}"/>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5CD252B8-6AE9-244F-8BC6-123E4ADEF625}" type="slidenum">
              <a:rPr lang="en-GB" altLang="en-US"/>
              <a:pPr/>
              <a:t>‹#›</a:t>
            </a:fld>
            <a:endParaRPr lang="en-GB" altLang="en-US"/>
          </a:p>
        </p:txBody>
      </p:sp>
    </p:spTree>
    <p:extLst>
      <p:ext uri="{BB962C8B-B14F-4D97-AF65-F5344CB8AC3E}">
        <p14:creationId xmlns:p14="http://schemas.microsoft.com/office/powerpoint/2010/main" val="962349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4" descr="PPTBarTranspBlankGreen.png">
            <a:extLst>
              <a:ext uri="{FF2B5EF4-FFF2-40B4-BE49-F238E27FC236}">
                <a16:creationId xmlns:a16="http://schemas.microsoft.com/office/drawing/2014/main" id="{25D07584-C1E8-9142-971C-99401BC0DD4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9976C8F-6D81-584C-BF99-6D79A46318A7}"/>
              </a:ext>
            </a:extLst>
          </p:cNvPr>
          <p:cNvSpPr txBox="1">
            <a:spLocks/>
          </p:cNvSpPr>
          <p:nvPr userDrawn="1"/>
        </p:nvSpPr>
        <p:spPr>
          <a:xfrm>
            <a:off x="11140018" y="6424614"/>
            <a:ext cx="1051983" cy="3524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763CE474-ED94-5548-8A0D-2C2E2863B211}" type="slidenum">
              <a:rPr lang="en-GB" altLang="en-US" sz="1800">
                <a:solidFill>
                  <a:srgbClr val="33CC33"/>
                </a:solidFill>
                <a:latin typeface="Calibri" panose="020F0502020204030204" pitchFamily="34" charset="0"/>
              </a:rPr>
              <a:pPr algn="ctr" eaLnBrk="1" hangingPunct="1"/>
              <a:t>‹#›</a:t>
            </a:fld>
            <a:endParaRPr lang="en-GB" altLang="en-US" sz="1800">
              <a:solidFill>
                <a:srgbClr val="33CC33"/>
              </a:solidFill>
              <a:latin typeface="Calibri" panose="020F0502020204030204" pitchFamily="34" charset="0"/>
            </a:endParaRPr>
          </a:p>
        </p:txBody>
      </p:sp>
      <p:sp>
        <p:nvSpPr>
          <p:cNvPr id="2" name="Title 1"/>
          <p:cNvSpPr>
            <a:spLocks noGrp="1"/>
          </p:cNvSpPr>
          <p:nvPr>
            <p:ph type="title"/>
          </p:nvPr>
        </p:nvSpPr>
        <p:spPr>
          <a:xfrm>
            <a:off x="2389717" y="4415760"/>
            <a:ext cx="7315200" cy="566738"/>
          </a:xfrm>
        </p:spPr>
        <p:txBody>
          <a:bodyPr anchor="b"/>
          <a:lstStyle>
            <a:lvl1pPr algn="l">
              <a:defRPr sz="2000" b="1">
                <a:solidFill>
                  <a:srgbClr val="5FAB48"/>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23378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046638"/>
            <a:ext cx="7315200" cy="5205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a:extLst>
              <a:ext uri="{FF2B5EF4-FFF2-40B4-BE49-F238E27FC236}">
                <a16:creationId xmlns:a16="http://schemas.microsoft.com/office/drawing/2014/main" id="{57F5E498-9572-AC42-BD38-E570BEB0D195}"/>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1091CA86-4B15-3C43-8DA0-01A0DE1B5A70}" type="slidenum">
              <a:rPr lang="en-GB" altLang="en-US"/>
              <a:pPr/>
              <a:t>‹#›</a:t>
            </a:fld>
            <a:endParaRPr lang="en-GB" altLang="en-US"/>
          </a:p>
        </p:txBody>
      </p:sp>
    </p:spTree>
    <p:extLst>
      <p:ext uri="{BB962C8B-B14F-4D97-AF65-F5344CB8AC3E}">
        <p14:creationId xmlns:p14="http://schemas.microsoft.com/office/powerpoint/2010/main" val="1955020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4" name="Picture 4" descr="PPTBarTranspBlankGreen.png">
            <a:extLst>
              <a:ext uri="{FF2B5EF4-FFF2-40B4-BE49-F238E27FC236}">
                <a16:creationId xmlns:a16="http://schemas.microsoft.com/office/drawing/2014/main" id="{C000A354-67EB-6C4F-A656-043B34C0761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5FAB4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FB605EB6-1B56-1C41-AF10-B6CE78B92C15}"/>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032534F6-F3A4-954D-88FB-F8C518AEB6D8}" type="slidenum">
              <a:rPr lang="en-GB" altLang="en-US"/>
              <a:pPr/>
              <a:t>‹#›</a:t>
            </a:fld>
            <a:endParaRPr lang="en-GB" altLang="en-US"/>
          </a:p>
        </p:txBody>
      </p:sp>
    </p:spTree>
    <p:extLst>
      <p:ext uri="{BB962C8B-B14F-4D97-AF65-F5344CB8AC3E}">
        <p14:creationId xmlns:p14="http://schemas.microsoft.com/office/powerpoint/2010/main" val="3571621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4" name="Picture 4" descr="PPTBarTranspBlankGreen.png">
            <a:extLst>
              <a:ext uri="{FF2B5EF4-FFF2-40B4-BE49-F238E27FC236}">
                <a16:creationId xmlns:a16="http://schemas.microsoft.com/office/drawing/2014/main" id="{C5FCB684-1D00-D84F-A6F5-07993342BB2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839200" y="274639"/>
            <a:ext cx="2743200" cy="5228439"/>
          </a:xfrm>
        </p:spPr>
        <p:txBody>
          <a:bodyPr vert="eaVert"/>
          <a:lstStyle>
            <a:lvl1pPr>
              <a:defRPr>
                <a:solidFill>
                  <a:srgbClr val="5FAB48"/>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228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FE50EAC-462B-8B49-9324-164015BFF69C}"/>
              </a:ext>
            </a:extLst>
          </p:cNvPr>
          <p:cNvSpPr>
            <a:spLocks noGrp="1"/>
          </p:cNvSpPr>
          <p:nvPr>
            <p:ph type="sldNum" sz="quarter" idx="10"/>
          </p:nvPr>
        </p:nvSpPr>
        <p:spPr>
          <a:xfrm>
            <a:off x="11120967" y="6130925"/>
            <a:ext cx="1051984" cy="706438"/>
          </a:xfrm>
          <a:prstGeom prst="rect">
            <a:avLst/>
          </a:prstGeom>
        </p:spPr>
        <p:txBody>
          <a:bodyPr vert="horz" wrap="square" lIns="91440" tIns="45720" rIns="91440" bIns="45720" numCol="1" anchor="t" anchorCtr="0" compatLnSpc="1">
            <a:prstTxWarp prst="textNoShape">
              <a:avLst/>
            </a:prstTxWarp>
          </a:bodyPr>
          <a:lstStyle>
            <a:lvl1pPr algn="ctr" eaLnBrk="1" hangingPunct="1">
              <a:defRPr>
                <a:solidFill>
                  <a:schemeClr val="bg1"/>
                </a:solidFill>
                <a:latin typeface="Calibri" panose="020F0502020204030204" pitchFamily="34" charset="0"/>
              </a:defRPr>
            </a:lvl1pPr>
          </a:lstStyle>
          <a:p>
            <a:fld id="{AC73F253-A2BA-C84A-BAFB-FA20FDE38EEE}" type="slidenum">
              <a:rPr lang="en-GB" altLang="en-US"/>
              <a:pPr/>
              <a:t>‹#›</a:t>
            </a:fld>
            <a:endParaRPr lang="en-GB" altLang="en-US"/>
          </a:p>
        </p:txBody>
      </p:sp>
    </p:spTree>
    <p:extLst>
      <p:ext uri="{BB962C8B-B14F-4D97-AF65-F5344CB8AC3E}">
        <p14:creationId xmlns:p14="http://schemas.microsoft.com/office/powerpoint/2010/main" val="2412149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pic>
        <p:nvPicPr>
          <p:cNvPr id="5" name="Picture 29" descr="fundal 2 pagina simpla">
            <a:extLst>
              <a:ext uri="{FF2B5EF4-FFF2-40B4-BE49-F238E27FC236}">
                <a16:creationId xmlns:a16="http://schemas.microsoft.com/office/drawing/2014/main" id="{57C7FAFF-7849-064F-943B-AA47CCE608C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74638"/>
            <a:ext cx="10972800" cy="1143000"/>
          </a:xfrm>
        </p:spPr>
        <p:txBody>
          <a:bodyPr/>
          <a:lstStyle/>
          <a:p>
            <a:r>
              <a:rPr lang="x-none"/>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hart Placeholder 3"/>
          <p:cNvSpPr>
            <a:spLocks noGrp="1"/>
          </p:cNvSpPr>
          <p:nvPr>
            <p:ph type="chart" sz="half" idx="2"/>
          </p:nvPr>
        </p:nvSpPr>
        <p:spPr>
          <a:xfrm>
            <a:off x="6197600" y="1600201"/>
            <a:ext cx="5384800" cy="4525963"/>
          </a:xfrm>
        </p:spPr>
        <p:txBody>
          <a:bodyPr/>
          <a:lstStyle/>
          <a:p>
            <a:pPr lvl="0"/>
            <a:endParaRPr lang="en-US" noProof="0"/>
          </a:p>
        </p:txBody>
      </p:sp>
      <p:sp>
        <p:nvSpPr>
          <p:cNvPr id="6" name="Date Placeholder 5">
            <a:extLst>
              <a:ext uri="{FF2B5EF4-FFF2-40B4-BE49-F238E27FC236}">
                <a16:creationId xmlns:a16="http://schemas.microsoft.com/office/drawing/2014/main" id="{C64E247C-A6E1-6C4F-A6D8-9E9FB351C2A9}"/>
              </a:ext>
            </a:extLst>
          </p:cNvPr>
          <p:cNvSpPr>
            <a:spLocks noGrp="1" noChangeArrowheads="1"/>
          </p:cNvSpPr>
          <p:nvPr>
            <p:ph type="dt" sz="half" idx="10"/>
          </p:nvPr>
        </p:nvSpPr>
        <p:spPr/>
        <p:txBody>
          <a:bodyPr/>
          <a:lstStyle>
            <a:lvl1pPr>
              <a:defRPr/>
            </a:lvl1pPr>
          </a:lstStyle>
          <a:p>
            <a:pPr>
              <a:defRPr/>
            </a:pPr>
            <a:endParaRPr lang="ro-RO"/>
          </a:p>
        </p:txBody>
      </p:sp>
      <p:sp>
        <p:nvSpPr>
          <p:cNvPr id="7" name="Footer Placeholder 6">
            <a:extLst>
              <a:ext uri="{FF2B5EF4-FFF2-40B4-BE49-F238E27FC236}">
                <a16:creationId xmlns:a16="http://schemas.microsoft.com/office/drawing/2014/main" id="{393FBA47-187F-654F-A8FC-5396D2294B2B}"/>
              </a:ext>
            </a:extLst>
          </p:cNvPr>
          <p:cNvSpPr>
            <a:spLocks noGrp="1" noChangeArrowheads="1"/>
          </p:cNvSpPr>
          <p:nvPr>
            <p:ph type="ftr" sz="quarter" idx="11"/>
          </p:nvPr>
        </p:nvSpPr>
        <p:spPr/>
        <p:txBody>
          <a:bodyPr/>
          <a:lstStyle>
            <a:lvl1pPr>
              <a:defRPr/>
            </a:lvl1pPr>
          </a:lstStyle>
          <a:p>
            <a:pPr>
              <a:defRPr/>
            </a:pPr>
            <a:endParaRPr lang="ro-RO"/>
          </a:p>
        </p:txBody>
      </p:sp>
      <p:sp>
        <p:nvSpPr>
          <p:cNvPr id="8" name="Slide Number Placeholder 7">
            <a:extLst>
              <a:ext uri="{FF2B5EF4-FFF2-40B4-BE49-F238E27FC236}">
                <a16:creationId xmlns:a16="http://schemas.microsoft.com/office/drawing/2014/main" id="{CE92C3EB-DBF0-0640-BF80-701F7DC5A4EC}"/>
              </a:ext>
            </a:extLst>
          </p:cNvPr>
          <p:cNvSpPr>
            <a:spLocks noGrp="1" noChangeArrowheads="1"/>
          </p:cNvSpPr>
          <p:nvPr>
            <p:ph type="sldNum" sz="quarter" idx="12"/>
          </p:nvPr>
        </p:nvSpPr>
        <p:spPr/>
        <p:txBody>
          <a:bodyPr/>
          <a:lstStyle>
            <a:lvl1pPr>
              <a:defRPr/>
            </a:lvl1pPr>
          </a:lstStyle>
          <a:p>
            <a:pPr>
              <a:defRPr/>
            </a:pPr>
            <a:fld id="{3330234F-5CCF-804D-A234-9A6B7678BF08}" type="slidenum">
              <a:rPr lang="ro-RO" altLang="en-RO"/>
              <a:pPr>
                <a:defRPr/>
              </a:pPr>
              <a:t>‹#›</a:t>
            </a:fld>
            <a:endParaRPr lang="ro-RO" altLang="en-RO"/>
          </a:p>
        </p:txBody>
      </p:sp>
    </p:spTree>
    <p:extLst>
      <p:ext uri="{BB962C8B-B14F-4D97-AF65-F5344CB8AC3E}">
        <p14:creationId xmlns:p14="http://schemas.microsoft.com/office/powerpoint/2010/main" val="3102933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51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86ED20-11DA-0A4D-8D1B-C1FC2F025A8C}" type="datetimeFigureOut">
              <a:rPr lang="ro-RO" smtClean="0"/>
              <a:t>20.11.2024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15763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A786ED20-11DA-0A4D-8D1B-C1FC2F025A8C}" type="datetimeFigureOut">
              <a:rPr lang="ro-RO" smtClean="0"/>
              <a:t>20.11.2024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2501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A786ED20-11DA-0A4D-8D1B-C1FC2F025A8C}" type="datetimeFigureOut">
              <a:rPr lang="ro-RO" smtClean="0"/>
              <a:t>20.11.2024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874803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A786ED20-11DA-0A4D-8D1B-C1FC2F025A8C}" type="datetimeFigureOut">
              <a:rPr lang="ro-RO" smtClean="0"/>
              <a:t>20.11.2024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15604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ED20-11DA-0A4D-8D1B-C1FC2F025A8C}" type="datetimeFigureOut">
              <a:rPr lang="ro-RO" smtClean="0"/>
              <a:t>20.11.2024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439677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86ED20-11DA-0A4D-8D1B-C1FC2F025A8C}" type="datetimeFigureOut">
              <a:rPr lang="ro-RO" smtClean="0"/>
              <a:t>20.11.2024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966701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86ED20-11DA-0A4D-8D1B-C1FC2F025A8C}" type="datetimeFigureOut">
              <a:rPr lang="ro-RO" smtClean="0"/>
              <a:t>20.11.2024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6EFCA6C-D08F-D943-BE35-245ADBB6A5AB}" type="slidenum">
              <a:rPr lang="ro-RO" smtClean="0"/>
              <a:t>‹#›</a:t>
            </a:fld>
            <a:endParaRPr lang="ro-RO"/>
          </a:p>
        </p:txBody>
      </p:sp>
    </p:spTree>
    <p:extLst>
      <p:ext uri="{BB962C8B-B14F-4D97-AF65-F5344CB8AC3E}">
        <p14:creationId xmlns:p14="http://schemas.microsoft.com/office/powerpoint/2010/main" val="1645396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ED20-11DA-0A4D-8D1B-C1FC2F025A8C}" type="datetimeFigureOut">
              <a:rPr lang="ro-RO" smtClean="0"/>
              <a:t>20.11.2024</a:t>
            </a:fld>
            <a:endParaRPr lang="ro-R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FCA6C-D08F-D943-BE35-245ADBB6A5AB}" type="slidenum">
              <a:rPr lang="ro-RO" smtClean="0"/>
              <a:t>‹#›</a:t>
            </a:fld>
            <a:endParaRPr lang="ro-RO"/>
          </a:p>
        </p:txBody>
      </p:sp>
    </p:spTree>
    <p:extLst>
      <p:ext uri="{BB962C8B-B14F-4D97-AF65-F5344CB8AC3E}">
        <p14:creationId xmlns:p14="http://schemas.microsoft.com/office/powerpoint/2010/main" val="10344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bright="8000"/>
          </a:blip>
          <a:srcRect/>
          <a:tile tx="0" ty="0" sx="100000" sy="100000" flip="none" algn="tl"/>
        </a:blip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D8E46246-2F34-2249-BCFF-99D031EB51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43" name="Text Placeholder 2">
            <a:extLst>
              <a:ext uri="{FF2B5EF4-FFF2-40B4-BE49-F238E27FC236}">
                <a16:creationId xmlns:a16="http://schemas.microsoft.com/office/drawing/2014/main" id="{FBAF2A9D-CA93-DC43-A585-246B7825A789}"/>
              </a:ext>
            </a:extLst>
          </p:cNvPr>
          <p:cNvSpPr>
            <a:spLocks noGrp="1"/>
          </p:cNvSpPr>
          <p:nvPr>
            <p:ph type="body" idx="1"/>
          </p:nvPr>
        </p:nvSpPr>
        <p:spPr bwMode="auto">
          <a:xfrm>
            <a:off x="609600" y="1600201"/>
            <a:ext cx="109728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5" name="Picture 5" descr="PPTBarTranspBlankGreen.png">
            <a:extLst>
              <a:ext uri="{FF2B5EF4-FFF2-40B4-BE49-F238E27FC236}">
                <a16:creationId xmlns:a16="http://schemas.microsoft.com/office/drawing/2014/main" id="{CD29BB4D-BF41-CE42-B6B6-3C19D4D11ADE}"/>
              </a:ext>
            </a:extLst>
          </p:cNvPr>
          <p:cNvPicPr>
            <a:picLocks noChangeAspect="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5970588"/>
            <a:ext cx="12192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0096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defTabSz="457200" rtl="0" eaLnBrk="0" fontAlgn="base" hangingPunct="0">
        <a:spcBef>
          <a:spcPct val="0"/>
        </a:spcBef>
        <a:spcAft>
          <a:spcPct val="0"/>
        </a:spcAft>
        <a:defRPr sz="4400" kern="1200">
          <a:solidFill>
            <a:srgbClr val="42AD3C"/>
          </a:solidFill>
          <a:latin typeface="+mj-lt"/>
          <a:ea typeface="+mj-ea"/>
          <a:cs typeface="+mj-cs"/>
        </a:defRPr>
      </a:lvl1pPr>
      <a:lvl2pPr algn="ctr" defTabSz="457200" rtl="0" eaLnBrk="0" fontAlgn="base" hangingPunct="0">
        <a:spcBef>
          <a:spcPct val="0"/>
        </a:spcBef>
        <a:spcAft>
          <a:spcPct val="0"/>
        </a:spcAft>
        <a:defRPr sz="4400">
          <a:solidFill>
            <a:srgbClr val="42AD3C"/>
          </a:solidFill>
          <a:latin typeface="Calibri" pitchFamily="34" charset="0"/>
        </a:defRPr>
      </a:lvl2pPr>
      <a:lvl3pPr algn="ctr" defTabSz="457200" rtl="0" eaLnBrk="0" fontAlgn="base" hangingPunct="0">
        <a:spcBef>
          <a:spcPct val="0"/>
        </a:spcBef>
        <a:spcAft>
          <a:spcPct val="0"/>
        </a:spcAft>
        <a:defRPr sz="4400">
          <a:solidFill>
            <a:srgbClr val="42AD3C"/>
          </a:solidFill>
          <a:latin typeface="Calibri" pitchFamily="34" charset="0"/>
        </a:defRPr>
      </a:lvl3pPr>
      <a:lvl4pPr algn="ctr" defTabSz="457200" rtl="0" eaLnBrk="0" fontAlgn="base" hangingPunct="0">
        <a:spcBef>
          <a:spcPct val="0"/>
        </a:spcBef>
        <a:spcAft>
          <a:spcPct val="0"/>
        </a:spcAft>
        <a:defRPr sz="4400">
          <a:solidFill>
            <a:srgbClr val="42AD3C"/>
          </a:solidFill>
          <a:latin typeface="Calibri" pitchFamily="34" charset="0"/>
        </a:defRPr>
      </a:lvl4pPr>
      <a:lvl5pPr algn="ctr" defTabSz="457200" rtl="0" eaLnBrk="0" fontAlgn="base" hangingPunct="0">
        <a:spcBef>
          <a:spcPct val="0"/>
        </a:spcBef>
        <a:spcAft>
          <a:spcPct val="0"/>
        </a:spcAft>
        <a:defRPr sz="4400">
          <a:solidFill>
            <a:srgbClr val="42AD3C"/>
          </a:solidFill>
          <a:latin typeface="Calibri" pitchFamily="34" charset="0"/>
        </a:defRPr>
      </a:lvl5pPr>
      <a:lvl6pPr marL="457200" algn="ctr" defTabSz="457200" rtl="0" eaLnBrk="1" fontAlgn="base" hangingPunct="1">
        <a:spcBef>
          <a:spcPct val="0"/>
        </a:spcBef>
        <a:spcAft>
          <a:spcPct val="0"/>
        </a:spcAft>
        <a:defRPr sz="4400">
          <a:solidFill>
            <a:srgbClr val="42AD3C"/>
          </a:solidFill>
          <a:latin typeface="Calibri" pitchFamily="34" charset="0"/>
        </a:defRPr>
      </a:lvl6pPr>
      <a:lvl7pPr marL="914400" algn="ctr" defTabSz="457200" rtl="0" eaLnBrk="1" fontAlgn="base" hangingPunct="1">
        <a:spcBef>
          <a:spcPct val="0"/>
        </a:spcBef>
        <a:spcAft>
          <a:spcPct val="0"/>
        </a:spcAft>
        <a:defRPr sz="4400">
          <a:solidFill>
            <a:srgbClr val="42AD3C"/>
          </a:solidFill>
          <a:latin typeface="Calibri" pitchFamily="34" charset="0"/>
        </a:defRPr>
      </a:lvl7pPr>
      <a:lvl8pPr marL="1371600" algn="ctr" defTabSz="457200" rtl="0" eaLnBrk="1" fontAlgn="base" hangingPunct="1">
        <a:spcBef>
          <a:spcPct val="0"/>
        </a:spcBef>
        <a:spcAft>
          <a:spcPct val="0"/>
        </a:spcAft>
        <a:defRPr sz="4400">
          <a:solidFill>
            <a:srgbClr val="42AD3C"/>
          </a:solidFill>
          <a:latin typeface="Calibri" pitchFamily="34" charset="0"/>
        </a:defRPr>
      </a:lvl8pPr>
      <a:lvl9pPr marL="1828800" algn="ctr" defTabSz="457200" rtl="0" eaLnBrk="1" fontAlgn="base" hangingPunct="1">
        <a:spcBef>
          <a:spcPct val="0"/>
        </a:spcBef>
        <a:spcAft>
          <a:spcPct val="0"/>
        </a:spcAft>
        <a:defRPr sz="4400">
          <a:solidFill>
            <a:srgbClr val="42AD3C"/>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262626"/>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262626"/>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262626"/>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262626"/>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262626"/>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emf"/><Relationship Id="rId7"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4.jp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51.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unset over a mountain&#10;&#10;Description automatically generated">
            <a:extLst>
              <a:ext uri="{FF2B5EF4-FFF2-40B4-BE49-F238E27FC236}">
                <a16:creationId xmlns:a16="http://schemas.microsoft.com/office/drawing/2014/main" id="{E4AB2DA1-1C0E-C487-AEA0-5D19307C19FD}"/>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2" name="Title 1"/>
          <p:cNvSpPr>
            <a:spLocks noGrp="1"/>
          </p:cNvSpPr>
          <p:nvPr>
            <p:ph type="ctrTitle"/>
          </p:nvPr>
        </p:nvSpPr>
        <p:spPr>
          <a:xfrm>
            <a:off x="1255060" y="5279511"/>
            <a:ext cx="9681882" cy="739880"/>
          </a:xfrm>
        </p:spPr>
        <p:txBody>
          <a:bodyPr anchor="b">
            <a:normAutofit/>
          </a:bodyPr>
          <a:lstStyle/>
          <a:p>
            <a: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t>FITTER (PROTECTED) LANDSCAPES </a:t>
            </a:r>
            <a:b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br>
            <a: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t>IN A CHANGING WORLD</a:t>
            </a:r>
          </a:p>
        </p:txBody>
      </p:sp>
      <p:sp>
        <p:nvSpPr>
          <p:cNvPr id="3" name="Subtitle 2"/>
          <p:cNvSpPr>
            <a:spLocks noGrp="1"/>
          </p:cNvSpPr>
          <p:nvPr>
            <p:ph type="subTitle" idx="1"/>
          </p:nvPr>
        </p:nvSpPr>
        <p:spPr>
          <a:xfrm>
            <a:off x="2426447" y="6019391"/>
            <a:ext cx="7315199" cy="365125"/>
          </a:xfrm>
        </p:spPr>
        <p:txBody>
          <a:bodyPr anchor="t">
            <a:normAutofit/>
          </a:bodyPr>
          <a:lstStyle/>
          <a:p>
            <a:r>
              <a:rPr lang="ro-RO" sz="1600">
                <a:solidFill>
                  <a:schemeClr val="tx1">
                    <a:lumMod val="85000"/>
                    <a:lumOff val="15000"/>
                  </a:schemeClr>
                </a:solidFill>
              </a:rPr>
              <a:t>WHAT CAN WE CHANGE IN A CHANGING WORLD?</a:t>
            </a:r>
          </a:p>
        </p:txBody>
      </p:sp>
    </p:spTree>
    <p:extLst>
      <p:ext uri="{BB962C8B-B14F-4D97-AF65-F5344CB8AC3E}">
        <p14:creationId xmlns:p14="http://schemas.microsoft.com/office/powerpoint/2010/main" val="128269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45A7C6-F2C2-6DDF-EE50-998F15F1A787}"/>
              </a:ext>
            </a:extLst>
          </p:cNvPr>
          <p:cNvSpPr>
            <a:spLocks noGrp="1"/>
          </p:cNvSpPr>
          <p:nvPr>
            <p:ph type="title"/>
          </p:nvPr>
        </p:nvSpPr>
        <p:spPr>
          <a:xfrm>
            <a:off x="640080" y="325369"/>
            <a:ext cx="4368602" cy="1956841"/>
          </a:xfrm>
        </p:spPr>
        <p:txBody>
          <a:bodyPr anchor="b">
            <a:normAutofit/>
          </a:bodyPr>
          <a:lstStyle/>
          <a:p>
            <a:r>
              <a:rPr lang="en-RO" sz="5400" dirty="0"/>
              <a:t>Protected Area Passport</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FF03A59-DE91-48D3-6C4E-ACC04DE81CF4}"/>
              </a:ext>
            </a:extLst>
          </p:cNvPr>
          <p:cNvSpPr>
            <a:spLocks noGrp="1"/>
          </p:cNvSpPr>
          <p:nvPr>
            <p:ph idx="1"/>
          </p:nvPr>
        </p:nvSpPr>
        <p:spPr>
          <a:xfrm>
            <a:off x="640080" y="2872899"/>
            <a:ext cx="4243589" cy="3320668"/>
          </a:xfrm>
        </p:spPr>
        <p:txBody>
          <a:bodyPr>
            <a:normAutofit/>
          </a:bodyPr>
          <a:lstStyle/>
          <a:p>
            <a:r>
              <a:rPr lang="en-US" sz="2200" dirty="0"/>
              <a:t>2014 - 2015 in partnership with another entity as lead partner</a:t>
            </a:r>
          </a:p>
          <a:p>
            <a:endParaRPr lang="en-US" sz="2200" dirty="0"/>
          </a:p>
          <a:p>
            <a:r>
              <a:rPr lang="en-US" sz="2200" dirty="0"/>
              <a:t>2016 on - Lead Partner has a difficult time promoting it …</a:t>
            </a:r>
          </a:p>
          <a:p>
            <a:endParaRPr lang="en-US" sz="2200" dirty="0"/>
          </a:p>
          <a:p>
            <a:r>
              <a:rPr lang="en-US" sz="2200" dirty="0"/>
              <a:t>What did we do? </a:t>
            </a:r>
          </a:p>
          <a:p>
            <a:endParaRPr lang="en-US" sz="2200" dirty="0"/>
          </a:p>
        </p:txBody>
      </p:sp>
      <p:pic>
        <p:nvPicPr>
          <p:cNvPr id="5" name="Content Placeholder 4" descr="A screenshot of a computer&#10;&#10;Description automatically generated">
            <a:extLst>
              <a:ext uri="{FF2B5EF4-FFF2-40B4-BE49-F238E27FC236}">
                <a16:creationId xmlns:a16="http://schemas.microsoft.com/office/drawing/2014/main" id="{2DBD0474-6055-829B-6441-F60AD2049E6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22833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3217"/>
            <a:ext cx="12192000" cy="1293028"/>
          </a:xfrm>
        </p:spPr>
        <p:txBody>
          <a:bodyPr>
            <a:normAutofit/>
          </a:bodyPr>
          <a:lstStyle/>
          <a:p>
            <a:pPr algn="ctr"/>
            <a:r>
              <a:rPr lang="ro-RO" sz="3200" dirty="0" err="1"/>
              <a:t>From</a:t>
            </a:r>
            <a:r>
              <a:rPr lang="ro-RO" sz="3200" dirty="0"/>
              <a:t> </a:t>
            </a:r>
            <a:r>
              <a:rPr lang="ro-RO" sz="3200" b="1" u="sng" dirty="0" err="1"/>
              <a:t>field</a:t>
            </a:r>
            <a:r>
              <a:rPr lang="ro-RO" sz="3200" b="1" u="sng" dirty="0"/>
              <a:t> </a:t>
            </a:r>
            <a:r>
              <a:rPr lang="ro-RO" sz="3200" b="1" u="sng" dirty="0" err="1"/>
              <a:t>work</a:t>
            </a:r>
            <a:r>
              <a:rPr lang="ro-RO" sz="3200" b="1" u="sng" dirty="0"/>
              <a:t> </a:t>
            </a:r>
            <a:r>
              <a:rPr lang="ro-RO" sz="3200" b="1" u="sng" dirty="0" err="1"/>
              <a:t>and</a:t>
            </a:r>
            <a:r>
              <a:rPr lang="ro-RO" sz="3200" b="1" u="sng" dirty="0"/>
              <a:t> civil </a:t>
            </a:r>
            <a:r>
              <a:rPr lang="ro-RO" sz="3200" b="1" u="sng" dirty="0" err="1"/>
              <a:t>efforts</a:t>
            </a:r>
            <a:r>
              <a:rPr lang="ro-RO" sz="3200" b="1" u="sng" dirty="0"/>
              <a:t> </a:t>
            </a:r>
            <a:r>
              <a:rPr lang="ro-RO" sz="3200" dirty="0" err="1"/>
              <a:t>to</a:t>
            </a:r>
            <a:r>
              <a:rPr lang="ro-RO" sz="3200" dirty="0"/>
              <a:t> </a:t>
            </a:r>
            <a:r>
              <a:rPr lang="ro-RO" sz="3200" b="1" u="sng" dirty="0" err="1"/>
              <a:t>government</a:t>
            </a:r>
            <a:r>
              <a:rPr lang="ro-RO" sz="3200" b="1" u="sng" dirty="0"/>
              <a:t> / </a:t>
            </a:r>
            <a:r>
              <a:rPr lang="ro-RO" sz="3200" b="1" u="sng" dirty="0" err="1"/>
              <a:t>decision</a:t>
            </a:r>
            <a:r>
              <a:rPr lang="ro-RO" sz="3200" b="1" u="sng" dirty="0"/>
              <a:t> </a:t>
            </a:r>
            <a:r>
              <a:rPr lang="ro-RO" sz="3200" b="1" u="sng" dirty="0" err="1"/>
              <a:t>making</a:t>
            </a:r>
            <a:r>
              <a:rPr lang="ro-RO" sz="3200" b="1" u="sng" dirty="0"/>
              <a:t> (political </a:t>
            </a:r>
            <a:r>
              <a:rPr lang="ro-RO" sz="3200" b="1" u="sng" dirty="0" err="1"/>
              <a:t>involvement</a:t>
            </a:r>
            <a:r>
              <a:rPr lang="ro-RO" sz="3200" b="1" dirty="0"/>
              <a:t>?)</a:t>
            </a:r>
            <a:endParaRPr lang="en-US" sz="3200"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9136" y="1778744"/>
            <a:ext cx="4054283" cy="1128256"/>
          </a:xfrm>
          <a:prstGeom prst="rect">
            <a:avLst/>
          </a:prstGeom>
          <a:noFill/>
          <a:ln>
            <a:noFill/>
          </a:ln>
        </p:spPr>
      </p:pic>
      <p:sp>
        <p:nvSpPr>
          <p:cNvPr id="16" name="Freeform 15"/>
          <p:cNvSpPr/>
          <p:nvPr/>
        </p:nvSpPr>
        <p:spPr>
          <a:xfrm>
            <a:off x="977030" y="2888600"/>
            <a:ext cx="10133556" cy="2733265"/>
          </a:xfrm>
          <a:custGeom>
            <a:avLst/>
            <a:gdLst>
              <a:gd name="connsiteX0" fmla="*/ 0 w 10133556"/>
              <a:gd name="connsiteY0" fmla="*/ 638827 h 1453019"/>
              <a:gd name="connsiteX1" fmla="*/ 212943 w 10133556"/>
              <a:gd name="connsiteY1" fmla="*/ 638827 h 1453019"/>
              <a:gd name="connsiteX2" fmla="*/ 538619 w 10133556"/>
              <a:gd name="connsiteY2" fmla="*/ 626301 h 1453019"/>
              <a:gd name="connsiteX3" fmla="*/ 1252603 w 10133556"/>
              <a:gd name="connsiteY3" fmla="*/ 663879 h 1453019"/>
              <a:gd name="connsiteX4" fmla="*/ 1290181 w 10133556"/>
              <a:gd name="connsiteY4" fmla="*/ 676405 h 1453019"/>
              <a:gd name="connsiteX5" fmla="*/ 1528175 w 10133556"/>
              <a:gd name="connsiteY5" fmla="*/ 663879 h 1453019"/>
              <a:gd name="connsiteX6" fmla="*/ 1565754 w 10133556"/>
              <a:gd name="connsiteY6" fmla="*/ 651353 h 1453019"/>
              <a:gd name="connsiteX7" fmla="*/ 1665962 w 10133556"/>
              <a:gd name="connsiteY7" fmla="*/ 626301 h 1453019"/>
              <a:gd name="connsiteX8" fmla="*/ 1703540 w 10133556"/>
              <a:gd name="connsiteY8" fmla="*/ 613775 h 1453019"/>
              <a:gd name="connsiteX9" fmla="*/ 1828800 w 10133556"/>
              <a:gd name="connsiteY9" fmla="*/ 588723 h 1453019"/>
              <a:gd name="connsiteX10" fmla="*/ 1941534 w 10133556"/>
              <a:gd name="connsiteY10" fmla="*/ 563671 h 1453019"/>
              <a:gd name="connsiteX11" fmla="*/ 2217107 w 10133556"/>
              <a:gd name="connsiteY11" fmla="*/ 576197 h 1453019"/>
              <a:gd name="connsiteX12" fmla="*/ 2279737 w 10133556"/>
              <a:gd name="connsiteY12" fmla="*/ 588723 h 1453019"/>
              <a:gd name="connsiteX13" fmla="*/ 2467628 w 10133556"/>
              <a:gd name="connsiteY13" fmla="*/ 601249 h 1453019"/>
              <a:gd name="connsiteX14" fmla="*/ 2505206 w 10133556"/>
              <a:gd name="connsiteY14" fmla="*/ 613775 h 1453019"/>
              <a:gd name="connsiteX15" fmla="*/ 2592888 w 10133556"/>
              <a:gd name="connsiteY15" fmla="*/ 626301 h 1453019"/>
              <a:gd name="connsiteX16" fmla="*/ 2630466 w 10133556"/>
              <a:gd name="connsiteY16" fmla="*/ 651353 h 1453019"/>
              <a:gd name="connsiteX17" fmla="*/ 2693096 w 10133556"/>
              <a:gd name="connsiteY17" fmla="*/ 663879 h 1453019"/>
              <a:gd name="connsiteX18" fmla="*/ 2730674 w 10133556"/>
              <a:gd name="connsiteY18" fmla="*/ 676405 h 1453019"/>
              <a:gd name="connsiteX19" fmla="*/ 2918565 w 10133556"/>
              <a:gd name="connsiteY19" fmla="*/ 688931 h 1453019"/>
              <a:gd name="connsiteX20" fmla="*/ 3068877 w 10133556"/>
              <a:gd name="connsiteY20" fmla="*/ 651353 h 1453019"/>
              <a:gd name="connsiteX21" fmla="*/ 3156559 w 10133556"/>
              <a:gd name="connsiteY21" fmla="*/ 613775 h 1453019"/>
              <a:gd name="connsiteX22" fmla="*/ 3294345 w 10133556"/>
              <a:gd name="connsiteY22" fmla="*/ 601249 h 1453019"/>
              <a:gd name="connsiteX23" fmla="*/ 3419606 w 10133556"/>
              <a:gd name="connsiteY23" fmla="*/ 576197 h 1453019"/>
              <a:gd name="connsiteX24" fmla="*/ 3494762 w 10133556"/>
              <a:gd name="connsiteY24" fmla="*/ 601249 h 1453019"/>
              <a:gd name="connsiteX25" fmla="*/ 3557392 w 10133556"/>
              <a:gd name="connsiteY25" fmla="*/ 701457 h 1453019"/>
              <a:gd name="connsiteX26" fmla="*/ 3594970 w 10133556"/>
              <a:gd name="connsiteY26" fmla="*/ 776614 h 1453019"/>
              <a:gd name="connsiteX27" fmla="*/ 3620022 w 10133556"/>
              <a:gd name="connsiteY27" fmla="*/ 826718 h 1453019"/>
              <a:gd name="connsiteX28" fmla="*/ 3645074 w 10133556"/>
              <a:gd name="connsiteY28" fmla="*/ 864296 h 1453019"/>
              <a:gd name="connsiteX29" fmla="*/ 3670126 w 10133556"/>
              <a:gd name="connsiteY29" fmla="*/ 939452 h 1453019"/>
              <a:gd name="connsiteX30" fmla="*/ 3682652 w 10133556"/>
              <a:gd name="connsiteY30" fmla="*/ 977030 h 1453019"/>
              <a:gd name="connsiteX31" fmla="*/ 3757808 w 10133556"/>
              <a:gd name="connsiteY31" fmla="*/ 1102290 h 1453019"/>
              <a:gd name="connsiteX32" fmla="*/ 3782860 w 10133556"/>
              <a:gd name="connsiteY32" fmla="*/ 1177446 h 1453019"/>
              <a:gd name="connsiteX33" fmla="*/ 3795386 w 10133556"/>
              <a:gd name="connsiteY33" fmla="*/ 1215025 h 1453019"/>
              <a:gd name="connsiteX34" fmla="*/ 3845491 w 10133556"/>
              <a:gd name="connsiteY34" fmla="*/ 1290181 h 1453019"/>
              <a:gd name="connsiteX35" fmla="*/ 3870543 w 10133556"/>
              <a:gd name="connsiteY35" fmla="*/ 1327759 h 1453019"/>
              <a:gd name="connsiteX36" fmla="*/ 3945699 w 10133556"/>
              <a:gd name="connsiteY36" fmla="*/ 1390389 h 1453019"/>
              <a:gd name="connsiteX37" fmla="*/ 4171167 w 10133556"/>
              <a:gd name="connsiteY37" fmla="*/ 1415441 h 1453019"/>
              <a:gd name="connsiteX38" fmla="*/ 4246323 w 10133556"/>
              <a:gd name="connsiteY38" fmla="*/ 1440493 h 1453019"/>
              <a:gd name="connsiteX39" fmla="*/ 4283902 w 10133556"/>
              <a:gd name="connsiteY39" fmla="*/ 1453019 h 1453019"/>
              <a:gd name="connsiteX40" fmla="*/ 4384110 w 10133556"/>
              <a:gd name="connsiteY40" fmla="*/ 1440493 h 1453019"/>
              <a:gd name="connsiteX41" fmla="*/ 4421688 w 10133556"/>
              <a:gd name="connsiteY41" fmla="*/ 1415441 h 1453019"/>
              <a:gd name="connsiteX42" fmla="*/ 4471792 w 10133556"/>
              <a:gd name="connsiteY42" fmla="*/ 1402915 h 1453019"/>
              <a:gd name="connsiteX43" fmla="*/ 4509370 w 10133556"/>
              <a:gd name="connsiteY43" fmla="*/ 1365337 h 1453019"/>
              <a:gd name="connsiteX44" fmla="*/ 4634630 w 10133556"/>
              <a:gd name="connsiteY44" fmla="*/ 1277655 h 1453019"/>
              <a:gd name="connsiteX45" fmla="*/ 4684734 w 10133556"/>
              <a:gd name="connsiteY45" fmla="*/ 1240077 h 1453019"/>
              <a:gd name="connsiteX46" fmla="*/ 4747365 w 10133556"/>
              <a:gd name="connsiteY46" fmla="*/ 1189972 h 1453019"/>
              <a:gd name="connsiteX47" fmla="*/ 4797469 w 10133556"/>
              <a:gd name="connsiteY47" fmla="*/ 1102290 h 1453019"/>
              <a:gd name="connsiteX48" fmla="*/ 4809995 w 10133556"/>
              <a:gd name="connsiteY48" fmla="*/ 1064712 h 1453019"/>
              <a:gd name="connsiteX49" fmla="*/ 4835047 w 10133556"/>
              <a:gd name="connsiteY49" fmla="*/ 1002082 h 1453019"/>
              <a:gd name="connsiteX50" fmla="*/ 4885151 w 10133556"/>
              <a:gd name="connsiteY50" fmla="*/ 926926 h 1453019"/>
              <a:gd name="connsiteX51" fmla="*/ 4897677 w 10133556"/>
              <a:gd name="connsiteY51" fmla="*/ 889348 h 1453019"/>
              <a:gd name="connsiteX52" fmla="*/ 4935255 w 10133556"/>
              <a:gd name="connsiteY52" fmla="*/ 839244 h 1453019"/>
              <a:gd name="connsiteX53" fmla="*/ 5022937 w 10133556"/>
              <a:gd name="connsiteY53" fmla="*/ 739035 h 1453019"/>
              <a:gd name="connsiteX54" fmla="*/ 5060515 w 10133556"/>
              <a:gd name="connsiteY54" fmla="*/ 701457 h 1453019"/>
              <a:gd name="connsiteX55" fmla="*/ 5098093 w 10133556"/>
              <a:gd name="connsiteY55" fmla="*/ 676405 h 1453019"/>
              <a:gd name="connsiteX56" fmla="*/ 5135671 w 10133556"/>
              <a:gd name="connsiteY56" fmla="*/ 638827 h 1453019"/>
              <a:gd name="connsiteX57" fmla="*/ 5185775 w 10133556"/>
              <a:gd name="connsiteY57" fmla="*/ 626301 h 1453019"/>
              <a:gd name="connsiteX58" fmla="*/ 5235880 w 10133556"/>
              <a:gd name="connsiteY58" fmla="*/ 601249 h 1453019"/>
              <a:gd name="connsiteX59" fmla="*/ 5361140 w 10133556"/>
              <a:gd name="connsiteY59" fmla="*/ 488515 h 1453019"/>
              <a:gd name="connsiteX60" fmla="*/ 5398718 w 10133556"/>
              <a:gd name="connsiteY60" fmla="*/ 475989 h 1453019"/>
              <a:gd name="connsiteX61" fmla="*/ 5436296 w 10133556"/>
              <a:gd name="connsiteY61" fmla="*/ 450937 h 1453019"/>
              <a:gd name="connsiteX62" fmla="*/ 5511452 w 10133556"/>
              <a:gd name="connsiteY62" fmla="*/ 425885 h 1453019"/>
              <a:gd name="connsiteX63" fmla="*/ 5561556 w 10133556"/>
              <a:gd name="connsiteY63" fmla="*/ 400833 h 1453019"/>
              <a:gd name="connsiteX64" fmla="*/ 5599134 w 10133556"/>
              <a:gd name="connsiteY64" fmla="*/ 388307 h 1453019"/>
              <a:gd name="connsiteX65" fmla="*/ 5636712 w 10133556"/>
              <a:gd name="connsiteY65" fmla="*/ 363255 h 1453019"/>
              <a:gd name="connsiteX66" fmla="*/ 5674291 w 10133556"/>
              <a:gd name="connsiteY66" fmla="*/ 350729 h 1453019"/>
              <a:gd name="connsiteX67" fmla="*/ 5787025 w 10133556"/>
              <a:gd name="connsiteY67" fmla="*/ 325677 h 1453019"/>
              <a:gd name="connsiteX68" fmla="*/ 6388274 w 10133556"/>
              <a:gd name="connsiteY68" fmla="*/ 300625 h 1453019"/>
              <a:gd name="connsiteX69" fmla="*/ 6613743 w 10133556"/>
              <a:gd name="connsiteY69" fmla="*/ 275572 h 1453019"/>
              <a:gd name="connsiteX70" fmla="*/ 6651321 w 10133556"/>
              <a:gd name="connsiteY70" fmla="*/ 263046 h 1453019"/>
              <a:gd name="connsiteX71" fmla="*/ 6701425 w 10133556"/>
              <a:gd name="connsiteY71" fmla="*/ 250520 h 1453019"/>
              <a:gd name="connsiteX72" fmla="*/ 6739003 w 10133556"/>
              <a:gd name="connsiteY72" fmla="*/ 237994 h 1453019"/>
              <a:gd name="connsiteX73" fmla="*/ 6864263 w 10133556"/>
              <a:gd name="connsiteY73" fmla="*/ 200416 h 1453019"/>
              <a:gd name="connsiteX74" fmla="*/ 6901841 w 10133556"/>
              <a:gd name="connsiteY74" fmla="*/ 187890 h 1453019"/>
              <a:gd name="connsiteX75" fmla="*/ 7052154 w 10133556"/>
              <a:gd name="connsiteY75" fmla="*/ 200416 h 1453019"/>
              <a:gd name="connsiteX76" fmla="*/ 7139836 w 10133556"/>
              <a:gd name="connsiteY76" fmla="*/ 237994 h 1453019"/>
              <a:gd name="connsiteX77" fmla="*/ 7189940 w 10133556"/>
              <a:gd name="connsiteY77" fmla="*/ 250520 h 1453019"/>
              <a:gd name="connsiteX78" fmla="*/ 7402882 w 10133556"/>
              <a:gd name="connsiteY78" fmla="*/ 263046 h 1453019"/>
              <a:gd name="connsiteX79" fmla="*/ 7540669 w 10133556"/>
              <a:gd name="connsiteY79" fmla="*/ 250520 h 1453019"/>
              <a:gd name="connsiteX80" fmla="*/ 7628351 w 10133556"/>
              <a:gd name="connsiteY80" fmla="*/ 187890 h 1453019"/>
              <a:gd name="connsiteX81" fmla="*/ 7690981 w 10133556"/>
              <a:gd name="connsiteY81" fmla="*/ 162838 h 1453019"/>
              <a:gd name="connsiteX82" fmla="*/ 7841293 w 10133556"/>
              <a:gd name="connsiteY82" fmla="*/ 100208 h 1453019"/>
              <a:gd name="connsiteX83" fmla="*/ 7928975 w 10133556"/>
              <a:gd name="connsiteY83" fmla="*/ 62630 h 1453019"/>
              <a:gd name="connsiteX84" fmla="*/ 7979080 w 10133556"/>
              <a:gd name="connsiteY84" fmla="*/ 25052 h 1453019"/>
              <a:gd name="connsiteX85" fmla="*/ 8079288 w 10133556"/>
              <a:gd name="connsiteY85" fmla="*/ 0 h 1453019"/>
              <a:gd name="connsiteX86" fmla="*/ 8204548 w 10133556"/>
              <a:gd name="connsiteY86" fmla="*/ 62630 h 1453019"/>
              <a:gd name="connsiteX87" fmla="*/ 8304756 w 10133556"/>
              <a:gd name="connsiteY87" fmla="*/ 112734 h 1453019"/>
              <a:gd name="connsiteX88" fmla="*/ 8379912 w 10133556"/>
              <a:gd name="connsiteY88" fmla="*/ 175364 h 1453019"/>
              <a:gd name="connsiteX89" fmla="*/ 8505173 w 10133556"/>
              <a:gd name="connsiteY89" fmla="*/ 212942 h 1453019"/>
              <a:gd name="connsiteX90" fmla="*/ 8680537 w 10133556"/>
              <a:gd name="connsiteY90" fmla="*/ 250520 h 1453019"/>
              <a:gd name="connsiteX91" fmla="*/ 8780745 w 10133556"/>
              <a:gd name="connsiteY91" fmla="*/ 263046 h 1453019"/>
              <a:gd name="connsiteX92" fmla="*/ 9670093 w 10133556"/>
              <a:gd name="connsiteY92" fmla="*/ 237994 h 1453019"/>
              <a:gd name="connsiteX93" fmla="*/ 9770302 w 10133556"/>
              <a:gd name="connsiteY93" fmla="*/ 212942 h 1453019"/>
              <a:gd name="connsiteX94" fmla="*/ 9883036 w 10133556"/>
              <a:gd name="connsiteY94" fmla="*/ 187890 h 1453019"/>
              <a:gd name="connsiteX95" fmla="*/ 9933140 w 10133556"/>
              <a:gd name="connsiteY95" fmla="*/ 162838 h 1453019"/>
              <a:gd name="connsiteX96" fmla="*/ 10133556 w 10133556"/>
              <a:gd name="connsiteY96" fmla="*/ 137786 h 1453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0133556" h="1453019">
                <a:moveTo>
                  <a:pt x="0" y="638827"/>
                </a:moveTo>
                <a:cubicBezTo>
                  <a:pt x="107763" y="665768"/>
                  <a:pt x="17620" y="648844"/>
                  <a:pt x="212943" y="638827"/>
                </a:cubicBezTo>
                <a:cubicBezTo>
                  <a:pt x="321439" y="633263"/>
                  <a:pt x="430060" y="630476"/>
                  <a:pt x="538619" y="626301"/>
                </a:cubicBezTo>
                <a:cubicBezTo>
                  <a:pt x="544093" y="626417"/>
                  <a:pt x="1070628" y="603221"/>
                  <a:pt x="1252603" y="663879"/>
                </a:cubicBezTo>
                <a:lnTo>
                  <a:pt x="1290181" y="676405"/>
                </a:lnTo>
                <a:cubicBezTo>
                  <a:pt x="1369512" y="672230"/>
                  <a:pt x="1449060" y="671071"/>
                  <a:pt x="1528175" y="663879"/>
                </a:cubicBezTo>
                <a:cubicBezTo>
                  <a:pt x="1541325" y="662684"/>
                  <a:pt x="1553015" y="654827"/>
                  <a:pt x="1565754" y="651353"/>
                </a:cubicBezTo>
                <a:cubicBezTo>
                  <a:pt x="1598971" y="642294"/>
                  <a:pt x="1633298" y="637189"/>
                  <a:pt x="1665962" y="626301"/>
                </a:cubicBezTo>
                <a:cubicBezTo>
                  <a:pt x="1678488" y="622126"/>
                  <a:pt x="1690675" y="616744"/>
                  <a:pt x="1703540" y="613775"/>
                </a:cubicBezTo>
                <a:cubicBezTo>
                  <a:pt x="1745030" y="604200"/>
                  <a:pt x="1787491" y="599050"/>
                  <a:pt x="1828800" y="588723"/>
                </a:cubicBezTo>
                <a:cubicBezTo>
                  <a:pt x="1899558" y="571033"/>
                  <a:pt x="1862023" y="579573"/>
                  <a:pt x="1941534" y="563671"/>
                </a:cubicBezTo>
                <a:cubicBezTo>
                  <a:pt x="2033392" y="567846"/>
                  <a:pt x="2125406" y="569404"/>
                  <a:pt x="2217107" y="576197"/>
                </a:cubicBezTo>
                <a:cubicBezTo>
                  <a:pt x="2238339" y="577770"/>
                  <a:pt x="2258553" y="586605"/>
                  <a:pt x="2279737" y="588723"/>
                </a:cubicBezTo>
                <a:cubicBezTo>
                  <a:pt x="2342195" y="594969"/>
                  <a:pt x="2404998" y="597074"/>
                  <a:pt x="2467628" y="601249"/>
                </a:cubicBezTo>
                <a:cubicBezTo>
                  <a:pt x="2480154" y="605424"/>
                  <a:pt x="2492259" y="611186"/>
                  <a:pt x="2505206" y="613775"/>
                </a:cubicBezTo>
                <a:cubicBezTo>
                  <a:pt x="2534157" y="619565"/>
                  <a:pt x="2564609" y="617817"/>
                  <a:pt x="2592888" y="626301"/>
                </a:cubicBezTo>
                <a:cubicBezTo>
                  <a:pt x="2607307" y="630627"/>
                  <a:pt x="2616370" y="646067"/>
                  <a:pt x="2630466" y="651353"/>
                </a:cubicBezTo>
                <a:cubicBezTo>
                  <a:pt x="2650401" y="658828"/>
                  <a:pt x="2672442" y="658715"/>
                  <a:pt x="2693096" y="663879"/>
                </a:cubicBezTo>
                <a:cubicBezTo>
                  <a:pt x="2705905" y="667081"/>
                  <a:pt x="2717551" y="674947"/>
                  <a:pt x="2730674" y="676405"/>
                </a:cubicBezTo>
                <a:cubicBezTo>
                  <a:pt x="2793059" y="683337"/>
                  <a:pt x="2855935" y="684756"/>
                  <a:pt x="2918565" y="688931"/>
                </a:cubicBezTo>
                <a:cubicBezTo>
                  <a:pt x="2972041" y="680018"/>
                  <a:pt x="3019252" y="676166"/>
                  <a:pt x="3068877" y="651353"/>
                </a:cubicBezTo>
                <a:cubicBezTo>
                  <a:pt x="3089086" y="641248"/>
                  <a:pt x="3130756" y="617461"/>
                  <a:pt x="3156559" y="613775"/>
                </a:cubicBezTo>
                <a:cubicBezTo>
                  <a:pt x="3202214" y="607253"/>
                  <a:pt x="3248416" y="605424"/>
                  <a:pt x="3294345" y="601249"/>
                </a:cubicBezTo>
                <a:cubicBezTo>
                  <a:pt x="3336099" y="592898"/>
                  <a:pt x="3379211" y="562732"/>
                  <a:pt x="3419606" y="576197"/>
                </a:cubicBezTo>
                <a:lnTo>
                  <a:pt x="3494762" y="601249"/>
                </a:lnTo>
                <a:cubicBezTo>
                  <a:pt x="3524575" y="690687"/>
                  <a:pt x="3497842" y="661757"/>
                  <a:pt x="3557392" y="701457"/>
                </a:cubicBezTo>
                <a:cubicBezTo>
                  <a:pt x="3580357" y="770353"/>
                  <a:pt x="3556119" y="708625"/>
                  <a:pt x="3594970" y="776614"/>
                </a:cubicBezTo>
                <a:cubicBezTo>
                  <a:pt x="3604234" y="792826"/>
                  <a:pt x="3610758" y="810506"/>
                  <a:pt x="3620022" y="826718"/>
                </a:cubicBezTo>
                <a:cubicBezTo>
                  <a:pt x="3627491" y="839789"/>
                  <a:pt x="3638960" y="850539"/>
                  <a:pt x="3645074" y="864296"/>
                </a:cubicBezTo>
                <a:cubicBezTo>
                  <a:pt x="3655799" y="888427"/>
                  <a:pt x="3661775" y="914400"/>
                  <a:pt x="3670126" y="939452"/>
                </a:cubicBezTo>
                <a:cubicBezTo>
                  <a:pt x="3674301" y="951978"/>
                  <a:pt x="3675328" y="966044"/>
                  <a:pt x="3682652" y="977030"/>
                </a:cubicBezTo>
                <a:cubicBezTo>
                  <a:pt x="3712060" y="1021142"/>
                  <a:pt x="3738549" y="1054144"/>
                  <a:pt x="3757808" y="1102290"/>
                </a:cubicBezTo>
                <a:cubicBezTo>
                  <a:pt x="3767615" y="1126808"/>
                  <a:pt x="3774509" y="1152394"/>
                  <a:pt x="3782860" y="1177446"/>
                </a:cubicBezTo>
                <a:cubicBezTo>
                  <a:pt x="3787035" y="1189972"/>
                  <a:pt x="3788062" y="1204039"/>
                  <a:pt x="3795386" y="1215025"/>
                </a:cubicBezTo>
                <a:lnTo>
                  <a:pt x="3845491" y="1290181"/>
                </a:lnTo>
                <a:cubicBezTo>
                  <a:pt x="3853842" y="1302707"/>
                  <a:pt x="3859898" y="1317114"/>
                  <a:pt x="3870543" y="1327759"/>
                </a:cubicBezTo>
                <a:cubicBezTo>
                  <a:pt x="3898246" y="1355462"/>
                  <a:pt x="3910821" y="1372950"/>
                  <a:pt x="3945699" y="1390389"/>
                </a:cubicBezTo>
                <a:cubicBezTo>
                  <a:pt x="4005469" y="1420274"/>
                  <a:pt x="4147692" y="1413876"/>
                  <a:pt x="4171167" y="1415441"/>
                </a:cubicBezTo>
                <a:lnTo>
                  <a:pt x="4246323" y="1440493"/>
                </a:lnTo>
                <a:lnTo>
                  <a:pt x="4283902" y="1453019"/>
                </a:lnTo>
                <a:cubicBezTo>
                  <a:pt x="4317305" y="1448844"/>
                  <a:pt x="4351634" y="1449350"/>
                  <a:pt x="4384110" y="1440493"/>
                </a:cubicBezTo>
                <a:cubicBezTo>
                  <a:pt x="4398634" y="1436532"/>
                  <a:pt x="4407851" y="1421371"/>
                  <a:pt x="4421688" y="1415441"/>
                </a:cubicBezTo>
                <a:cubicBezTo>
                  <a:pt x="4437511" y="1408660"/>
                  <a:pt x="4455091" y="1407090"/>
                  <a:pt x="4471792" y="1402915"/>
                </a:cubicBezTo>
                <a:cubicBezTo>
                  <a:pt x="4484318" y="1390389"/>
                  <a:pt x="4495920" y="1376865"/>
                  <a:pt x="4509370" y="1365337"/>
                </a:cubicBezTo>
                <a:cubicBezTo>
                  <a:pt x="4559269" y="1322567"/>
                  <a:pt x="4577138" y="1320774"/>
                  <a:pt x="4634630" y="1277655"/>
                </a:cubicBezTo>
                <a:cubicBezTo>
                  <a:pt x="4651331" y="1265129"/>
                  <a:pt x="4667746" y="1252211"/>
                  <a:pt x="4684734" y="1240077"/>
                </a:cubicBezTo>
                <a:cubicBezTo>
                  <a:pt x="4740039" y="1200573"/>
                  <a:pt x="4705469" y="1231868"/>
                  <a:pt x="4747365" y="1189972"/>
                </a:cubicBezTo>
                <a:cubicBezTo>
                  <a:pt x="4773857" y="1084003"/>
                  <a:pt x="4737768" y="1191842"/>
                  <a:pt x="4797469" y="1102290"/>
                </a:cubicBezTo>
                <a:cubicBezTo>
                  <a:pt x="4804793" y="1091304"/>
                  <a:pt x="4805359" y="1077075"/>
                  <a:pt x="4809995" y="1064712"/>
                </a:cubicBezTo>
                <a:cubicBezTo>
                  <a:pt x="4817890" y="1043659"/>
                  <a:pt x="4824280" y="1021821"/>
                  <a:pt x="4835047" y="1002082"/>
                </a:cubicBezTo>
                <a:cubicBezTo>
                  <a:pt x="4849465" y="975650"/>
                  <a:pt x="4875630" y="955490"/>
                  <a:pt x="4885151" y="926926"/>
                </a:cubicBezTo>
                <a:cubicBezTo>
                  <a:pt x="4889326" y="914400"/>
                  <a:pt x="4891126" y="900812"/>
                  <a:pt x="4897677" y="889348"/>
                </a:cubicBezTo>
                <a:cubicBezTo>
                  <a:pt x="4908035" y="871222"/>
                  <a:pt x="4923121" y="856232"/>
                  <a:pt x="4935255" y="839244"/>
                </a:cubicBezTo>
                <a:cubicBezTo>
                  <a:pt x="4987041" y="766743"/>
                  <a:pt x="4929350" y="832623"/>
                  <a:pt x="5022937" y="739035"/>
                </a:cubicBezTo>
                <a:cubicBezTo>
                  <a:pt x="5035463" y="726509"/>
                  <a:pt x="5045776" y="711283"/>
                  <a:pt x="5060515" y="701457"/>
                </a:cubicBezTo>
                <a:cubicBezTo>
                  <a:pt x="5073041" y="693106"/>
                  <a:pt x="5086528" y="686043"/>
                  <a:pt x="5098093" y="676405"/>
                </a:cubicBezTo>
                <a:cubicBezTo>
                  <a:pt x="5111702" y="665064"/>
                  <a:pt x="5120291" y="647616"/>
                  <a:pt x="5135671" y="638827"/>
                </a:cubicBezTo>
                <a:cubicBezTo>
                  <a:pt x="5150618" y="630286"/>
                  <a:pt x="5169656" y="632346"/>
                  <a:pt x="5185775" y="626301"/>
                </a:cubicBezTo>
                <a:cubicBezTo>
                  <a:pt x="5203259" y="619745"/>
                  <a:pt x="5219178" y="609600"/>
                  <a:pt x="5235880" y="601249"/>
                </a:cubicBezTo>
                <a:cubicBezTo>
                  <a:pt x="5270328" y="566801"/>
                  <a:pt x="5315379" y="514664"/>
                  <a:pt x="5361140" y="488515"/>
                </a:cubicBezTo>
                <a:cubicBezTo>
                  <a:pt x="5372604" y="481964"/>
                  <a:pt x="5386908" y="481894"/>
                  <a:pt x="5398718" y="475989"/>
                </a:cubicBezTo>
                <a:cubicBezTo>
                  <a:pt x="5412183" y="469256"/>
                  <a:pt x="5422539" y="457051"/>
                  <a:pt x="5436296" y="450937"/>
                </a:cubicBezTo>
                <a:cubicBezTo>
                  <a:pt x="5460427" y="440212"/>
                  <a:pt x="5487833" y="437695"/>
                  <a:pt x="5511452" y="425885"/>
                </a:cubicBezTo>
                <a:cubicBezTo>
                  <a:pt x="5528153" y="417534"/>
                  <a:pt x="5544393" y="408189"/>
                  <a:pt x="5561556" y="400833"/>
                </a:cubicBezTo>
                <a:cubicBezTo>
                  <a:pt x="5573692" y="395632"/>
                  <a:pt x="5587324" y="394212"/>
                  <a:pt x="5599134" y="388307"/>
                </a:cubicBezTo>
                <a:cubicBezTo>
                  <a:pt x="5612599" y="381574"/>
                  <a:pt x="5623247" y="369987"/>
                  <a:pt x="5636712" y="363255"/>
                </a:cubicBezTo>
                <a:cubicBezTo>
                  <a:pt x="5648522" y="357350"/>
                  <a:pt x="5661595" y="354356"/>
                  <a:pt x="5674291" y="350729"/>
                </a:cubicBezTo>
                <a:cubicBezTo>
                  <a:pt x="5701643" y="342914"/>
                  <a:pt x="5761194" y="329367"/>
                  <a:pt x="5787025" y="325677"/>
                </a:cubicBezTo>
                <a:cubicBezTo>
                  <a:pt x="5987276" y="297070"/>
                  <a:pt x="6182405" y="305904"/>
                  <a:pt x="6388274" y="300625"/>
                </a:cubicBezTo>
                <a:cubicBezTo>
                  <a:pt x="6446356" y="295344"/>
                  <a:pt x="6550255" y="288270"/>
                  <a:pt x="6613743" y="275572"/>
                </a:cubicBezTo>
                <a:cubicBezTo>
                  <a:pt x="6626690" y="272983"/>
                  <a:pt x="6638625" y="266673"/>
                  <a:pt x="6651321" y="263046"/>
                </a:cubicBezTo>
                <a:cubicBezTo>
                  <a:pt x="6667874" y="258317"/>
                  <a:pt x="6684872" y="255249"/>
                  <a:pt x="6701425" y="250520"/>
                </a:cubicBezTo>
                <a:cubicBezTo>
                  <a:pt x="6714121" y="246893"/>
                  <a:pt x="6726307" y="241621"/>
                  <a:pt x="6739003" y="237994"/>
                </a:cubicBezTo>
                <a:cubicBezTo>
                  <a:pt x="6871518" y="200133"/>
                  <a:pt x="6685660" y="259950"/>
                  <a:pt x="6864263" y="200416"/>
                </a:cubicBezTo>
                <a:lnTo>
                  <a:pt x="6901841" y="187890"/>
                </a:lnTo>
                <a:cubicBezTo>
                  <a:pt x="6951945" y="192065"/>
                  <a:pt x="7002317" y="193771"/>
                  <a:pt x="7052154" y="200416"/>
                </a:cubicBezTo>
                <a:cubicBezTo>
                  <a:pt x="7084332" y="204706"/>
                  <a:pt x="7110612" y="227035"/>
                  <a:pt x="7139836" y="237994"/>
                </a:cubicBezTo>
                <a:cubicBezTo>
                  <a:pt x="7155955" y="244039"/>
                  <a:pt x="7172802" y="248888"/>
                  <a:pt x="7189940" y="250520"/>
                </a:cubicBezTo>
                <a:cubicBezTo>
                  <a:pt x="7260723" y="257261"/>
                  <a:pt x="7331901" y="258871"/>
                  <a:pt x="7402882" y="263046"/>
                </a:cubicBezTo>
                <a:cubicBezTo>
                  <a:pt x="7448811" y="258871"/>
                  <a:pt x="7495446" y="259565"/>
                  <a:pt x="7540669" y="250520"/>
                </a:cubicBezTo>
                <a:cubicBezTo>
                  <a:pt x="7607296" y="237195"/>
                  <a:pt x="7576925" y="220031"/>
                  <a:pt x="7628351" y="187890"/>
                </a:cubicBezTo>
                <a:cubicBezTo>
                  <a:pt x="7647418" y="175973"/>
                  <a:pt x="7670512" y="172142"/>
                  <a:pt x="7690981" y="162838"/>
                </a:cubicBezTo>
                <a:cubicBezTo>
                  <a:pt x="7933086" y="52790"/>
                  <a:pt x="7604433" y="191308"/>
                  <a:pt x="7841293" y="100208"/>
                </a:cubicBezTo>
                <a:cubicBezTo>
                  <a:pt x="7870972" y="88793"/>
                  <a:pt x="7901059" y="77857"/>
                  <a:pt x="7928975" y="62630"/>
                </a:cubicBezTo>
                <a:cubicBezTo>
                  <a:pt x="7947303" y="52633"/>
                  <a:pt x="7959809" y="33082"/>
                  <a:pt x="7979080" y="25052"/>
                </a:cubicBezTo>
                <a:cubicBezTo>
                  <a:pt x="8010862" y="11810"/>
                  <a:pt x="8079288" y="0"/>
                  <a:pt x="8079288" y="0"/>
                </a:cubicBezTo>
                <a:cubicBezTo>
                  <a:pt x="8196184" y="23379"/>
                  <a:pt x="8090069" y="-7819"/>
                  <a:pt x="8204548" y="62630"/>
                </a:cubicBezTo>
                <a:cubicBezTo>
                  <a:pt x="8236353" y="82203"/>
                  <a:pt x="8278349" y="86327"/>
                  <a:pt x="8304756" y="112734"/>
                </a:cubicBezTo>
                <a:cubicBezTo>
                  <a:pt x="8332458" y="140436"/>
                  <a:pt x="8345034" y="157925"/>
                  <a:pt x="8379912" y="175364"/>
                </a:cubicBezTo>
                <a:cubicBezTo>
                  <a:pt x="8439801" y="205308"/>
                  <a:pt x="8441808" y="198861"/>
                  <a:pt x="8505173" y="212942"/>
                </a:cubicBezTo>
                <a:cubicBezTo>
                  <a:pt x="8607811" y="235751"/>
                  <a:pt x="8510631" y="222202"/>
                  <a:pt x="8680537" y="250520"/>
                </a:cubicBezTo>
                <a:cubicBezTo>
                  <a:pt x="8713742" y="256054"/>
                  <a:pt x="8747342" y="258871"/>
                  <a:pt x="8780745" y="263046"/>
                </a:cubicBezTo>
                <a:lnTo>
                  <a:pt x="9670093" y="237994"/>
                </a:lnTo>
                <a:cubicBezTo>
                  <a:pt x="9728995" y="234810"/>
                  <a:pt x="9722868" y="224801"/>
                  <a:pt x="9770302" y="212942"/>
                </a:cubicBezTo>
                <a:cubicBezTo>
                  <a:pt x="9794110" y="206990"/>
                  <a:pt x="9857319" y="197534"/>
                  <a:pt x="9883036" y="187890"/>
                </a:cubicBezTo>
                <a:cubicBezTo>
                  <a:pt x="9900520" y="181334"/>
                  <a:pt x="9915426" y="168743"/>
                  <a:pt x="9933140" y="162838"/>
                </a:cubicBezTo>
                <a:cubicBezTo>
                  <a:pt x="10032600" y="129685"/>
                  <a:pt x="10031081" y="137786"/>
                  <a:pt x="10133556" y="137786"/>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218993" y="1695431"/>
            <a:ext cx="2716021" cy="2113774"/>
            <a:chOff x="1218993" y="1695431"/>
            <a:chExt cx="2716021" cy="2113774"/>
          </a:xfrm>
        </p:grpSpPr>
        <p:grpSp>
          <p:nvGrpSpPr>
            <p:cNvPr id="17" name="Group 16"/>
            <p:cNvGrpSpPr/>
            <p:nvPr/>
          </p:nvGrpSpPr>
          <p:grpSpPr>
            <a:xfrm>
              <a:off x="1249354" y="1695431"/>
              <a:ext cx="2685660" cy="1941948"/>
              <a:chOff x="1249354" y="1695431"/>
              <a:chExt cx="2685660" cy="1941948"/>
            </a:xfrm>
          </p:grpSpPr>
          <p:pic>
            <p:nvPicPr>
              <p:cNvPr id="6" name="Picture 7"/>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9354" y="1695431"/>
                <a:ext cx="840316" cy="82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C:\FlLaptop\Logo grafica\Sigle\RNP logo for Kris ded.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89670" y="1733854"/>
                <a:ext cx="988299" cy="78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Graphic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89670" y="2787860"/>
                <a:ext cx="1845344" cy="84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3" descr="master panda.jpg"/>
            <p:cNvPicPr>
              <a:picLocks noChangeAspect="1"/>
            </p:cNvPicPr>
            <p:nvPr/>
          </p:nvPicPr>
          <p:blipFill>
            <a:blip r:embed="rId7">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1218993" y="2521991"/>
              <a:ext cx="811213" cy="128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a:extLst>
              <a:ext uri="{FF2B5EF4-FFF2-40B4-BE49-F238E27FC236}">
                <a16:creationId xmlns:a16="http://schemas.microsoft.com/office/drawing/2014/main" id="{698BAA0D-84BB-2BA0-DAEA-6E0BF9EC918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27755" y="4550550"/>
            <a:ext cx="2220562" cy="2003422"/>
          </a:xfrm>
          <a:prstGeom prst="rect">
            <a:avLst/>
          </a:prstGeom>
        </p:spPr>
      </p:pic>
      <p:grpSp>
        <p:nvGrpSpPr>
          <p:cNvPr id="12" name="Group 11">
            <a:extLst>
              <a:ext uri="{FF2B5EF4-FFF2-40B4-BE49-F238E27FC236}">
                <a16:creationId xmlns:a16="http://schemas.microsoft.com/office/drawing/2014/main" id="{B609E33A-75EC-E804-B4B6-FE79DF98BD8E}"/>
              </a:ext>
            </a:extLst>
          </p:cNvPr>
          <p:cNvGrpSpPr/>
          <p:nvPr/>
        </p:nvGrpSpPr>
        <p:grpSpPr>
          <a:xfrm>
            <a:off x="1519787" y="4550552"/>
            <a:ext cx="1715992" cy="2003421"/>
            <a:chOff x="1519787" y="4550552"/>
            <a:chExt cx="1715992" cy="2003421"/>
          </a:xfrm>
        </p:grpSpPr>
        <p:pic>
          <p:nvPicPr>
            <p:cNvPr id="4" name="Picture 3">
              <a:extLst>
                <a:ext uri="{FF2B5EF4-FFF2-40B4-BE49-F238E27FC236}">
                  <a16:creationId xmlns:a16="http://schemas.microsoft.com/office/drawing/2014/main" id="{43B32A8A-9F27-8D50-510F-DD9A09E817C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519787" y="4550552"/>
              <a:ext cx="1715992" cy="2003421"/>
            </a:xfrm>
            <a:prstGeom prst="rect">
              <a:avLst/>
            </a:prstGeom>
          </p:spPr>
        </p:pic>
        <p:sp>
          <p:nvSpPr>
            <p:cNvPr id="11" name="TextBox 10">
              <a:extLst>
                <a:ext uri="{FF2B5EF4-FFF2-40B4-BE49-F238E27FC236}">
                  <a16:creationId xmlns:a16="http://schemas.microsoft.com/office/drawing/2014/main" id="{9FF06C40-3A49-6518-FE51-FA50BAEEAF25}"/>
                </a:ext>
              </a:extLst>
            </p:cNvPr>
            <p:cNvSpPr txBox="1"/>
            <p:nvPr/>
          </p:nvSpPr>
          <p:spPr>
            <a:xfrm>
              <a:off x="1676400" y="5816600"/>
              <a:ext cx="1244600" cy="482600"/>
            </a:xfrm>
            <a:prstGeom prst="rect">
              <a:avLst/>
            </a:prstGeom>
            <a:solidFill>
              <a:schemeClr val="tx1"/>
            </a:solidFill>
          </p:spPr>
          <p:txBody>
            <a:bodyPr wrap="square" rtlCol="0">
              <a:spAutoFit/>
            </a:bodyPr>
            <a:lstStyle/>
            <a:p>
              <a:endParaRPr lang="en-RO" dirty="0"/>
            </a:p>
          </p:txBody>
        </p:sp>
      </p:grpSp>
    </p:spTree>
    <p:extLst>
      <p:ext uri="{BB962C8B-B14F-4D97-AF65-F5344CB8AC3E}">
        <p14:creationId xmlns:p14="http://schemas.microsoft.com/office/powerpoint/2010/main" val="7138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584518" y="3958499"/>
            <a:ext cx="3607482" cy="2857457"/>
          </a:xfrm>
          <a:solidFill>
            <a:schemeClr val="tx1"/>
          </a:solidFill>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84518" y="26555"/>
            <a:ext cx="3533977" cy="3188404"/>
          </a:xfrm>
          <a:prstGeom prst="rect">
            <a:avLst/>
          </a:prstGeom>
        </p:spPr>
      </p:pic>
      <p:sp>
        <p:nvSpPr>
          <p:cNvPr id="16" name="TextBox 15"/>
          <p:cNvSpPr txBox="1"/>
          <p:nvPr/>
        </p:nvSpPr>
        <p:spPr>
          <a:xfrm>
            <a:off x="4340898" y="4998412"/>
            <a:ext cx="4243620" cy="1754326"/>
          </a:xfrm>
          <a:prstGeom prst="rect">
            <a:avLst/>
          </a:prstGeom>
          <a:noFill/>
        </p:spPr>
        <p:txBody>
          <a:bodyPr wrap="square" rtlCol="0">
            <a:spAutoFit/>
          </a:bodyPr>
          <a:lstStyle/>
          <a:p>
            <a:pPr algn="ctr"/>
            <a:r>
              <a:rPr lang="en-US" b="1" dirty="0"/>
              <a:t>12 years</a:t>
            </a:r>
            <a:endParaRPr lang="en-US" dirty="0"/>
          </a:p>
          <a:p>
            <a:pPr marL="285750" indent="-285750" algn="ctr">
              <a:buFont typeface="Arial" charset="0"/>
              <a:buChar char="•"/>
            </a:pPr>
            <a:r>
              <a:rPr lang="en-US" dirty="0"/>
              <a:t>Identification Criteria</a:t>
            </a:r>
          </a:p>
          <a:p>
            <a:pPr marL="285750" indent="-285750" algn="ctr">
              <a:buFont typeface="Arial" charset="0"/>
              <a:buChar char="•"/>
            </a:pPr>
            <a:r>
              <a:rPr lang="en-US" dirty="0"/>
              <a:t>Strict protection – de jure (Ministerial Order)</a:t>
            </a:r>
          </a:p>
          <a:p>
            <a:pPr marL="285750" indent="-285750" algn="ctr">
              <a:buFont typeface="Arial" charset="0"/>
              <a:buChar char="•"/>
            </a:pPr>
            <a:r>
              <a:rPr lang="en-US" dirty="0"/>
              <a:t> No protection – de facto</a:t>
            </a:r>
          </a:p>
          <a:p>
            <a:pPr marL="285750" indent="-285750" algn="ctr">
              <a:buFont typeface="Arial" charset="0"/>
              <a:buChar char="•"/>
            </a:pPr>
            <a:endParaRPr lang="en-US" dirty="0"/>
          </a:p>
        </p:txBody>
      </p:sp>
      <p:sp>
        <p:nvSpPr>
          <p:cNvPr id="17" name="TextBox 16"/>
          <p:cNvSpPr txBox="1"/>
          <p:nvPr/>
        </p:nvSpPr>
        <p:spPr>
          <a:xfrm>
            <a:off x="3970526" y="868920"/>
            <a:ext cx="4885267" cy="1477328"/>
          </a:xfrm>
          <a:prstGeom prst="rect">
            <a:avLst/>
          </a:prstGeom>
          <a:noFill/>
        </p:spPr>
        <p:txBody>
          <a:bodyPr wrap="square" rtlCol="0">
            <a:spAutoFit/>
          </a:bodyPr>
          <a:lstStyle/>
          <a:p>
            <a:pPr algn="ctr"/>
            <a:r>
              <a:rPr lang="en-US" b="1" dirty="0"/>
              <a:t>9 months  </a:t>
            </a:r>
          </a:p>
          <a:p>
            <a:pPr marL="285750" indent="-285750" algn="ctr">
              <a:buFont typeface="Arial" charset="0"/>
              <a:buChar char="•"/>
            </a:pPr>
            <a:r>
              <a:rPr lang="en-US" dirty="0"/>
              <a:t>Virgin Forest protection procedure Governmental Decision</a:t>
            </a:r>
          </a:p>
          <a:p>
            <a:pPr marL="285750" indent="-285750" algn="ctr">
              <a:buFont typeface="Arial" charset="0"/>
              <a:buChar char="•"/>
            </a:pPr>
            <a:r>
              <a:rPr lang="en-US" dirty="0"/>
              <a:t>First version of Virgin Forest Catalogue</a:t>
            </a:r>
          </a:p>
          <a:p>
            <a:pPr marL="285750" indent="-285750" algn="ctr">
              <a:buFont typeface="Arial" charset="0"/>
              <a:buChar char="•"/>
            </a:pPr>
            <a:r>
              <a:rPr lang="en-US" dirty="0"/>
              <a:t>Fines!</a:t>
            </a:r>
          </a:p>
        </p:txBody>
      </p:sp>
      <p:pic>
        <p:nvPicPr>
          <p:cNvPr id="6" name="Picture 5" descr="A close-up of a log in the forest&#10;&#10;Description automatically generated">
            <a:extLst>
              <a:ext uri="{FF2B5EF4-FFF2-40B4-BE49-F238E27FC236}">
                <a16:creationId xmlns:a16="http://schemas.microsoft.com/office/drawing/2014/main" id="{C12BBC17-4220-0B0E-5E65-5793F83751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989916"/>
            <a:ext cx="4340899" cy="2897141"/>
          </a:xfrm>
          <a:prstGeom prst="rect">
            <a:avLst/>
          </a:prstGeom>
        </p:spPr>
      </p:pic>
      <p:pic>
        <p:nvPicPr>
          <p:cNvPr id="8" name="Picture 7" descr="A foggy forest with trees and leaves&#10;&#10;Description automatically generated">
            <a:extLst>
              <a:ext uri="{FF2B5EF4-FFF2-40B4-BE49-F238E27FC236}">
                <a16:creationId xmlns:a16="http://schemas.microsoft.com/office/drawing/2014/main" id="{5747A8B2-8975-9FDE-350E-525F4020DC6F}"/>
              </a:ext>
            </a:extLst>
          </p:cNvPr>
          <p:cNvPicPr>
            <a:picLocks noChangeAspect="1"/>
          </p:cNvPicPr>
          <p:nvPr/>
        </p:nvPicPr>
        <p:blipFill>
          <a:blip r:embed="rId5"/>
          <a:stretch>
            <a:fillRect/>
          </a:stretch>
        </p:blipFill>
        <p:spPr>
          <a:xfrm>
            <a:off x="0" y="26555"/>
            <a:ext cx="4241800" cy="3188404"/>
          </a:xfrm>
          <a:prstGeom prst="rect">
            <a:avLst/>
          </a:prstGeom>
        </p:spPr>
      </p:pic>
      <p:sp>
        <p:nvSpPr>
          <p:cNvPr id="9" name="Title 1">
            <a:extLst>
              <a:ext uri="{FF2B5EF4-FFF2-40B4-BE49-F238E27FC236}">
                <a16:creationId xmlns:a16="http://schemas.microsoft.com/office/drawing/2014/main" id="{2547DD4A-BC3C-E73F-FB5C-CFAF826064DC}"/>
              </a:ext>
            </a:extLst>
          </p:cNvPr>
          <p:cNvSpPr txBox="1">
            <a:spLocks/>
          </p:cNvSpPr>
          <p:nvPr/>
        </p:nvSpPr>
        <p:spPr>
          <a:xfrm>
            <a:off x="59554" y="3266634"/>
            <a:ext cx="12072891" cy="608346"/>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dirty="0"/>
              <a:t>      </a:t>
            </a:r>
            <a:r>
              <a:rPr lang="ro-RO" sz="3600" dirty="0" err="1"/>
              <a:t>Protecting</a:t>
            </a:r>
            <a:r>
              <a:rPr lang="ro-RO" sz="3600" dirty="0"/>
              <a:t> </a:t>
            </a:r>
            <a:r>
              <a:rPr lang="ro-RO" sz="3600" dirty="0" err="1"/>
              <a:t>Primeval</a:t>
            </a:r>
            <a:r>
              <a:rPr lang="ro-RO" sz="3600" dirty="0"/>
              <a:t> </a:t>
            </a:r>
            <a:r>
              <a:rPr lang="ro-RO" sz="3600" dirty="0" err="1"/>
              <a:t>Forests</a:t>
            </a:r>
            <a:endParaRPr lang="en-US" sz="3600" dirty="0"/>
          </a:p>
        </p:txBody>
      </p:sp>
      <p:sp>
        <p:nvSpPr>
          <p:cNvPr id="2" name="Title 1"/>
          <p:cNvSpPr>
            <a:spLocks noGrp="1"/>
          </p:cNvSpPr>
          <p:nvPr>
            <p:ph type="title"/>
          </p:nvPr>
        </p:nvSpPr>
        <p:spPr>
          <a:xfrm>
            <a:off x="0" y="3264813"/>
            <a:ext cx="12192000" cy="635567"/>
          </a:xfrm>
          <a:solidFill>
            <a:schemeClr val="bg1"/>
          </a:solidFill>
        </p:spPr>
        <p:txBody>
          <a:bodyPr>
            <a:normAutofit fontScale="90000"/>
          </a:bodyPr>
          <a:lstStyle/>
          <a:p>
            <a:pPr algn="ctr"/>
            <a:r>
              <a:rPr lang="ro-RO" dirty="0"/>
              <a:t>Virgin Forest </a:t>
            </a:r>
            <a:r>
              <a:rPr lang="ro-RO" dirty="0" err="1"/>
              <a:t>Catalogue</a:t>
            </a:r>
            <a:r>
              <a:rPr lang="ro-RO" dirty="0"/>
              <a:t> &gt;72.000 ha </a:t>
            </a:r>
            <a:r>
              <a:rPr lang="ro-RO" dirty="0" err="1"/>
              <a:t>strictly</a:t>
            </a:r>
            <a:r>
              <a:rPr lang="ro-RO" dirty="0"/>
              <a:t> </a:t>
            </a:r>
            <a:r>
              <a:rPr lang="ro-RO" dirty="0" err="1"/>
              <a:t>protected</a:t>
            </a:r>
            <a:endParaRPr lang="en-US" dirty="0"/>
          </a:p>
        </p:txBody>
      </p:sp>
    </p:spTree>
    <p:extLst>
      <p:ext uri="{BB962C8B-B14F-4D97-AF65-F5344CB8AC3E}">
        <p14:creationId xmlns:p14="http://schemas.microsoft.com/office/powerpoint/2010/main" val="38678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8727095" y="4113477"/>
            <a:ext cx="3464905" cy="2744523"/>
          </a:xfrm>
          <a:solidFill>
            <a:schemeClr val="tx1"/>
          </a:solidFill>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23300" y="1"/>
            <a:ext cx="3568700" cy="3219732"/>
          </a:xfrm>
          <a:prstGeom prst="rect">
            <a:avLst/>
          </a:prstGeom>
        </p:spPr>
      </p:pic>
      <p:sp>
        <p:nvSpPr>
          <p:cNvPr id="15" name="TextBox 14"/>
          <p:cNvSpPr txBox="1"/>
          <p:nvPr/>
        </p:nvSpPr>
        <p:spPr>
          <a:xfrm>
            <a:off x="-185208" y="3295921"/>
            <a:ext cx="12192000" cy="830997"/>
          </a:xfrm>
          <a:prstGeom prst="rect">
            <a:avLst/>
          </a:prstGeom>
          <a:noFill/>
        </p:spPr>
        <p:txBody>
          <a:bodyPr wrap="square" rtlCol="0">
            <a:spAutoFit/>
          </a:bodyPr>
          <a:lstStyle/>
          <a:p>
            <a:pPr algn="ctr"/>
            <a:r>
              <a:rPr lang="en-US" sz="2400" dirty="0"/>
              <a:t>Compensation payments  for conservation and environmental service  </a:t>
            </a:r>
          </a:p>
          <a:p>
            <a:pPr algn="ctr"/>
            <a:r>
              <a:rPr lang="en-US" sz="2400" dirty="0"/>
              <a:t>- forest owners -  </a:t>
            </a:r>
          </a:p>
        </p:txBody>
      </p:sp>
      <p:sp>
        <p:nvSpPr>
          <p:cNvPr id="16" name="TextBox 15"/>
          <p:cNvSpPr txBox="1"/>
          <p:nvPr/>
        </p:nvSpPr>
        <p:spPr>
          <a:xfrm>
            <a:off x="4241800" y="4912962"/>
            <a:ext cx="4471015" cy="646331"/>
          </a:xfrm>
          <a:prstGeom prst="rect">
            <a:avLst/>
          </a:prstGeom>
          <a:noFill/>
        </p:spPr>
        <p:txBody>
          <a:bodyPr wrap="square" rtlCol="0">
            <a:spAutoFit/>
          </a:bodyPr>
          <a:lstStyle/>
          <a:p>
            <a:pPr algn="ctr"/>
            <a:r>
              <a:rPr lang="en-US" b="1" dirty="0"/>
              <a:t>10 years</a:t>
            </a:r>
            <a:r>
              <a:rPr lang="en-US" dirty="0"/>
              <a:t> </a:t>
            </a:r>
          </a:p>
          <a:p>
            <a:pPr algn="ctr"/>
            <a:r>
              <a:rPr lang="en-US" dirty="0"/>
              <a:t>no result</a:t>
            </a:r>
          </a:p>
        </p:txBody>
      </p:sp>
      <p:sp>
        <p:nvSpPr>
          <p:cNvPr id="17" name="TextBox 16"/>
          <p:cNvSpPr txBox="1"/>
          <p:nvPr/>
        </p:nvSpPr>
        <p:spPr>
          <a:xfrm>
            <a:off x="4241800" y="1107071"/>
            <a:ext cx="4381500" cy="646331"/>
          </a:xfrm>
          <a:prstGeom prst="rect">
            <a:avLst/>
          </a:prstGeom>
          <a:noFill/>
        </p:spPr>
        <p:txBody>
          <a:bodyPr wrap="square" rtlCol="0">
            <a:spAutoFit/>
          </a:bodyPr>
          <a:lstStyle/>
          <a:p>
            <a:pPr algn="ctr"/>
            <a:r>
              <a:rPr lang="en-US" b="1" dirty="0"/>
              <a:t>9 months</a:t>
            </a:r>
            <a:r>
              <a:rPr lang="en-US" dirty="0"/>
              <a:t>  </a:t>
            </a:r>
          </a:p>
          <a:p>
            <a:pPr algn="ctr"/>
            <a:r>
              <a:rPr lang="en-US" dirty="0"/>
              <a:t>EC Decision + Draft  Government Decision</a:t>
            </a:r>
          </a:p>
        </p:txBody>
      </p:sp>
      <p:pic>
        <p:nvPicPr>
          <p:cNvPr id="8" name="Picture 7" descr="A foggy forest with trees and leaves&#10;&#10;Description automatically generated">
            <a:extLst>
              <a:ext uri="{FF2B5EF4-FFF2-40B4-BE49-F238E27FC236}">
                <a16:creationId xmlns:a16="http://schemas.microsoft.com/office/drawing/2014/main" id="{198F1121-9D0B-F6C1-D440-19F451B6C040}"/>
              </a:ext>
            </a:extLst>
          </p:cNvPr>
          <p:cNvPicPr>
            <a:picLocks noChangeAspect="1"/>
          </p:cNvPicPr>
          <p:nvPr/>
        </p:nvPicPr>
        <p:blipFill>
          <a:blip r:embed="rId4"/>
          <a:stretch>
            <a:fillRect/>
          </a:stretch>
        </p:blipFill>
        <p:spPr>
          <a:xfrm>
            <a:off x="0" y="26555"/>
            <a:ext cx="4241800" cy="3188404"/>
          </a:xfrm>
          <a:prstGeom prst="rect">
            <a:avLst/>
          </a:prstGeom>
        </p:spPr>
      </p:pic>
      <p:pic>
        <p:nvPicPr>
          <p:cNvPr id="10" name="Picture 9" descr="A river with mossy rocks and trees&#10;&#10;Description automatically generated">
            <a:extLst>
              <a:ext uri="{FF2B5EF4-FFF2-40B4-BE49-F238E27FC236}">
                <a16:creationId xmlns:a16="http://schemas.microsoft.com/office/drawing/2014/main" id="{1E0F250C-F319-456B-6EC3-AE4B6C81EA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17" y="4014427"/>
            <a:ext cx="4225483" cy="2810386"/>
          </a:xfrm>
          <a:prstGeom prst="rect">
            <a:avLst/>
          </a:prstGeom>
        </p:spPr>
      </p:pic>
    </p:spTree>
    <p:extLst>
      <p:ext uri="{BB962C8B-B14F-4D97-AF65-F5344CB8AC3E}">
        <p14:creationId xmlns:p14="http://schemas.microsoft.com/office/powerpoint/2010/main" val="2114689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4706" y="1513611"/>
            <a:ext cx="3217334" cy="2548424"/>
          </a:xfrm>
          <a:solidFill>
            <a:schemeClr val="tx1"/>
          </a:solidFill>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8086" y="1495417"/>
            <a:ext cx="2844799" cy="2566618"/>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61500" y="1495417"/>
            <a:ext cx="2199863" cy="2604024"/>
          </a:xfrm>
          <a:prstGeom prst="rect">
            <a:avLst/>
          </a:prstGeom>
        </p:spPr>
      </p:pic>
      <p:sp>
        <p:nvSpPr>
          <p:cNvPr id="6" name="TextBox 5"/>
          <p:cNvSpPr txBox="1"/>
          <p:nvPr/>
        </p:nvSpPr>
        <p:spPr>
          <a:xfrm>
            <a:off x="0" y="4307520"/>
            <a:ext cx="3711166" cy="2246769"/>
          </a:xfrm>
          <a:prstGeom prst="rect">
            <a:avLst/>
          </a:prstGeom>
          <a:noFill/>
        </p:spPr>
        <p:txBody>
          <a:bodyPr wrap="square" rtlCol="0">
            <a:spAutoFit/>
          </a:bodyPr>
          <a:lstStyle/>
          <a:p>
            <a:r>
              <a:rPr lang="en-US" sz="2000" b="1" dirty="0"/>
              <a:t>%</a:t>
            </a:r>
            <a:r>
              <a:rPr lang="en-US" sz="2000" dirty="0"/>
              <a:t>  Legislation: lobby – time!</a:t>
            </a:r>
          </a:p>
          <a:p>
            <a:pPr marL="342900" indent="-342900">
              <a:buFont typeface="Wingdings" charset="2"/>
              <a:buChar char="ü"/>
            </a:pPr>
            <a:r>
              <a:rPr lang="en-US" sz="2000" dirty="0"/>
              <a:t>Resources for conservation  effort, time, lobby</a:t>
            </a:r>
          </a:p>
          <a:p>
            <a:pPr marL="342900" indent="-342900">
              <a:buFont typeface="Wingdings" charset="2"/>
              <a:buChar char="ü"/>
            </a:pPr>
            <a:r>
              <a:rPr lang="en-US" sz="2000" dirty="0"/>
              <a:t>Making things happen on field</a:t>
            </a:r>
          </a:p>
          <a:p>
            <a:pPr indent="-457200"/>
            <a:r>
              <a:rPr lang="en-US" sz="2000" b="1" dirty="0"/>
              <a:t>%   </a:t>
            </a:r>
            <a:r>
              <a:rPr lang="en-US" sz="2000" dirty="0"/>
              <a:t>Bringing people together –     yes, but no authority</a:t>
            </a:r>
          </a:p>
          <a:p>
            <a:pPr marL="285750" indent="-285750">
              <a:buFont typeface="Arial" charset="0"/>
              <a:buChar char="•"/>
            </a:pPr>
            <a:endParaRPr lang="en-US" sz="2000" dirty="0"/>
          </a:p>
        </p:txBody>
      </p:sp>
      <p:sp>
        <p:nvSpPr>
          <p:cNvPr id="11" name="TextBox 10"/>
          <p:cNvSpPr txBox="1"/>
          <p:nvPr/>
        </p:nvSpPr>
        <p:spPr>
          <a:xfrm>
            <a:off x="4762130" y="4341161"/>
            <a:ext cx="3694230" cy="2308324"/>
          </a:xfrm>
          <a:prstGeom prst="rect">
            <a:avLst/>
          </a:prstGeom>
          <a:noFill/>
        </p:spPr>
        <p:txBody>
          <a:bodyPr wrap="square" rtlCol="0">
            <a:spAutoFit/>
          </a:bodyPr>
          <a:lstStyle/>
          <a:p>
            <a:pPr marL="285750" indent="-285750">
              <a:buFont typeface="Wingdings" charset="2"/>
              <a:buChar char="ü"/>
            </a:pPr>
            <a:r>
              <a:rPr lang="en-US" dirty="0"/>
              <a:t>Changing the legislation – yes %</a:t>
            </a:r>
          </a:p>
          <a:p>
            <a:pPr marL="285750" indent="-285750">
              <a:buFont typeface="Wingdings" charset="2"/>
              <a:buChar char="ü"/>
            </a:pPr>
            <a:r>
              <a:rPr lang="en-US" dirty="0"/>
              <a:t>Decisions within the existing legal framework </a:t>
            </a:r>
          </a:p>
          <a:p>
            <a:pPr marL="285750" indent="-285750">
              <a:buFont typeface="Wingdings" charset="2"/>
              <a:buChar char="ü"/>
            </a:pPr>
            <a:r>
              <a:rPr lang="en-US" dirty="0"/>
              <a:t>Resource allocation – lobby and decision</a:t>
            </a:r>
          </a:p>
          <a:p>
            <a:pPr marL="285750" indent="-285750">
              <a:buFont typeface="Wingdings" charset="2"/>
              <a:buChar char="ü"/>
            </a:pPr>
            <a:r>
              <a:rPr lang="en-US" dirty="0"/>
              <a:t>Bringing people together – authority</a:t>
            </a:r>
          </a:p>
          <a:p>
            <a:pPr marL="285750" indent="-285750">
              <a:buFont typeface="Arial" charset="0"/>
              <a:buChar char="•"/>
            </a:pPr>
            <a:endParaRPr lang="en-US" dirty="0"/>
          </a:p>
        </p:txBody>
      </p:sp>
      <p:sp>
        <p:nvSpPr>
          <p:cNvPr id="13" name="TextBox 12"/>
          <p:cNvSpPr txBox="1"/>
          <p:nvPr/>
        </p:nvSpPr>
        <p:spPr>
          <a:xfrm>
            <a:off x="8729401" y="4062035"/>
            <a:ext cx="3474097" cy="1477328"/>
          </a:xfrm>
          <a:prstGeom prst="rect">
            <a:avLst/>
          </a:prstGeom>
          <a:noFill/>
        </p:spPr>
        <p:txBody>
          <a:bodyPr wrap="square" rtlCol="0">
            <a:spAutoFit/>
          </a:bodyPr>
          <a:lstStyle/>
          <a:p>
            <a:pPr marL="285750" indent="-285750">
              <a:buFont typeface="Arial" charset="0"/>
              <a:buChar char="•"/>
            </a:pPr>
            <a:endParaRPr lang="en-US" dirty="0"/>
          </a:p>
          <a:p>
            <a:pPr marL="285750" indent="-285750">
              <a:buFont typeface="Wingdings" charset="2"/>
              <a:buChar char="ü"/>
            </a:pPr>
            <a:r>
              <a:rPr lang="en-US" dirty="0"/>
              <a:t>Changing the legislation – yes</a:t>
            </a:r>
          </a:p>
          <a:p>
            <a:pPr marL="285750" indent="-285750">
              <a:buFont typeface="Wingdings" charset="2"/>
              <a:buChar char="ü"/>
            </a:pPr>
            <a:r>
              <a:rPr lang="en-US" dirty="0"/>
              <a:t>Approve and oversee  the  activity of the Government </a:t>
            </a:r>
          </a:p>
          <a:p>
            <a:pPr marL="285750" indent="-285750">
              <a:buFont typeface="Wingdings" charset="2"/>
              <a:buChar char="ü"/>
            </a:pPr>
            <a:r>
              <a:rPr lang="en-US" dirty="0"/>
              <a:t>Resource allocation - decision</a:t>
            </a:r>
          </a:p>
        </p:txBody>
      </p:sp>
      <p:grpSp>
        <p:nvGrpSpPr>
          <p:cNvPr id="8" name="Group 7"/>
          <p:cNvGrpSpPr/>
          <p:nvPr/>
        </p:nvGrpSpPr>
        <p:grpSpPr>
          <a:xfrm>
            <a:off x="1866900" y="1453188"/>
            <a:ext cx="8801747" cy="4086176"/>
            <a:chOff x="2032000" y="888999"/>
            <a:chExt cx="8128000" cy="5079999"/>
          </a:xfrm>
        </p:grpSpPr>
        <p:sp>
          <p:nvSpPr>
            <p:cNvPr id="9" name="Shape 8"/>
            <p:cNvSpPr/>
            <p:nvPr/>
          </p:nvSpPr>
          <p:spPr>
            <a:xfrm>
              <a:off x="2032000" y="888999"/>
              <a:ext cx="8128000" cy="5079999"/>
            </a:xfrm>
            <a:prstGeom prst="swooshArrow">
              <a:avLst>
                <a:gd name="adj1" fmla="val 25000"/>
                <a:gd name="adj2" fmla="val 25000"/>
              </a:avLst>
            </a:prstGeom>
            <a:solidFill>
              <a:srgbClr val="92D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sp>
          <p:nvSpPr>
            <p:cNvPr id="15" name="Freeform 14"/>
            <p:cNvSpPr/>
            <p:nvPr/>
          </p:nvSpPr>
          <p:spPr>
            <a:xfrm rot="20837017">
              <a:off x="2986305" y="2199332"/>
              <a:ext cx="7096965" cy="935595"/>
            </a:xfrm>
            <a:custGeom>
              <a:avLst/>
              <a:gdLst>
                <a:gd name="connsiteX0" fmla="*/ 541878 w 3251200"/>
                <a:gd name="connsiteY0" fmla="*/ 0 h 3749040"/>
                <a:gd name="connsiteX1" fmla="*/ 3251200 w 3251200"/>
                <a:gd name="connsiteY1" fmla="*/ 0 h 3749040"/>
                <a:gd name="connsiteX2" fmla="*/ 3251200 w 3251200"/>
                <a:gd name="connsiteY2" fmla="*/ 0 h 3749040"/>
                <a:gd name="connsiteX3" fmla="*/ 3251200 w 3251200"/>
                <a:gd name="connsiteY3" fmla="*/ 3207162 h 3749040"/>
                <a:gd name="connsiteX4" fmla="*/ 2709322 w 3251200"/>
                <a:gd name="connsiteY4" fmla="*/ 3749040 h 3749040"/>
                <a:gd name="connsiteX5" fmla="*/ 0 w 3251200"/>
                <a:gd name="connsiteY5" fmla="*/ 3749040 h 3749040"/>
                <a:gd name="connsiteX6" fmla="*/ 0 w 3251200"/>
                <a:gd name="connsiteY6" fmla="*/ 3749040 h 3749040"/>
                <a:gd name="connsiteX7" fmla="*/ 0 w 3251200"/>
                <a:gd name="connsiteY7" fmla="*/ 541878 h 3749040"/>
                <a:gd name="connsiteX8" fmla="*/ 541878 w 3251200"/>
                <a:gd name="connsiteY8"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1200" h="3749040">
                  <a:moveTo>
                    <a:pt x="541878" y="0"/>
                  </a:moveTo>
                  <a:lnTo>
                    <a:pt x="3251200" y="0"/>
                  </a:lnTo>
                  <a:lnTo>
                    <a:pt x="3251200" y="0"/>
                  </a:lnTo>
                  <a:lnTo>
                    <a:pt x="3251200" y="3207162"/>
                  </a:lnTo>
                  <a:cubicBezTo>
                    <a:pt x="3251200" y="3506433"/>
                    <a:pt x="3008593" y="3749040"/>
                    <a:pt x="2709322" y="3749040"/>
                  </a:cubicBezTo>
                  <a:lnTo>
                    <a:pt x="0" y="3749040"/>
                  </a:lnTo>
                  <a:lnTo>
                    <a:pt x="0" y="3749040"/>
                  </a:lnTo>
                  <a:lnTo>
                    <a:pt x="0" y="541878"/>
                  </a:lnTo>
                  <a:cubicBezTo>
                    <a:pt x="0" y="242607"/>
                    <a:pt x="242607" y="0"/>
                    <a:pt x="541878" y="0"/>
                  </a:cubicBez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8711" tIns="158711" rIns="477419" bIns="158711" numCol="1" spcCol="1270" anchor="t" anchorCtr="0">
              <a:noAutofit/>
            </a:bodyPr>
            <a:lstStyle/>
            <a:p>
              <a:pPr lvl="0" algn="r" defTabSz="1778000">
                <a:lnSpc>
                  <a:spcPct val="90000"/>
                </a:lnSpc>
                <a:spcBef>
                  <a:spcPct val="0"/>
                </a:spcBef>
                <a:spcAft>
                  <a:spcPct val="35000"/>
                </a:spcAft>
              </a:pPr>
              <a:r>
                <a:rPr lang="en-US" sz="2400" b="1" kern="1200" dirty="0"/>
                <a:t>Do we want to make the leap? </a:t>
              </a:r>
            </a:p>
            <a:p>
              <a:pPr lvl="0" algn="r" defTabSz="1778000">
                <a:lnSpc>
                  <a:spcPct val="90000"/>
                </a:lnSpc>
                <a:spcBef>
                  <a:spcPct val="0"/>
                </a:spcBef>
                <a:spcAft>
                  <a:spcPct val="35000"/>
                </a:spcAft>
              </a:pPr>
              <a:r>
                <a:rPr lang="en-US" sz="2400" b="1" kern="1200" dirty="0"/>
                <a:t>Are we ready?</a:t>
              </a:r>
              <a:endParaRPr lang="en-US" sz="2400" kern="1200" dirty="0"/>
            </a:p>
          </p:txBody>
        </p:sp>
      </p:grpSp>
      <p:sp>
        <p:nvSpPr>
          <p:cNvPr id="7" name="Title 6"/>
          <p:cNvSpPr>
            <a:spLocks noGrp="1"/>
          </p:cNvSpPr>
          <p:nvPr>
            <p:ph type="title"/>
          </p:nvPr>
        </p:nvSpPr>
        <p:spPr>
          <a:xfrm>
            <a:off x="0" y="-136495"/>
            <a:ext cx="12192000" cy="1325563"/>
          </a:xfrm>
        </p:spPr>
        <p:txBody>
          <a:bodyPr>
            <a:normAutofit/>
          </a:bodyPr>
          <a:lstStyle/>
          <a:p>
            <a:r>
              <a:rPr lang="ro-RO" sz="3600" b="1" dirty="0" err="1"/>
              <a:t>From</a:t>
            </a:r>
            <a:r>
              <a:rPr lang="ro-RO" sz="3600" b="1" dirty="0"/>
              <a:t> civil </a:t>
            </a:r>
            <a:r>
              <a:rPr lang="ro-RO" sz="3600" b="1" dirty="0" err="1"/>
              <a:t>efforts</a:t>
            </a:r>
            <a:r>
              <a:rPr lang="ro-RO" sz="3600" b="1" dirty="0"/>
              <a:t> </a:t>
            </a:r>
            <a:r>
              <a:rPr lang="ro-RO" sz="3600" b="1" dirty="0" err="1"/>
              <a:t>to</a:t>
            </a:r>
            <a:r>
              <a:rPr lang="ro-RO" sz="3600" b="1" dirty="0"/>
              <a:t> </a:t>
            </a:r>
            <a:r>
              <a:rPr lang="ro-RO" sz="3600" b="1" dirty="0" err="1"/>
              <a:t>decision</a:t>
            </a:r>
            <a:r>
              <a:rPr lang="ro-RO" sz="3600" b="1" dirty="0"/>
              <a:t> </a:t>
            </a:r>
            <a:r>
              <a:rPr lang="ro-RO" sz="3600" b="1" dirty="0" err="1"/>
              <a:t>making</a:t>
            </a:r>
            <a:endParaRPr lang="ro-RO" sz="3600" b="1" dirty="0"/>
          </a:p>
        </p:txBody>
      </p:sp>
      <p:sp>
        <p:nvSpPr>
          <p:cNvPr id="2" name="TextBox 1">
            <a:extLst>
              <a:ext uri="{FF2B5EF4-FFF2-40B4-BE49-F238E27FC236}">
                <a16:creationId xmlns:a16="http://schemas.microsoft.com/office/drawing/2014/main" id="{4D25032B-9A4D-0409-A66A-6B8B3ADCCF6C}"/>
              </a:ext>
            </a:extLst>
          </p:cNvPr>
          <p:cNvSpPr txBox="1"/>
          <p:nvPr/>
        </p:nvSpPr>
        <p:spPr>
          <a:xfrm>
            <a:off x="1369060" y="1114068"/>
            <a:ext cx="1068626" cy="369332"/>
          </a:xfrm>
          <a:prstGeom prst="rect">
            <a:avLst/>
          </a:prstGeom>
          <a:noFill/>
        </p:spPr>
        <p:txBody>
          <a:bodyPr wrap="none" rtlCol="0">
            <a:spAutoFit/>
          </a:bodyPr>
          <a:lstStyle/>
          <a:p>
            <a:r>
              <a:rPr lang="en-RO" dirty="0"/>
              <a:t>PA, NGOs</a:t>
            </a:r>
          </a:p>
        </p:txBody>
      </p:sp>
      <p:sp>
        <p:nvSpPr>
          <p:cNvPr id="10" name="TextBox 9">
            <a:extLst>
              <a:ext uri="{FF2B5EF4-FFF2-40B4-BE49-F238E27FC236}">
                <a16:creationId xmlns:a16="http://schemas.microsoft.com/office/drawing/2014/main" id="{C993271F-E1E0-A1A7-D281-4906AB1A9B35}"/>
              </a:ext>
            </a:extLst>
          </p:cNvPr>
          <p:cNvSpPr txBox="1"/>
          <p:nvPr/>
        </p:nvSpPr>
        <p:spPr>
          <a:xfrm>
            <a:off x="5470483" y="1090058"/>
            <a:ext cx="2120004" cy="369332"/>
          </a:xfrm>
          <a:prstGeom prst="rect">
            <a:avLst/>
          </a:prstGeom>
          <a:noFill/>
        </p:spPr>
        <p:txBody>
          <a:bodyPr wrap="none" rtlCol="0">
            <a:spAutoFit/>
          </a:bodyPr>
          <a:lstStyle/>
          <a:p>
            <a:r>
              <a:rPr lang="en-RO" dirty="0"/>
              <a:t>Government entities</a:t>
            </a:r>
          </a:p>
        </p:txBody>
      </p:sp>
      <p:sp>
        <p:nvSpPr>
          <p:cNvPr id="12" name="TextBox 11">
            <a:extLst>
              <a:ext uri="{FF2B5EF4-FFF2-40B4-BE49-F238E27FC236}">
                <a16:creationId xmlns:a16="http://schemas.microsoft.com/office/drawing/2014/main" id="{E8C8AEEF-43CE-EEAC-E131-47D6595126EC}"/>
              </a:ext>
            </a:extLst>
          </p:cNvPr>
          <p:cNvSpPr txBox="1"/>
          <p:nvPr/>
        </p:nvSpPr>
        <p:spPr>
          <a:xfrm>
            <a:off x="9138393" y="1114068"/>
            <a:ext cx="2656112" cy="369332"/>
          </a:xfrm>
          <a:prstGeom prst="rect">
            <a:avLst/>
          </a:prstGeom>
          <a:noFill/>
        </p:spPr>
        <p:txBody>
          <a:bodyPr wrap="none" rtlCol="0">
            <a:spAutoFit/>
          </a:bodyPr>
          <a:lstStyle/>
          <a:p>
            <a:r>
              <a:rPr lang="en-RO" dirty="0"/>
              <a:t>High level decision makers</a:t>
            </a:r>
          </a:p>
        </p:txBody>
      </p:sp>
    </p:spTree>
    <p:extLst>
      <p:ext uri="{BB962C8B-B14F-4D97-AF65-F5344CB8AC3E}">
        <p14:creationId xmlns:p14="http://schemas.microsoft.com/office/powerpoint/2010/main" val="108107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3" grpId="0"/>
      <p:bldP spid="2" grpId="0"/>
      <p:bldP spid="1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F83034-B7E2-3942-F42E-71D1A9C20AD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7CC2871-298B-D40F-4A0F-2D093A214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C81BDB-6732-666D-0853-D8D8D72B31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ap of europe with red and blue areas&#10;&#10;Description automatically generated">
            <a:extLst>
              <a:ext uri="{FF2B5EF4-FFF2-40B4-BE49-F238E27FC236}">
                <a16:creationId xmlns:a16="http://schemas.microsoft.com/office/drawing/2014/main" id="{EF06128C-4BB6-3B7A-68BB-9DB6BD888DD0}"/>
              </a:ext>
            </a:extLst>
          </p:cNvPr>
          <p:cNvPicPr>
            <a:picLocks noChangeAspect="1"/>
          </p:cNvPicPr>
          <p:nvPr/>
        </p:nvPicPr>
        <p:blipFill>
          <a:blip r:embed="rId2" cstate="screen">
            <a:alphaModFix amt="40000"/>
            <a:extLst>
              <a:ext uri="{28A0092B-C50C-407E-A947-70E740481C1C}">
                <a14:useLocalDpi xmlns:a14="http://schemas.microsoft.com/office/drawing/2010/main"/>
              </a:ext>
            </a:extLst>
          </a:blip>
          <a:srcRect/>
          <a:stretch/>
        </p:blipFill>
        <p:spPr>
          <a:xfrm>
            <a:off x="20" y="10"/>
            <a:ext cx="8450297" cy="6857990"/>
          </a:xfrm>
          <a:prstGeom prst="rect">
            <a:avLst/>
          </a:prstGeom>
        </p:spPr>
      </p:pic>
      <p:pic>
        <p:nvPicPr>
          <p:cNvPr id="5" name="Content Placeholder 4" descr="A diagram of the climate change impact on ecosystems&#10;&#10;Description automatically generated">
            <a:extLst>
              <a:ext uri="{FF2B5EF4-FFF2-40B4-BE49-F238E27FC236}">
                <a16:creationId xmlns:a16="http://schemas.microsoft.com/office/drawing/2014/main" id="{936FB25F-DB13-B66A-A28F-C827A55C6708}"/>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016771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the climate change impact on ecosystems&#10;&#10;Description automatically generated">
            <a:extLst>
              <a:ext uri="{FF2B5EF4-FFF2-40B4-BE49-F238E27FC236}">
                <a16:creationId xmlns:a16="http://schemas.microsoft.com/office/drawing/2014/main" id="{4599C542-E2B6-0715-CEB8-26B48D58E015}"/>
              </a:ext>
            </a:extLst>
          </p:cNvPr>
          <p:cNvPicPr>
            <a:picLocks noGrp="1" noChangeAspect="1"/>
          </p:cNvPicPr>
          <p:nvPr>
            <p:ph idx="4294967295"/>
          </p:nvPr>
        </p:nvPicPr>
        <p:blipFill>
          <a:blip r:embed="rId2"/>
          <a:stretch>
            <a:fillRect/>
          </a:stretch>
        </p:blipFill>
        <p:spPr>
          <a:xfrm>
            <a:off x="120650" y="1394618"/>
            <a:ext cx="4876800" cy="4170363"/>
          </a:xfrm>
        </p:spPr>
      </p:pic>
      <p:pic>
        <p:nvPicPr>
          <p:cNvPr id="7" name="Picture 6" descr="A map of europe with red and blue areas&#10;&#10;Description automatically generated">
            <a:extLst>
              <a:ext uri="{FF2B5EF4-FFF2-40B4-BE49-F238E27FC236}">
                <a16:creationId xmlns:a16="http://schemas.microsoft.com/office/drawing/2014/main" id="{B365355B-6AAC-758C-E16A-E825B8A968C2}"/>
              </a:ext>
            </a:extLst>
          </p:cNvPr>
          <p:cNvPicPr>
            <a:picLocks noChangeAspect="1"/>
          </p:cNvPicPr>
          <p:nvPr/>
        </p:nvPicPr>
        <p:blipFill>
          <a:blip r:embed="rId3"/>
          <a:stretch>
            <a:fillRect/>
          </a:stretch>
        </p:blipFill>
        <p:spPr>
          <a:xfrm>
            <a:off x="4916860" y="101600"/>
            <a:ext cx="7027490" cy="6756400"/>
          </a:xfrm>
          <a:prstGeom prst="rect">
            <a:avLst/>
          </a:prstGeom>
        </p:spPr>
      </p:pic>
      <p:sp>
        <p:nvSpPr>
          <p:cNvPr id="8" name="TextBox 7">
            <a:extLst>
              <a:ext uri="{FF2B5EF4-FFF2-40B4-BE49-F238E27FC236}">
                <a16:creationId xmlns:a16="http://schemas.microsoft.com/office/drawing/2014/main" id="{03C267CF-0E1D-70D0-E37F-A258A1D00ECE}"/>
              </a:ext>
            </a:extLst>
          </p:cNvPr>
          <p:cNvSpPr txBox="1"/>
          <p:nvPr/>
        </p:nvSpPr>
        <p:spPr>
          <a:xfrm rot="19877237">
            <a:off x="674605" y="3187411"/>
            <a:ext cx="11369010" cy="584775"/>
          </a:xfrm>
          <a:prstGeom prst="rect">
            <a:avLst/>
          </a:prstGeom>
          <a:noFill/>
        </p:spPr>
        <p:txBody>
          <a:bodyPr wrap="none" rtlCol="0">
            <a:spAutoFit/>
          </a:bodyPr>
          <a:lstStyle/>
          <a:p>
            <a:r>
              <a:rPr lang="en-RO" sz="3200" b="1" dirty="0"/>
              <a:t>Protected Areas = Model approaches for landscape management  </a:t>
            </a:r>
          </a:p>
        </p:txBody>
      </p:sp>
      <p:sp>
        <p:nvSpPr>
          <p:cNvPr id="9" name="Title 6">
            <a:extLst>
              <a:ext uri="{FF2B5EF4-FFF2-40B4-BE49-F238E27FC236}">
                <a16:creationId xmlns:a16="http://schemas.microsoft.com/office/drawing/2014/main" id="{A994948F-19D8-BCED-5A2F-7A79EE4FB45A}"/>
              </a:ext>
            </a:extLst>
          </p:cNvPr>
          <p:cNvSpPr txBox="1">
            <a:spLocks/>
          </p:cNvSpPr>
          <p:nvPr/>
        </p:nvSpPr>
        <p:spPr>
          <a:xfrm>
            <a:off x="0" y="0"/>
            <a:ext cx="12200107" cy="776395"/>
          </a:xfrm>
          <a:prstGeom prst="rect">
            <a:avLst/>
          </a:prstGeom>
          <a:solidFill>
            <a:schemeClr val="lt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o-RO" sz="3600" b="1"/>
              <a:t>Keeping and Changing conservation approaches</a:t>
            </a:r>
            <a:endParaRPr lang="ro-RO" sz="3600" b="1" dirty="0"/>
          </a:p>
        </p:txBody>
      </p:sp>
    </p:spTree>
    <p:extLst>
      <p:ext uri="{BB962C8B-B14F-4D97-AF65-F5344CB8AC3E}">
        <p14:creationId xmlns:p14="http://schemas.microsoft.com/office/powerpoint/2010/main" val="3452882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654DB-0180-65D3-C307-CC64EB8EF6BA}"/>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C7EAD175-51AB-E8EA-AF61-E5B4EFE66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337" y="3179646"/>
            <a:ext cx="2199863" cy="2604024"/>
          </a:xfrm>
          <a:prstGeom prst="rect">
            <a:avLst/>
          </a:prstGeom>
        </p:spPr>
      </p:pic>
      <p:pic>
        <p:nvPicPr>
          <p:cNvPr id="4" name="Content Placeholder 3">
            <a:extLst>
              <a:ext uri="{FF2B5EF4-FFF2-40B4-BE49-F238E27FC236}">
                <a16:creationId xmlns:a16="http://schemas.microsoft.com/office/drawing/2014/main" id="{A3B46641-F442-EB92-0994-3619E76A2CCE}"/>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94706" y="1513611"/>
            <a:ext cx="3217334" cy="2548424"/>
          </a:xfrm>
          <a:solidFill>
            <a:schemeClr val="tx1"/>
          </a:solidFill>
        </p:spPr>
      </p:pic>
      <p:sp>
        <p:nvSpPr>
          <p:cNvPr id="7" name="Title 6">
            <a:extLst>
              <a:ext uri="{FF2B5EF4-FFF2-40B4-BE49-F238E27FC236}">
                <a16:creationId xmlns:a16="http://schemas.microsoft.com/office/drawing/2014/main" id="{AD0F9E2F-B371-CB2C-983F-643669F0C100}"/>
              </a:ext>
            </a:extLst>
          </p:cNvPr>
          <p:cNvSpPr>
            <a:spLocks noGrp="1"/>
          </p:cNvSpPr>
          <p:nvPr>
            <p:ph type="title"/>
          </p:nvPr>
        </p:nvSpPr>
        <p:spPr>
          <a:xfrm>
            <a:off x="-8108" y="72079"/>
            <a:ext cx="12200107" cy="776395"/>
          </a:xfrm>
        </p:spPr>
        <p:txBody>
          <a:bodyPr>
            <a:normAutofit/>
          </a:bodyPr>
          <a:lstStyle/>
          <a:p>
            <a:pPr algn="ctr"/>
            <a:r>
              <a:rPr lang="ro-RO" sz="3600" b="1" dirty="0" err="1"/>
              <a:t>Keeping</a:t>
            </a:r>
            <a:r>
              <a:rPr lang="ro-RO" sz="3600" b="1" dirty="0"/>
              <a:t> </a:t>
            </a:r>
            <a:r>
              <a:rPr lang="ro-RO" sz="3600" b="1" dirty="0" err="1"/>
              <a:t>and</a:t>
            </a:r>
            <a:r>
              <a:rPr lang="ro-RO" sz="3600" b="1" dirty="0"/>
              <a:t> </a:t>
            </a:r>
            <a:r>
              <a:rPr lang="ro-RO" sz="3600" b="1" dirty="0" err="1"/>
              <a:t>Changing</a:t>
            </a:r>
            <a:r>
              <a:rPr lang="ro-RO" sz="3600" b="1" dirty="0"/>
              <a:t> </a:t>
            </a:r>
            <a:r>
              <a:rPr lang="ro-RO" sz="3600" b="1" dirty="0" err="1"/>
              <a:t>conservation</a:t>
            </a:r>
            <a:r>
              <a:rPr lang="ro-RO" sz="3600" b="1" dirty="0"/>
              <a:t> </a:t>
            </a:r>
            <a:r>
              <a:rPr lang="ro-RO" sz="3600" b="1" dirty="0" err="1"/>
              <a:t>approaches</a:t>
            </a:r>
            <a:endParaRPr lang="ro-RO" sz="3600" b="1" dirty="0"/>
          </a:p>
        </p:txBody>
      </p:sp>
      <p:pic>
        <p:nvPicPr>
          <p:cNvPr id="10" name="Picture 9">
            <a:extLst>
              <a:ext uri="{FF2B5EF4-FFF2-40B4-BE49-F238E27FC236}">
                <a16:creationId xmlns:a16="http://schemas.microsoft.com/office/drawing/2014/main" id="{DD6F7B06-CF60-C1EE-7AE1-7E323BA9A03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61375" y="971313"/>
            <a:ext cx="1283996" cy="1499065"/>
          </a:xfrm>
          <a:prstGeom prst="rect">
            <a:avLst/>
          </a:prstGeom>
        </p:spPr>
      </p:pic>
      <p:grpSp>
        <p:nvGrpSpPr>
          <p:cNvPr id="64" name="Group 63">
            <a:extLst>
              <a:ext uri="{FF2B5EF4-FFF2-40B4-BE49-F238E27FC236}">
                <a16:creationId xmlns:a16="http://schemas.microsoft.com/office/drawing/2014/main" id="{5729ED85-C330-1A29-7443-363C1BCC5C89}"/>
              </a:ext>
            </a:extLst>
          </p:cNvPr>
          <p:cNvGrpSpPr/>
          <p:nvPr/>
        </p:nvGrpSpPr>
        <p:grpSpPr>
          <a:xfrm>
            <a:off x="8246434" y="1107672"/>
            <a:ext cx="3916904" cy="4636521"/>
            <a:chOff x="8246434" y="1107672"/>
            <a:chExt cx="3916904" cy="4636521"/>
          </a:xfrm>
        </p:grpSpPr>
        <p:grpSp>
          <p:nvGrpSpPr>
            <p:cNvPr id="24" name="Group 23">
              <a:extLst>
                <a:ext uri="{FF2B5EF4-FFF2-40B4-BE49-F238E27FC236}">
                  <a16:creationId xmlns:a16="http://schemas.microsoft.com/office/drawing/2014/main" id="{05975062-1B86-2736-6AB5-3414A625F8F8}"/>
                </a:ext>
              </a:extLst>
            </p:cNvPr>
            <p:cNvGrpSpPr/>
            <p:nvPr/>
          </p:nvGrpSpPr>
          <p:grpSpPr>
            <a:xfrm>
              <a:off x="8246434" y="1107672"/>
              <a:ext cx="3916904" cy="4636521"/>
              <a:chOff x="8246434" y="1107672"/>
              <a:chExt cx="3916904" cy="4636521"/>
            </a:xfrm>
          </p:grpSpPr>
          <p:pic>
            <p:nvPicPr>
              <p:cNvPr id="3" name="Picture 2">
                <a:extLst>
                  <a:ext uri="{FF2B5EF4-FFF2-40B4-BE49-F238E27FC236}">
                    <a16:creationId xmlns:a16="http://schemas.microsoft.com/office/drawing/2014/main" id="{5FE0F6A4-E09E-B6A7-9D39-CE26408D5D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46434" y="1107672"/>
                <a:ext cx="3916904" cy="4636521"/>
              </a:xfrm>
              <a:prstGeom prst="rect">
                <a:avLst/>
              </a:prstGeom>
            </p:spPr>
          </p:pic>
          <p:sp>
            <p:nvSpPr>
              <p:cNvPr id="14" name="Oval 13">
                <a:extLst>
                  <a:ext uri="{FF2B5EF4-FFF2-40B4-BE49-F238E27FC236}">
                    <a16:creationId xmlns:a16="http://schemas.microsoft.com/office/drawing/2014/main" id="{4228278A-D624-5CC6-A85B-ACC4F3B6FAE7}"/>
                  </a:ext>
                </a:extLst>
              </p:cNvPr>
              <p:cNvSpPr/>
              <p:nvPr/>
            </p:nvSpPr>
            <p:spPr>
              <a:xfrm>
                <a:off x="9708218" y="2640725"/>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Oval 16">
                <a:extLst>
                  <a:ext uri="{FF2B5EF4-FFF2-40B4-BE49-F238E27FC236}">
                    <a16:creationId xmlns:a16="http://schemas.microsoft.com/office/drawing/2014/main" id="{9AB4967F-AD6D-5D0F-D923-830873437E59}"/>
                  </a:ext>
                </a:extLst>
              </p:cNvPr>
              <p:cNvSpPr/>
              <p:nvPr/>
            </p:nvSpPr>
            <p:spPr>
              <a:xfrm>
                <a:off x="10673741" y="1647365"/>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Oval 17">
                <a:extLst>
                  <a:ext uri="{FF2B5EF4-FFF2-40B4-BE49-F238E27FC236}">
                    <a16:creationId xmlns:a16="http://schemas.microsoft.com/office/drawing/2014/main" id="{25336478-EC6F-4127-F45A-70F260181CCC}"/>
                  </a:ext>
                </a:extLst>
              </p:cNvPr>
              <p:cNvSpPr/>
              <p:nvPr/>
            </p:nvSpPr>
            <p:spPr>
              <a:xfrm>
                <a:off x="10517438" y="2409427"/>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Oval 18">
                <a:extLst>
                  <a:ext uri="{FF2B5EF4-FFF2-40B4-BE49-F238E27FC236}">
                    <a16:creationId xmlns:a16="http://schemas.microsoft.com/office/drawing/2014/main" id="{757D9312-EEC5-31B4-F457-635799997C31}"/>
                  </a:ext>
                </a:extLst>
              </p:cNvPr>
              <p:cNvSpPr/>
              <p:nvPr/>
            </p:nvSpPr>
            <p:spPr>
              <a:xfrm>
                <a:off x="9414013" y="1684431"/>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Oval 19">
                <a:extLst>
                  <a:ext uri="{FF2B5EF4-FFF2-40B4-BE49-F238E27FC236}">
                    <a16:creationId xmlns:a16="http://schemas.microsoft.com/office/drawing/2014/main" id="{A7041AC5-F14A-7383-5F81-A3DE5ACE739C}"/>
                  </a:ext>
                </a:extLst>
              </p:cNvPr>
              <p:cNvSpPr/>
              <p:nvPr/>
            </p:nvSpPr>
            <p:spPr>
              <a:xfrm>
                <a:off x="11344665" y="2118660"/>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Oval 20">
                <a:extLst>
                  <a:ext uri="{FF2B5EF4-FFF2-40B4-BE49-F238E27FC236}">
                    <a16:creationId xmlns:a16="http://schemas.microsoft.com/office/drawing/2014/main" id="{C89BD57C-4E4C-9CEE-7A66-F39BB718AA49}"/>
                  </a:ext>
                </a:extLst>
              </p:cNvPr>
              <p:cNvSpPr/>
              <p:nvPr/>
            </p:nvSpPr>
            <p:spPr>
              <a:xfrm>
                <a:off x="8998812" y="2384809"/>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Oval 21">
                <a:extLst>
                  <a:ext uri="{FF2B5EF4-FFF2-40B4-BE49-F238E27FC236}">
                    <a16:creationId xmlns:a16="http://schemas.microsoft.com/office/drawing/2014/main" id="{DA344781-DFA2-C29F-AD60-9ECA6A461ED2}"/>
                  </a:ext>
                </a:extLst>
              </p:cNvPr>
              <p:cNvSpPr/>
              <p:nvPr/>
            </p:nvSpPr>
            <p:spPr>
              <a:xfrm>
                <a:off x="8434337" y="1787754"/>
                <a:ext cx="491225" cy="629269"/>
              </a:xfrm>
              <a:prstGeom prst="ellipse">
                <a:avLst/>
              </a:prstGeom>
              <a:noFill/>
              <a:ln w="222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grpSp>
        <p:sp>
          <p:nvSpPr>
            <p:cNvPr id="25" name="Oval 24">
              <a:extLst>
                <a:ext uri="{FF2B5EF4-FFF2-40B4-BE49-F238E27FC236}">
                  <a16:creationId xmlns:a16="http://schemas.microsoft.com/office/drawing/2014/main" id="{5214F50E-057F-17C2-8473-1ABD232483C0}"/>
                </a:ext>
              </a:extLst>
            </p:cNvPr>
            <p:cNvSpPr/>
            <p:nvPr/>
          </p:nvSpPr>
          <p:spPr>
            <a:xfrm>
              <a:off x="10711841" y="3591089"/>
              <a:ext cx="413359" cy="451110"/>
            </a:xfrm>
            <a:prstGeom prst="ellips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Oval 25">
              <a:extLst>
                <a:ext uri="{FF2B5EF4-FFF2-40B4-BE49-F238E27FC236}">
                  <a16:creationId xmlns:a16="http://schemas.microsoft.com/office/drawing/2014/main" id="{F2F12CA2-D654-0FAD-F758-2EFB3ADE5900}"/>
                </a:ext>
              </a:extLst>
            </p:cNvPr>
            <p:cNvSpPr/>
            <p:nvPr/>
          </p:nvSpPr>
          <p:spPr>
            <a:xfrm>
              <a:off x="8638644" y="3044439"/>
              <a:ext cx="413359" cy="45111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Oval 26">
              <a:extLst>
                <a:ext uri="{FF2B5EF4-FFF2-40B4-BE49-F238E27FC236}">
                  <a16:creationId xmlns:a16="http://schemas.microsoft.com/office/drawing/2014/main" id="{1B451DA7-E754-78B1-9654-4D0682390690}"/>
                </a:ext>
              </a:extLst>
            </p:cNvPr>
            <p:cNvSpPr/>
            <p:nvPr/>
          </p:nvSpPr>
          <p:spPr>
            <a:xfrm>
              <a:off x="8473269" y="1787754"/>
              <a:ext cx="413359" cy="45111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Oval 27">
              <a:extLst>
                <a:ext uri="{FF2B5EF4-FFF2-40B4-BE49-F238E27FC236}">
                  <a16:creationId xmlns:a16="http://schemas.microsoft.com/office/drawing/2014/main" id="{03985689-1B61-4382-293B-98048A32C2C6}"/>
                </a:ext>
              </a:extLst>
            </p:cNvPr>
            <p:cNvSpPr/>
            <p:nvPr/>
          </p:nvSpPr>
          <p:spPr>
            <a:xfrm>
              <a:off x="10080683" y="2004090"/>
              <a:ext cx="413359" cy="451110"/>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Oval 28">
              <a:extLst>
                <a:ext uri="{FF2B5EF4-FFF2-40B4-BE49-F238E27FC236}">
                  <a16:creationId xmlns:a16="http://schemas.microsoft.com/office/drawing/2014/main" id="{3FC2557D-09B8-7587-E892-4865AB30789D}"/>
                </a:ext>
              </a:extLst>
            </p:cNvPr>
            <p:cNvSpPr/>
            <p:nvPr/>
          </p:nvSpPr>
          <p:spPr>
            <a:xfrm>
              <a:off x="11383597" y="2296819"/>
              <a:ext cx="413359" cy="45111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Oval 29">
              <a:extLst>
                <a:ext uri="{FF2B5EF4-FFF2-40B4-BE49-F238E27FC236}">
                  <a16:creationId xmlns:a16="http://schemas.microsoft.com/office/drawing/2014/main" id="{51675C8C-5340-4C83-828B-01A918A4C03B}"/>
                </a:ext>
              </a:extLst>
            </p:cNvPr>
            <p:cNvSpPr/>
            <p:nvPr/>
          </p:nvSpPr>
          <p:spPr>
            <a:xfrm>
              <a:off x="9978503" y="3787196"/>
              <a:ext cx="413359" cy="45111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Oval 30">
              <a:extLst>
                <a:ext uri="{FF2B5EF4-FFF2-40B4-BE49-F238E27FC236}">
                  <a16:creationId xmlns:a16="http://schemas.microsoft.com/office/drawing/2014/main" id="{BA95FD6F-CCBE-4C64-73A2-BA60E5E52F9D}"/>
                </a:ext>
              </a:extLst>
            </p:cNvPr>
            <p:cNvSpPr/>
            <p:nvPr/>
          </p:nvSpPr>
          <p:spPr>
            <a:xfrm>
              <a:off x="10318669" y="4829388"/>
              <a:ext cx="413359" cy="451110"/>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Oval 31">
              <a:extLst>
                <a:ext uri="{FF2B5EF4-FFF2-40B4-BE49-F238E27FC236}">
                  <a16:creationId xmlns:a16="http://schemas.microsoft.com/office/drawing/2014/main" id="{DF491B4D-3E85-1043-DFBC-B29699B743A2}"/>
                </a:ext>
              </a:extLst>
            </p:cNvPr>
            <p:cNvSpPr/>
            <p:nvPr/>
          </p:nvSpPr>
          <p:spPr>
            <a:xfrm>
              <a:off x="10708652" y="1662776"/>
              <a:ext cx="413359" cy="45111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3" name="Oval 32">
              <a:extLst>
                <a:ext uri="{FF2B5EF4-FFF2-40B4-BE49-F238E27FC236}">
                  <a16:creationId xmlns:a16="http://schemas.microsoft.com/office/drawing/2014/main" id="{1791EC97-2B2F-2EF0-F978-78E55696D7FF}"/>
                </a:ext>
              </a:extLst>
            </p:cNvPr>
            <p:cNvSpPr/>
            <p:nvPr/>
          </p:nvSpPr>
          <p:spPr>
            <a:xfrm>
              <a:off x="9283357" y="3591377"/>
              <a:ext cx="413359" cy="451110"/>
            </a:xfrm>
            <a:prstGeom prst="ellips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Oval 33">
              <a:extLst>
                <a:ext uri="{FF2B5EF4-FFF2-40B4-BE49-F238E27FC236}">
                  <a16:creationId xmlns:a16="http://schemas.microsoft.com/office/drawing/2014/main" id="{306308A5-BA5E-EDBC-4729-1C7C4D57CE4D}"/>
                </a:ext>
              </a:extLst>
            </p:cNvPr>
            <p:cNvSpPr/>
            <p:nvPr/>
          </p:nvSpPr>
          <p:spPr>
            <a:xfrm>
              <a:off x="8868887" y="4416188"/>
              <a:ext cx="413359" cy="45111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Oval 34">
              <a:extLst>
                <a:ext uri="{FF2B5EF4-FFF2-40B4-BE49-F238E27FC236}">
                  <a16:creationId xmlns:a16="http://schemas.microsoft.com/office/drawing/2014/main" id="{1E16A306-5DA9-8886-64AE-4D5A8CF21D46}"/>
                </a:ext>
              </a:extLst>
            </p:cNvPr>
            <p:cNvSpPr/>
            <p:nvPr/>
          </p:nvSpPr>
          <p:spPr>
            <a:xfrm>
              <a:off x="11214568" y="3148502"/>
              <a:ext cx="413359" cy="45111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6" name="Oval 35">
              <a:extLst>
                <a:ext uri="{FF2B5EF4-FFF2-40B4-BE49-F238E27FC236}">
                  <a16:creationId xmlns:a16="http://schemas.microsoft.com/office/drawing/2014/main" id="{731A7643-3571-E6F9-0851-7609A176CC25}"/>
                </a:ext>
              </a:extLst>
            </p:cNvPr>
            <p:cNvSpPr/>
            <p:nvPr/>
          </p:nvSpPr>
          <p:spPr>
            <a:xfrm>
              <a:off x="9468689" y="1684691"/>
              <a:ext cx="413359" cy="451110"/>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Oval 36">
              <a:extLst>
                <a:ext uri="{FF2B5EF4-FFF2-40B4-BE49-F238E27FC236}">
                  <a16:creationId xmlns:a16="http://schemas.microsoft.com/office/drawing/2014/main" id="{96209A38-0E81-EDAC-E433-53C5AD7CF879}"/>
                </a:ext>
              </a:extLst>
            </p:cNvPr>
            <p:cNvSpPr/>
            <p:nvPr/>
          </p:nvSpPr>
          <p:spPr>
            <a:xfrm>
              <a:off x="9736661" y="2718010"/>
              <a:ext cx="413359" cy="451110"/>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Oval 37">
              <a:extLst>
                <a:ext uri="{FF2B5EF4-FFF2-40B4-BE49-F238E27FC236}">
                  <a16:creationId xmlns:a16="http://schemas.microsoft.com/office/drawing/2014/main" id="{A40F18D2-0845-C6CD-FE99-60D31D3182BA}"/>
                </a:ext>
              </a:extLst>
            </p:cNvPr>
            <p:cNvSpPr/>
            <p:nvPr/>
          </p:nvSpPr>
          <p:spPr>
            <a:xfrm>
              <a:off x="9541524" y="4707624"/>
              <a:ext cx="413359" cy="451110"/>
            </a:xfrm>
            <a:prstGeom prst="ellipse">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Oval 38">
              <a:extLst>
                <a:ext uri="{FF2B5EF4-FFF2-40B4-BE49-F238E27FC236}">
                  <a16:creationId xmlns:a16="http://schemas.microsoft.com/office/drawing/2014/main" id="{AB338717-E07C-B5F8-18DA-8D6A17FE96B1}"/>
                </a:ext>
              </a:extLst>
            </p:cNvPr>
            <p:cNvSpPr/>
            <p:nvPr/>
          </p:nvSpPr>
          <p:spPr>
            <a:xfrm>
              <a:off x="10556370" y="2486264"/>
              <a:ext cx="413359" cy="45111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Oval 39">
              <a:extLst>
                <a:ext uri="{FF2B5EF4-FFF2-40B4-BE49-F238E27FC236}">
                  <a16:creationId xmlns:a16="http://schemas.microsoft.com/office/drawing/2014/main" id="{17A80B40-5A1C-35CE-6563-83D814B45948}"/>
                </a:ext>
              </a:extLst>
            </p:cNvPr>
            <p:cNvSpPr/>
            <p:nvPr/>
          </p:nvSpPr>
          <p:spPr>
            <a:xfrm>
              <a:off x="8349651" y="3867927"/>
              <a:ext cx="413359" cy="451110"/>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Oval 40">
              <a:extLst>
                <a:ext uri="{FF2B5EF4-FFF2-40B4-BE49-F238E27FC236}">
                  <a16:creationId xmlns:a16="http://schemas.microsoft.com/office/drawing/2014/main" id="{8880833C-C011-93E1-99B5-CFCF2506730C}"/>
                </a:ext>
              </a:extLst>
            </p:cNvPr>
            <p:cNvSpPr/>
            <p:nvPr/>
          </p:nvSpPr>
          <p:spPr>
            <a:xfrm>
              <a:off x="9605433" y="1695629"/>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2" name="Oval 41">
              <a:extLst>
                <a:ext uri="{FF2B5EF4-FFF2-40B4-BE49-F238E27FC236}">
                  <a16:creationId xmlns:a16="http://schemas.microsoft.com/office/drawing/2014/main" id="{254F583C-1A4A-24DE-852D-7F21EA8DE5BE}"/>
                </a:ext>
              </a:extLst>
            </p:cNvPr>
            <p:cNvSpPr/>
            <p:nvPr/>
          </p:nvSpPr>
          <p:spPr>
            <a:xfrm>
              <a:off x="10198730" y="2039304"/>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3" name="Oval 42">
              <a:extLst>
                <a:ext uri="{FF2B5EF4-FFF2-40B4-BE49-F238E27FC236}">
                  <a16:creationId xmlns:a16="http://schemas.microsoft.com/office/drawing/2014/main" id="{70550161-8A94-0038-D791-7ED80ED658D4}"/>
                </a:ext>
              </a:extLst>
            </p:cNvPr>
            <p:cNvSpPr/>
            <p:nvPr/>
          </p:nvSpPr>
          <p:spPr>
            <a:xfrm>
              <a:off x="9042947" y="4502389"/>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4" name="Oval 43">
              <a:extLst>
                <a:ext uri="{FF2B5EF4-FFF2-40B4-BE49-F238E27FC236}">
                  <a16:creationId xmlns:a16="http://schemas.microsoft.com/office/drawing/2014/main" id="{CA9CBF56-9164-D997-817B-850593E903DB}"/>
                </a:ext>
              </a:extLst>
            </p:cNvPr>
            <p:cNvSpPr/>
            <p:nvPr/>
          </p:nvSpPr>
          <p:spPr>
            <a:xfrm>
              <a:off x="10821964" y="1695629"/>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Oval 44">
              <a:extLst>
                <a:ext uri="{FF2B5EF4-FFF2-40B4-BE49-F238E27FC236}">
                  <a16:creationId xmlns:a16="http://schemas.microsoft.com/office/drawing/2014/main" id="{5FF3E66C-C93D-7812-56CA-2DB8FCEE1E05}"/>
                </a:ext>
              </a:extLst>
            </p:cNvPr>
            <p:cNvSpPr/>
            <p:nvPr/>
          </p:nvSpPr>
          <p:spPr>
            <a:xfrm>
              <a:off x="11483964" y="2457235"/>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6" name="Oval 45">
              <a:extLst>
                <a:ext uri="{FF2B5EF4-FFF2-40B4-BE49-F238E27FC236}">
                  <a16:creationId xmlns:a16="http://schemas.microsoft.com/office/drawing/2014/main" id="{E83F2800-5AB6-C05D-0D0F-DF109365E666}"/>
                </a:ext>
              </a:extLst>
            </p:cNvPr>
            <p:cNvSpPr/>
            <p:nvPr/>
          </p:nvSpPr>
          <p:spPr>
            <a:xfrm>
              <a:off x="9654905" y="4884886"/>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7" name="Oval 46">
              <a:extLst>
                <a:ext uri="{FF2B5EF4-FFF2-40B4-BE49-F238E27FC236}">
                  <a16:creationId xmlns:a16="http://schemas.microsoft.com/office/drawing/2014/main" id="{3BED62E6-7DBE-0688-44D9-43C7F34F867C}"/>
                </a:ext>
              </a:extLst>
            </p:cNvPr>
            <p:cNvSpPr/>
            <p:nvPr/>
          </p:nvSpPr>
          <p:spPr>
            <a:xfrm>
              <a:off x="8585747" y="1809573"/>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9" name="Oval 48">
              <a:extLst>
                <a:ext uri="{FF2B5EF4-FFF2-40B4-BE49-F238E27FC236}">
                  <a16:creationId xmlns:a16="http://schemas.microsoft.com/office/drawing/2014/main" id="{EFD77000-B589-6B86-EBAC-BFF0B5EFAFFC}"/>
                </a:ext>
              </a:extLst>
            </p:cNvPr>
            <p:cNvSpPr/>
            <p:nvPr/>
          </p:nvSpPr>
          <p:spPr>
            <a:xfrm>
              <a:off x="9401404" y="3753651"/>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0" name="Oval 49">
              <a:extLst>
                <a:ext uri="{FF2B5EF4-FFF2-40B4-BE49-F238E27FC236}">
                  <a16:creationId xmlns:a16="http://schemas.microsoft.com/office/drawing/2014/main" id="{8EBE257B-27FF-76FC-2330-7EB9C9013F96}"/>
                </a:ext>
              </a:extLst>
            </p:cNvPr>
            <p:cNvSpPr/>
            <p:nvPr/>
          </p:nvSpPr>
          <p:spPr>
            <a:xfrm>
              <a:off x="10426210" y="4966676"/>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1" name="Oval 50">
              <a:extLst>
                <a:ext uri="{FF2B5EF4-FFF2-40B4-BE49-F238E27FC236}">
                  <a16:creationId xmlns:a16="http://schemas.microsoft.com/office/drawing/2014/main" id="{C28E399B-6E6F-D4BF-3FD5-50D1295CD66A}"/>
                </a:ext>
              </a:extLst>
            </p:cNvPr>
            <p:cNvSpPr/>
            <p:nvPr/>
          </p:nvSpPr>
          <p:spPr>
            <a:xfrm>
              <a:off x="9155643" y="2674574"/>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2" name="Oval 51">
              <a:extLst>
                <a:ext uri="{FF2B5EF4-FFF2-40B4-BE49-F238E27FC236}">
                  <a16:creationId xmlns:a16="http://schemas.microsoft.com/office/drawing/2014/main" id="{1DCFD7D1-09A5-A4BB-C966-A49A949BD224}"/>
                </a:ext>
              </a:extLst>
            </p:cNvPr>
            <p:cNvSpPr/>
            <p:nvPr/>
          </p:nvSpPr>
          <p:spPr>
            <a:xfrm>
              <a:off x="11708324" y="4225872"/>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3" name="Oval 52">
              <a:extLst>
                <a:ext uri="{FF2B5EF4-FFF2-40B4-BE49-F238E27FC236}">
                  <a16:creationId xmlns:a16="http://schemas.microsoft.com/office/drawing/2014/main" id="{FD42F137-CA0E-BB97-5BE2-B7B8734E054A}"/>
                </a:ext>
              </a:extLst>
            </p:cNvPr>
            <p:cNvSpPr/>
            <p:nvPr/>
          </p:nvSpPr>
          <p:spPr>
            <a:xfrm>
              <a:off x="10096550" y="3917211"/>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4" name="Oval 53">
              <a:extLst>
                <a:ext uri="{FF2B5EF4-FFF2-40B4-BE49-F238E27FC236}">
                  <a16:creationId xmlns:a16="http://schemas.microsoft.com/office/drawing/2014/main" id="{3FA165D5-AC95-8138-45BF-D0A035EBB333}"/>
                </a:ext>
              </a:extLst>
            </p:cNvPr>
            <p:cNvSpPr/>
            <p:nvPr/>
          </p:nvSpPr>
          <p:spPr>
            <a:xfrm>
              <a:off x="10831400" y="3703998"/>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5" name="Oval 54">
              <a:extLst>
                <a:ext uri="{FF2B5EF4-FFF2-40B4-BE49-F238E27FC236}">
                  <a16:creationId xmlns:a16="http://schemas.microsoft.com/office/drawing/2014/main" id="{6CF16A79-8553-7485-4ABE-690B06F60309}"/>
                </a:ext>
              </a:extLst>
            </p:cNvPr>
            <p:cNvSpPr/>
            <p:nvPr/>
          </p:nvSpPr>
          <p:spPr>
            <a:xfrm>
              <a:off x="9867391" y="2800938"/>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grpSp>
      <p:grpSp>
        <p:nvGrpSpPr>
          <p:cNvPr id="65" name="Group 64">
            <a:extLst>
              <a:ext uri="{FF2B5EF4-FFF2-40B4-BE49-F238E27FC236}">
                <a16:creationId xmlns:a16="http://schemas.microsoft.com/office/drawing/2014/main" id="{7FF720D6-CACE-DBFA-E1BB-C13EFA1CA5E5}"/>
              </a:ext>
            </a:extLst>
          </p:cNvPr>
          <p:cNvGrpSpPr/>
          <p:nvPr/>
        </p:nvGrpSpPr>
        <p:grpSpPr>
          <a:xfrm>
            <a:off x="4060383" y="1910245"/>
            <a:ext cx="3757540" cy="3390106"/>
            <a:chOff x="4060383" y="1910245"/>
            <a:chExt cx="3757540" cy="3390106"/>
          </a:xfrm>
        </p:grpSpPr>
        <p:pic>
          <p:nvPicPr>
            <p:cNvPr id="5" name="Picture 4">
              <a:extLst>
                <a:ext uri="{FF2B5EF4-FFF2-40B4-BE49-F238E27FC236}">
                  <a16:creationId xmlns:a16="http://schemas.microsoft.com/office/drawing/2014/main" id="{17E9BAE8-861F-6F71-5703-0BE06E91316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060383" y="1910245"/>
              <a:ext cx="3757540" cy="3390106"/>
            </a:xfrm>
            <a:prstGeom prst="rect">
              <a:avLst/>
            </a:prstGeom>
          </p:spPr>
        </p:pic>
        <p:sp>
          <p:nvSpPr>
            <p:cNvPr id="2" name="Oval 1">
              <a:extLst>
                <a:ext uri="{FF2B5EF4-FFF2-40B4-BE49-F238E27FC236}">
                  <a16:creationId xmlns:a16="http://schemas.microsoft.com/office/drawing/2014/main" id="{2AC93EDD-DEA6-E904-FC50-C9E2FBD7EB08}"/>
                </a:ext>
              </a:extLst>
            </p:cNvPr>
            <p:cNvSpPr/>
            <p:nvPr/>
          </p:nvSpPr>
          <p:spPr>
            <a:xfrm flipV="1">
              <a:off x="6007100" y="2546279"/>
              <a:ext cx="313539" cy="343461"/>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6" name="Oval 55">
              <a:extLst>
                <a:ext uri="{FF2B5EF4-FFF2-40B4-BE49-F238E27FC236}">
                  <a16:creationId xmlns:a16="http://schemas.microsoft.com/office/drawing/2014/main" id="{092FF12F-2FF1-F0CE-C35C-09E85098B2AD}"/>
                </a:ext>
              </a:extLst>
            </p:cNvPr>
            <p:cNvSpPr/>
            <p:nvPr/>
          </p:nvSpPr>
          <p:spPr>
            <a:xfrm flipV="1">
              <a:off x="6049550" y="4261653"/>
              <a:ext cx="313539" cy="343461"/>
            </a:xfrm>
            <a:prstGeom prst="ellipse">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7" name="Oval 56">
              <a:extLst>
                <a:ext uri="{FF2B5EF4-FFF2-40B4-BE49-F238E27FC236}">
                  <a16:creationId xmlns:a16="http://schemas.microsoft.com/office/drawing/2014/main" id="{0BC14668-C483-B76F-2CCF-FD390A38DCC0}"/>
                </a:ext>
              </a:extLst>
            </p:cNvPr>
            <p:cNvSpPr/>
            <p:nvPr/>
          </p:nvSpPr>
          <p:spPr>
            <a:xfrm flipV="1">
              <a:off x="5434106" y="4261653"/>
              <a:ext cx="313539" cy="343461"/>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8" name="Oval 57">
              <a:extLst>
                <a:ext uri="{FF2B5EF4-FFF2-40B4-BE49-F238E27FC236}">
                  <a16:creationId xmlns:a16="http://schemas.microsoft.com/office/drawing/2014/main" id="{06C51CFA-6B11-BB6B-16B9-4DC4AD6009C5}"/>
                </a:ext>
              </a:extLst>
            </p:cNvPr>
            <p:cNvSpPr/>
            <p:nvPr/>
          </p:nvSpPr>
          <p:spPr>
            <a:xfrm flipV="1">
              <a:off x="6660230" y="4230840"/>
              <a:ext cx="313539" cy="343461"/>
            </a:xfrm>
            <a:prstGeom prst="ellipse">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9" name="Oval 58">
              <a:extLst>
                <a:ext uri="{FF2B5EF4-FFF2-40B4-BE49-F238E27FC236}">
                  <a16:creationId xmlns:a16="http://schemas.microsoft.com/office/drawing/2014/main" id="{E328FC39-C6BA-630E-AE42-A5BD003D70A0}"/>
                </a:ext>
              </a:extLst>
            </p:cNvPr>
            <p:cNvSpPr/>
            <p:nvPr/>
          </p:nvSpPr>
          <p:spPr>
            <a:xfrm flipV="1">
              <a:off x="5332260" y="2576198"/>
              <a:ext cx="313539" cy="343461"/>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1" name="Oval 60">
              <a:extLst>
                <a:ext uri="{FF2B5EF4-FFF2-40B4-BE49-F238E27FC236}">
                  <a16:creationId xmlns:a16="http://schemas.microsoft.com/office/drawing/2014/main" id="{E8093EBC-FCE2-DCDC-28EF-AE6D34507700}"/>
                </a:ext>
              </a:extLst>
            </p:cNvPr>
            <p:cNvSpPr/>
            <p:nvPr/>
          </p:nvSpPr>
          <p:spPr>
            <a:xfrm flipV="1">
              <a:off x="6653235" y="2525199"/>
              <a:ext cx="313539" cy="343461"/>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2" name="Oval 61">
              <a:extLst>
                <a:ext uri="{FF2B5EF4-FFF2-40B4-BE49-F238E27FC236}">
                  <a16:creationId xmlns:a16="http://schemas.microsoft.com/office/drawing/2014/main" id="{B254C4E3-9E14-EB23-BE84-75D7AFFB63B4}"/>
                </a:ext>
              </a:extLst>
            </p:cNvPr>
            <p:cNvSpPr/>
            <p:nvPr/>
          </p:nvSpPr>
          <p:spPr>
            <a:xfrm flipV="1">
              <a:off x="4605360" y="3402967"/>
              <a:ext cx="313539" cy="343461"/>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3" name="Oval 62">
              <a:extLst>
                <a:ext uri="{FF2B5EF4-FFF2-40B4-BE49-F238E27FC236}">
                  <a16:creationId xmlns:a16="http://schemas.microsoft.com/office/drawing/2014/main" id="{3C5FC4F4-D058-22E7-F351-462A7697756E}"/>
                </a:ext>
              </a:extLst>
            </p:cNvPr>
            <p:cNvSpPr/>
            <p:nvPr/>
          </p:nvSpPr>
          <p:spPr>
            <a:xfrm>
              <a:off x="6717745" y="2611004"/>
              <a:ext cx="177263" cy="273848"/>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RO"/>
            </a:p>
          </p:txBody>
        </p:sp>
      </p:grpSp>
      <p:sp>
        <p:nvSpPr>
          <p:cNvPr id="67" name="Shape 66">
            <a:extLst>
              <a:ext uri="{FF2B5EF4-FFF2-40B4-BE49-F238E27FC236}">
                <a16:creationId xmlns:a16="http://schemas.microsoft.com/office/drawing/2014/main" id="{EDBCF9DF-DD08-61D5-F0DB-6C5A5873B809}"/>
              </a:ext>
            </a:extLst>
          </p:cNvPr>
          <p:cNvSpPr/>
          <p:nvPr/>
        </p:nvSpPr>
        <p:spPr>
          <a:xfrm rot="7493859" flipH="1">
            <a:off x="2969333" y="4557305"/>
            <a:ext cx="1887061" cy="2828088"/>
          </a:xfrm>
          <a:prstGeom prst="swooshArrow">
            <a:avLst>
              <a:gd name="adj1" fmla="val 25000"/>
              <a:gd name="adj2" fmla="val 25000"/>
            </a:avLst>
          </a:prstGeom>
          <a:solidFill>
            <a:srgbClr val="00B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sp>
        <p:nvSpPr>
          <p:cNvPr id="68" name="Shape 67">
            <a:extLst>
              <a:ext uri="{FF2B5EF4-FFF2-40B4-BE49-F238E27FC236}">
                <a16:creationId xmlns:a16="http://schemas.microsoft.com/office/drawing/2014/main" id="{C0D33C4D-B03A-AB9B-4437-91CA0D598B55}"/>
              </a:ext>
            </a:extLst>
          </p:cNvPr>
          <p:cNvSpPr/>
          <p:nvPr/>
        </p:nvSpPr>
        <p:spPr>
          <a:xfrm rot="7493859" flipH="1">
            <a:off x="8123378" y="4492210"/>
            <a:ext cx="1478933" cy="3098040"/>
          </a:xfrm>
          <a:prstGeom prst="swooshArrow">
            <a:avLst>
              <a:gd name="adj1" fmla="val 25000"/>
              <a:gd name="adj2" fmla="val 25000"/>
            </a:avLst>
          </a:prstGeom>
          <a:solidFill>
            <a:srgbClr val="00B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spTree>
    <p:extLst>
      <p:ext uri="{BB962C8B-B14F-4D97-AF65-F5344CB8AC3E}">
        <p14:creationId xmlns:p14="http://schemas.microsoft.com/office/powerpoint/2010/main" val="62533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3FD3E-51D3-A0E6-3124-EFA9D78C501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136F506-E93F-4D05-981E-0972D74E26CF}"/>
              </a:ext>
            </a:extLst>
          </p:cNvPr>
          <p:cNvSpPr txBox="1"/>
          <p:nvPr/>
        </p:nvSpPr>
        <p:spPr>
          <a:xfrm>
            <a:off x="5187790" y="5422901"/>
            <a:ext cx="3694230" cy="1200329"/>
          </a:xfrm>
          <a:prstGeom prst="rect">
            <a:avLst/>
          </a:prstGeom>
          <a:noFill/>
        </p:spPr>
        <p:txBody>
          <a:bodyPr wrap="square" rtlCol="0">
            <a:spAutoFit/>
          </a:bodyPr>
          <a:lstStyle/>
          <a:p>
            <a:pPr marL="285750" indent="-285750">
              <a:buFont typeface="Wingdings" charset="2"/>
              <a:buChar char="ü"/>
            </a:pPr>
            <a:r>
              <a:rPr lang="en-US" dirty="0"/>
              <a:t>…</a:t>
            </a:r>
          </a:p>
          <a:p>
            <a:pPr marL="285750" indent="-285750">
              <a:buFont typeface="Wingdings" charset="2"/>
              <a:buChar char="ü"/>
            </a:pPr>
            <a:r>
              <a:rPr lang="en-US" dirty="0"/>
              <a:t>Natural Resource Management</a:t>
            </a:r>
          </a:p>
          <a:p>
            <a:pPr marL="285750" indent="-285750">
              <a:buFont typeface="Wingdings" charset="2"/>
              <a:buChar char="ü"/>
            </a:pPr>
            <a:r>
              <a:rPr lang="en-US" dirty="0"/>
              <a:t>Schools</a:t>
            </a:r>
          </a:p>
          <a:p>
            <a:pPr marL="285750" indent="-285750">
              <a:buFont typeface="Wingdings" charset="2"/>
              <a:buChar char="ü"/>
            </a:pPr>
            <a:r>
              <a:rPr lang="en-US" dirty="0"/>
              <a:t>PA / CA Management</a:t>
            </a:r>
          </a:p>
        </p:txBody>
      </p:sp>
      <p:sp>
        <p:nvSpPr>
          <p:cNvPr id="13" name="TextBox 12">
            <a:extLst>
              <a:ext uri="{FF2B5EF4-FFF2-40B4-BE49-F238E27FC236}">
                <a16:creationId xmlns:a16="http://schemas.microsoft.com/office/drawing/2014/main" id="{227F2E02-A8FE-4B41-5826-C5418360596C}"/>
              </a:ext>
            </a:extLst>
          </p:cNvPr>
          <p:cNvSpPr txBox="1"/>
          <p:nvPr/>
        </p:nvSpPr>
        <p:spPr>
          <a:xfrm>
            <a:off x="309442" y="2925640"/>
            <a:ext cx="3474097" cy="1477328"/>
          </a:xfrm>
          <a:prstGeom prst="rect">
            <a:avLst/>
          </a:prstGeom>
          <a:noFill/>
        </p:spPr>
        <p:txBody>
          <a:bodyPr wrap="square" rtlCol="0">
            <a:spAutoFit/>
          </a:bodyPr>
          <a:lstStyle/>
          <a:p>
            <a:pPr marL="285750" indent="-285750">
              <a:buFont typeface="Wingdings" charset="2"/>
              <a:buChar char="ü"/>
            </a:pPr>
            <a:r>
              <a:rPr lang="en-US" dirty="0"/>
              <a:t>Local / county councils </a:t>
            </a:r>
          </a:p>
          <a:p>
            <a:pPr marL="285750" indent="-285750">
              <a:buFont typeface="Wingdings" charset="2"/>
              <a:buChar char="ü"/>
            </a:pPr>
            <a:r>
              <a:rPr lang="en-US" dirty="0"/>
              <a:t>Ministries</a:t>
            </a:r>
          </a:p>
          <a:p>
            <a:pPr marL="285750" indent="-285750">
              <a:buFont typeface="Wingdings" charset="2"/>
              <a:buChar char="ü"/>
            </a:pPr>
            <a:r>
              <a:rPr lang="en-US" dirty="0"/>
              <a:t>Territorial Planning consultants</a:t>
            </a:r>
          </a:p>
          <a:p>
            <a:pPr marL="285750" indent="-285750">
              <a:buFont typeface="Wingdings" charset="2"/>
              <a:buChar char="ü"/>
            </a:pPr>
            <a:r>
              <a:rPr lang="en-US" dirty="0"/>
              <a:t>Law enforcement entities</a:t>
            </a:r>
          </a:p>
          <a:p>
            <a:pPr marL="285750" indent="-285750">
              <a:buFont typeface="Wingdings" charset="2"/>
              <a:buChar char="ü"/>
            </a:pPr>
            <a:r>
              <a:rPr lang="en-US" dirty="0"/>
              <a:t>… </a:t>
            </a:r>
          </a:p>
        </p:txBody>
      </p:sp>
      <p:sp>
        <p:nvSpPr>
          <p:cNvPr id="7" name="Title 6">
            <a:extLst>
              <a:ext uri="{FF2B5EF4-FFF2-40B4-BE49-F238E27FC236}">
                <a16:creationId xmlns:a16="http://schemas.microsoft.com/office/drawing/2014/main" id="{0677E0F5-5A70-FA0B-EF66-34E140A072D1}"/>
              </a:ext>
            </a:extLst>
          </p:cNvPr>
          <p:cNvSpPr>
            <a:spLocks noGrp="1"/>
          </p:cNvSpPr>
          <p:nvPr>
            <p:ph type="title"/>
          </p:nvPr>
        </p:nvSpPr>
        <p:spPr>
          <a:xfrm>
            <a:off x="12701" y="5981700"/>
            <a:ext cx="4596280" cy="870844"/>
          </a:xfrm>
          <a:solidFill>
            <a:schemeClr val="accent6">
              <a:lumMod val="20000"/>
              <a:lumOff val="80000"/>
            </a:schemeClr>
          </a:solidFill>
        </p:spPr>
        <p:txBody>
          <a:bodyPr>
            <a:normAutofit/>
          </a:bodyPr>
          <a:lstStyle/>
          <a:p>
            <a:r>
              <a:rPr lang="ro-RO" sz="2000" b="1" dirty="0" err="1"/>
              <a:t>Stepping</a:t>
            </a:r>
            <a:r>
              <a:rPr lang="ro-RO" sz="2000" b="1" dirty="0"/>
              <a:t> out of </a:t>
            </a:r>
            <a:r>
              <a:rPr lang="ro-RO" sz="2000" b="1" dirty="0" err="1"/>
              <a:t>our</a:t>
            </a:r>
            <a:r>
              <a:rPr lang="ro-RO" sz="2000" b="1" dirty="0"/>
              <a:t> </a:t>
            </a:r>
            <a:r>
              <a:rPr lang="ro-RO" sz="2000" b="1" dirty="0" err="1"/>
              <a:t>comfort</a:t>
            </a:r>
            <a:r>
              <a:rPr lang="ro-RO" sz="2000" b="1" dirty="0"/>
              <a:t> zone – </a:t>
            </a:r>
            <a:br>
              <a:rPr lang="ro-RO" sz="2000" b="1" dirty="0"/>
            </a:br>
            <a:r>
              <a:rPr lang="ro-RO" sz="2000" b="1" dirty="0"/>
              <a:t>for </a:t>
            </a:r>
            <a:r>
              <a:rPr lang="ro-RO" sz="2000" b="1" dirty="0" err="1"/>
              <a:t>the</a:t>
            </a:r>
            <a:r>
              <a:rPr lang="ro-RO" sz="2000" b="1" dirty="0"/>
              <a:t> </a:t>
            </a:r>
            <a:r>
              <a:rPr lang="ro-RO" sz="2000" b="1" dirty="0" err="1"/>
              <a:t>future</a:t>
            </a:r>
            <a:r>
              <a:rPr lang="ro-RO" sz="2000" b="1" dirty="0"/>
              <a:t> of </a:t>
            </a:r>
            <a:r>
              <a:rPr lang="ro-RO" sz="2000" b="1" dirty="0" err="1"/>
              <a:t>our</a:t>
            </a:r>
            <a:r>
              <a:rPr lang="ro-RO" sz="2000" b="1" dirty="0"/>
              <a:t> </a:t>
            </a:r>
            <a:r>
              <a:rPr lang="ro-RO" sz="2000" b="1" dirty="0" err="1"/>
              <a:t>Landscapes</a:t>
            </a:r>
            <a:endParaRPr lang="ro-RO" sz="2000" b="1" dirty="0"/>
          </a:p>
        </p:txBody>
      </p:sp>
      <p:sp>
        <p:nvSpPr>
          <p:cNvPr id="14" name="TextBox 13">
            <a:extLst>
              <a:ext uri="{FF2B5EF4-FFF2-40B4-BE49-F238E27FC236}">
                <a16:creationId xmlns:a16="http://schemas.microsoft.com/office/drawing/2014/main" id="{4768ADFB-B83A-CA9C-7255-997E69DC2DC7}"/>
              </a:ext>
            </a:extLst>
          </p:cNvPr>
          <p:cNvSpPr txBox="1"/>
          <p:nvPr/>
        </p:nvSpPr>
        <p:spPr>
          <a:xfrm rot="16200000">
            <a:off x="5927511" y="3104503"/>
            <a:ext cx="6292877" cy="400110"/>
          </a:xfrm>
          <a:prstGeom prst="rect">
            <a:avLst/>
          </a:prstGeom>
          <a:noFill/>
        </p:spPr>
        <p:txBody>
          <a:bodyPr wrap="none" rtlCol="0">
            <a:spAutoFit/>
          </a:bodyPr>
          <a:lstStyle/>
          <a:p>
            <a:r>
              <a:rPr lang="en-RO" sz="2000" dirty="0">
                <a:solidFill>
                  <a:srgbClr val="00B050"/>
                </a:solidFill>
              </a:rPr>
              <a:t>Conservationists or knowleadgable / conscious supporters </a:t>
            </a:r>
          </a:p>
        </p:txBody>
      </p:sp>
      <p:sp>
        <p:nvSpPr>
          <p:cNvPr id="16" name="TextBox 15">
            <a:extLst>
              <a:ext uri="{FF2B5EF4-FFF2-40B4-BE49-F238E27FC236}">
                <a16:creationId xmlns:a16="http://schemas.microsoft.com/office/drawing/2014/main" id="{ED9671C4-3134-00C6-9940-899E6CDA906F}"/>
              </a:ext>
            </a:extLst>
          </p:cNvPr>
          <p:cNvSpPr txBox="1"/>
          <p:nvPr/>
        </p:nvSpPr>
        <p:spPr>
          <a:xfrm>
            <a:off x="3672927" y="1111933"/>
            <a:ext cx="3474097" cy="646331"/>
          </a:xfrm>
          <a:prstGeom prst="rect">
            <a:avLst/>
          </a:prstGeom>
          <a:noFill/>
        </p:spPr>
        <p:txBody>
          <a:bodyPr wrap="square" rtlCol="0">
            <a:spAutoFit/>
          </a:bodyPr>
          <a:lstStyle/>
          <a:p>
            <a:pPr marL="285750" indent="-285750">
              <a:buFont typeface="Wingdings" charset="2"/>
              <a:buChar char="ü"/>
            </a:pPr>
            <a:r>
              <a:rPr lang="en-US" dirty="0"/>
              <a:t>National / State Parliaments</a:t>
            </a:r>
          </a:p>
          <a:p>
            <a:pPr marL="285750" indent="-285750">
              <a:buFont typeface="Wingdings" charset="2"/>
              <a:buChar char="ü"/>
            </a:pPr>
            <a:r>
              <a:rPr lang="en-US" dirty="0"/>
              <a:t>European Parliament </a:t>
            </a:r>
          </a:p>
        </p:txBody>
      </p:sp>
      <p:sp>
        <p:nvSpPr>
          <p:cNvPr id="18" name="Shape 17">
            <a:extLst>
              <a:ext uri="{FF2B5EF4-FFF2-40B4-BE49-F238E27FC236}">
                <a16:creationId xmlns:a16="http://schemas.microsoft.com/office/drawing/2014/main" id="{E965E2F8-2670-2E45-4B21-CAD694BADF4A}"/>
              </a:ext>
            </a:extLst>
          </p:cNvPr>
          <p:cNvSpPr/>
          <p:nvPr/>
        </p:nvSpPr>
        <p:spPr>
          <a:xfrm rot="14864351">
            <a:off x="2169916" y="3827542"/>
            <a:ext cx="2156618" cy="2828088"/>
          </a:xfrm>
          <a:prstGeom prst="swooshArrow">
            <a:avLst>
              <a:gd name="adj1" fmla="val 25000"/>
              <a:gd name="adj2" fmla="val 25000"/>
            </a:avLst>
          </a:prstGeom>
          <a:solidFill>
            <a:srgbClr val="00B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pic>
        <p:nvPicPr>
          <p:cNvPr id="22" name="Content Placeholder 3">
            <a:extLst>
              <a:ext uri="{FF2B5EF4-FFF2-40B4-BE49-F238E27FC236}">
                <a16:creationId xmlns:a16="http://schemas.microsoft.com/office/drawing/2014/main" id="{AD9813A3-2AC6-A4EE-A196-10B0E3F08E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38954" y="4604658"/>
            <a:ext cx="2844799" cy="2253342"/>
          </a:xfrm>
          <a:prstGeom prst="rect">
            <a:avLst/>
          </a:prstGeom>
          <a:solidFill>
            <a:schemeClr val="tx1"/>
          </a:solidFill>
        </p:spPr>
      </p:pic>
      <p:pic>
        <p:nvPicPr>
          <p:cNvPr id="23" name="Picture 22">
            <a:extLst>
              <a:ext uri="{FF2B5EF4-FFF2-40B4-BE49-F238E27FC236}">
                <a16:creationId xmlns:a16="http://schemas.microsoft.com/office/drawing/2014/main" id="{8F5B165E-6951-2954-093C-1C0B863861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38954" y="2305637"/>
            <a:ext cx="2844799" cy="2566618"/>
          </a:xfrm>
          <a:prstGeom prst="rect">
            <a:avLst/>
          </a:prstGeom>
        </p:spPr>
      </p:pic>
      <p:pic>
        <p:nvPicPr>
          <p:cNvPr id="24" name="Picture 23">
            <a:extLst>
              <a:ext uri="{FF2B5EF4-FFF2-40B4-BE49-F238E27FC236}">
                <a16:creationId xmlns:a16="http://schemas.microsoft.com/office/drawing/2014/main" id="{A8C5335C-EC72-7AA5-4EE0-62C4FC5D6D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38954" y="-813340"/>
            <a:ext cx="2844799" cy="3367448"/>
          </a:xfrm>
          <a:prstGeom prst="rect">
            <a:avLst/>
          </a:prstGeom>
        </p:spPr>
      </p:pic>
      <p:sp>
        <p:nvSpPr>
          <p:cNvPr id="25" name="TextBox 24">
            <a:extLst>
              <a:ext uri="{FF2B5EF4-FFF2-40B4-BE49-F238E27FC236}">
                <a16:creationId xmlns:a16="http://schemas.microsoft.com/office/drawing/2014/main" id="{7C1432E2-4F5B-0E41-3819-B85B31FB53C8}"/>
              </a:ext>
            </a:extLst>
          </p:cNvPr>
          <p:cNvSpPr txBox="1"/>
          <p:nvPr/>
        </p:nvSpPr>
        <p:spPr>
          <a:xfrm>
            <a:off x="9438955" y="4872255"/>
            <a:ext cx="2844798" cy="369332"/>
          </a:xfrm>
          <a:prstGeom prst="rect">
            <a:avLst/>
          </a:prstGeom>
          <a:noFill/>
        </p:spPr>
        <p:txBody>
          <a:bodyPr wrap="square" rtlCol="0">
            <a:spAutoFit/>
          </a:bodyPr>
          <a:lstStyle/>
          <a:p>
            <a:r>
              <a:rPr lang="en-RO" dirty="0">
                <a:solidFill>
                  <a:schemeClr val="bg1"/>
                </a:solidFill>
              </a:rPr>
              <a:t>Field level</a:t>
            </a:r>
          </a:p>
        </p:txBody>
      </p:sp>
      <p:sp>
        <p:nvSpPr>
          <p:cNvPr id="26" name="TextBox 25">
            <a:extLst>
              <a:ext uri="{FF2B5EF4-FFF2-40B4-BE49-F238E27FC236}">
                <a16:creationId xmlns:a16="http://schemas.microsoft.com/office/drawing/2014/main" id="{37E480BE-8D08-F428-F81B-E4C6FFAE2A74}"/>
              </a:ext>
            </a:extLst>
          </p:cNvPr>
          <p:cNvSpPr txBox="1"/>
          <p:nvPr/>
        </p:nvSpPr>
        <p:spPr>
          <a:xfrm>
            <a:off x="9438955" y="2251478"/>
            <a:ext cx="2844798" cy="369332"/>
          </a:xfrm>
          <a:prstGeom prst="rect">
            <a:avLst/>
          </a:prstGeom>
          <a:noFill/>
        </p:spPr>
        <p:txBody>
          <a:bodyPr wrap="square" rtlCol="0">
            <a:spAutoFit/>
          </a:bodyPr>
          <a:lstStyle/>
          <a:p>
            <a:r>
              <a:rPr lang="en-RO" dirty="0">
                <a:solidFill>
                  <a:schemeClr val="bg1"/>
                </a:solidFill>
              </a:rPr>
              <a:t>Local / national authorities </a:t>
            </a:r>
          </a:p>
        </p:txBody>
      </p:sp>
      <p:sp>
        <p:nvSpPr>
          <p:cNvPr id="27" name="TextBox 26">
            <a:extLst>
              <a:ext uri="{FF2B5EF4-FFF2-40B4-BE49-F238E27FC236}">
                <a16:creationId xmlns:a16="http://schemas.microsoft.com/office/drawing/2014/main" id="{D9ECE2EB-D9F9-6D16-643F-76CFD6CDE5AA}"/>
              </a:ext>
            </a:extLst>
          </p:cNvPr>
          <p:cNvSpPr txBox="1"/>
          <p:nvPr/>
        </p:nvSpPr>
        <p:spPr>
          <a:xfrm>
            <a:off x="9438953" y="-6267"/>
            <a:ext cx="2844798" cy="338554"/>
          </a:xfrm>
          <a:prstGeom prst="rect">
            <a:avLst/>
          </a:prstGeom>
          <a:solidFill>
            <a:schemeClr val="tx1"/>
          </a:solidFill>
        </p:spPr>
        <p:txBody>
          <a:bodyPr wrap="square" rtlCol="0">
            <a:spAutoFit/>
          </a:bodyPr>
          <a:lstStyle/>
          <a:p>
            <a:r>
              <a:rPr lang="en-RO" sz="1600" dirty="0">
                <a:solidFill>
                  <a:schemeClr val="bg1"/>
                </a:solidFill>
              </a:rPr>
              <a:t>High level decision </a:t>
            </a:r>
          </a:p>
        </p:txBody>
      </p:sp>
      <p:sp>
        <p:nvSpPr>
          <p:cNvPr id="28" name="Shape 27">
            <a:extLst>
              <a:ext uri="{FF2B5EF4-FFF2-40B4-BE49-F238E27FC236}">
                <a16:creationId xmlns:a16="http://schemas.microsoft.com/office/drawing/2014/main" id="{D961BD47-4F94-5FFE-09AB-E2A97ED21D4B}"/>
              </a:ext>
            </a:extLst>
          </p:cNvPr>
          <p:cNvSpPr/>
          <p:nvPr/>
        </p:nvSpPr>
        <p:spPr>
          <a:xfrm rot="18164771">
            <a:off x="4232320" y="1532584"/>
            <a:ext cx="2327525" cy="3839524"/>
          </a:xfrm>
          <a:prstGeom prst="swooshArrow">
            <a:avLst>
              <a:gd name="adj1" fmla="val 25000"/>
              <a:gd name="adj2" fmla="val 25000"/>
            </a:avLst>
          </a:prstGeom>
          <a:solidFill>
            <a:srgbClr val="00B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sp>
        <p:nvSpPr>
          <p:cNvPr id="29" name="Shape 28">
            <a:extLst>
              <a:ext uri="{FF2B5EF4-FFF2-40B4-BE49-F238E27FC236}">
                <a16:creationId xmlns:a16="http://schemas.microsoft.com/office/drawing/2014/main" id="{3514192F-F21A-4BD9-AD98-049B1ACB7C81}"/>
              </a:ext>
            </a:extLst>
          </p:cNvPr>
          <p:cNvSpPr/>
          <p:nvPr/>
        </p:nvSpPr>
        <p:spPr>
          <a:xfrm rot="18347767">
            <a:off x="4915605" y="5835451"/>
            <a:ext cx="565445" cy="528316"/>
          </a:xfrm>
          <a:prstGeom prst="swooshArrow">
            <a:avLst>
              <a:gd name="adj1" fmla="val 25000"/>
              <a:gd name="adj2" fmla="val 25000"/>
            </a:avLst>
          </a:prstGeom>
          <a:solidFill>
            <a:srgbClr val="00B050"/>
          </a:solidFill>
        </p:spPr>
        <p:style>
          <a:lnRef idx="0">
            <a:schemeClr val="accent1">
              <a:hueOff val="0"/>
              <a:satOff val="0"/>
              <a:lumOff val="0"/>
              <a:alphaOff val="0"/>
            </a:schemeClr>
          </a:lnRef>
          <a:fillRef idx="1">
            <a:scrgbClr r="0" g="0" b="0"/>
          </a:fillRef>
          <a:effectRef idx="2">
            <a:schemeClr val="accent1">
              <a:tint val="40000"/>
              <a:hueOff val="0"/>
              <a:satOff val="0"/>
              <a:lumOff val="0"/>
              <a:alphaOff val="0"/>
            </a:schemeClr>
          </a:effectRef>
          <a:fontRef idx="minor">
            <a:schemeClr val="dk1">
              <a:hueOff val="0"/>
              <a:satOff val="0"/>
              <a:lumOff val="0"/>
              <a:alphaOff val="0"/>
            </a:schemeClr>
          </a:fontRef>
        </p:style>
        <p:txBody>
          <a:bodyPr/>
          <a:lstStyle/>
          <a:p>
            <a:endParaRPr lang="en-RO"/>
          </a:p>
        </p:txBody>
      </p:sp>
      <p:sp>
        <p:nvSpPr>
          <p:cNvPr id="30" name="TextBox 29">
            <a:extLst>
              <a:ext uri="{FF2B5EF4-FFF2-40B4-BE49-F238E27FC236}">
                <a16:creationId xmlns:a16="http://schemas.microsoft.com/office/drawing/2014/main" id="{EAC1201F-8433-1683-29A6-66395C4DDB25}"/>
              </a:ext>
            </a:extLst>
          </p:cNvPr>
          <p:cNvSpPr txBox="1"/>
          <p:nvPr/>
        </p:nvSpPr>
        <p:spPr>
          <a:xfrm rot="21159401">
            <a:off x="241278" y="496999"/>
            <a:ext cx="7387963" cy="646331"/>
          </a:xfrm>
          <a:prstGeom prst="rect">
            <a:avLst/>
          </a:prstGeom>
          <a:solidFill>
            <a:srgbClr val="00B050"/>
          </a:solidFill>
        </p:spPr>
        <p:txBody>
          <a:bodyPr wrap="square" rtlCol="0">
            <a:spAutoFit/>
          </a:bodyPr>
          <a:lstStyle/>
          <a:p>
            <a:r>
              <a:rPr lang="en-RO" dirty="0">
                <a:solidFill>
                  <a:schemeClr val="bg1"/>
                </a:solidFill>
              </a:rPr>
              <a:t>Or by building knowledge, understanding and capacity with RESPECT  and TRUST in all Stakeholders   </a:t>
            </a:r>
          </a:p>
        </p:txBody>
      </p:sp>
      <p:sp>
        <p:nvSpPr>
          <p:cNvPr id="31" name="TextBox 30">
            <a:extLst>
              <a:ext uri="{FF2B5EF4-FFF2-40B4-BE49-F238E27FC236}">
                <a16:creationId xmlns:a16="http://schemas.microsoft.com/office/drawing/2014/main" id="{8A384BC8-47EC-42E8-3C24-7D568524792E}"/>
              </a:ext>
            </a:extLst>
          </p:cNvPr>
          <p:cNvSpPr txBox="1"/>
          <p:nvPr/>
        </p:nvSpPr>
        <p:spPr>
          <a:xfrm rot="21066078">
            <a:off x="3657185" y="4909838"/>
            <a:ext cx="4688206" cy="461665"/>
          </a:xfrm>
          <a:prstGeom prst="rect">
            <a:avLst/>
          </a:prstGeom>
          <a:noFill/>
        </p:spPr>
        <p:txBody>
          <a:bodyPr wrap="none" rtlCol="0">
            <a:spAutoFit/>
          </a:bodyPr>
          <a:lstStyle/>
          <a:p>
            <a:r>
              <a:rPr lang="en-RO" sz="2400" b="1" dirty="0">
                <a:solidFill>
                  <a:srgbClr val="00B050"/>
                </a:solidFill>
              </a:rPr>
              <a:t>Personal involvement / experience </a:t>
            </a:r>
          </a:p>
        </p:txBody>
      </p:sp>
    </p:spTree>
    <p:extLst>
      <p:ext uri="{BB962C8B-B14F-4D97-AF65-F5344CB8AC3E}">
        <p14:creationId xmlns:p14="http://schemas.microsoft.com/office/powerpoint/2010/main" val="12110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7" grpId="0" animBg="1"/>
      <p:bldP spid="16" grpId="0"/>
      <p:bldP spid="18" grpId="0" animBg="1"/>
      <p:bldP spid="28" grpId="0" animBg="1"/>
      <p:bldP spid="29" grpId="0" animBg="1"/>
      <p:bldP spid="30"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2A1E1-764E-2EFC-D43B-F3E2DE6E95A7}"/>
              </a:ext>
            </a:extLst>
          </p:cNvPr>
          <p:cNvSpPr>
            <a:spLocks noGrp="1"/>
          </p:cNvSpPr>
          <p:nvPr>
            <p:ph type="title"/>
          </p:nvPr>
        </p:nvSpPr>
        <p:spPr>
          <a:xfrm>
            <a:off x="640080" y="325369"/>
            <a:ext cx="4368602" cy="1956841"/>
          </a:xfrm>
        </p:spPr>
        <p:txBody>
          <a:bodyPr anchor="b">
            <a:normAutofit/>
          </a:bodyPr>
          <a:lstStyle/>
          <a:p>
            <a:r>
              <a:rPr lang="en-RO" sz="5400" dirty="0"/>
              <a:t>Can we find the balance</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B32A805A-23F0-3FA3-C45B-30CC6B90839F}"/>
              </a:ext>
            </a:extLst>
          </p:cNvPr>
          <p:cNvSpPr>
            <a:spLocks noGrp="1"/>
          </p:cNvSpPr>
          <p:nvPr>
            <p:ph idx="1"/>
          </p:nvPr>
        </p:nvSpPr>
        <p:spPr>
          <a:xfrm>
            <a:off x="255645" y="2864122"/>
            <a:ext cx="4243589" cy="3320668"/>
          </a:xfrm>
        </p:spPr>
        <p:txBody>
          <a:bodyPr>
            <a:normAutofit/>
          </a:bodyPr>
          <a:lstStyle/>
          <a:p>
            <a:endParaRPr lang="en-US" sz="2200" dirty="0"/>
          </a:p>
          <a:p>
            <a:pPr marL="0" indent="0" algn="ctr">
              <a:buNone/>
            </a:pPr>
            <a:r>
              <a:rPr lang="en-US" sz="2200" dirty="0"/>
              <a:t>Between ”old” ways and new technologies?</a:t>
            </a:r>
          </a:p>
          <a:p>
            <a:pPr marL="0" indent="0" algn="ctr">
              <a:buNone/>
            </a:pPr>
            <a:r>
              <a:rPr lang="en-US" sz="2200" dirty="0"/>
              <a:t>To provide continuity, to build!</a:t>
            </a:r>
          </a:p>
        </p:txBody>
      </p:sp>
      <p:pic>
        <p:nvPicPr>
          <p:cNvPr id="5" name="Content Placeholder 4" descr="A balance between rocks and pebbles&#10;&#10;Description automatically generated with medium confidence">
            <a:extLst>
              <a:ext uri="{FF2B5EF4-FFF2-40B4-BE49-F238E27FC236}">
                <a16:creationId xmlns:a16="http://schemas.microsoft.com/office/drawing/2014/main" id="{E1CDEC57-755A-EA9B-CBC8-9038755E275A}"/>
              </a:ext>
            </a:extLst>
          </p:cNvPr>
          <p:cNvPicPr>
            <a:picLocks noChangeAspect="1"/>
          </p:cNvPicPr>
          <p:nvPr/>
        </p:nvPicPr>
        <p:blipFill>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TextBox 5">
            <a:extLst>
              <a:ext uri="{FF2B5EF4-FFF2-40B4-BE49-F238E27FC236}">
                <a16:creationId xmlns:a16="http://schemas.microsoft.com/office/drawing/2014/main" id="{32730DFE-BE79-B1B1-AFE3-F4A4D7A7861E}"/>
              </a:ext>
            </a:extLst>
          </p:cNvPr>
          <p:cNvSpPr txBox="1"/>
          <p:nvPr/>
        </p:nvSpPr>
        <p:spPr>
          <a:xfrm>
            <a:off x="2064358" y="6258964"/>
            <a:ext cx="1196902" cy="369332"/>
          </a:xfrm>
          <a:prstGeom prst="rect">
            <a:avLst/>
          </a:prstGeom>
          <a:noFill/>
        </p:spPr>
        <p:txBody>
          <a:bodyPr wrap="square" rtlCol="0">
            <a:spAutoFit/>
          </a:bodyPr>
          <a:lstStyle/>
          <a:p>
            <a:pPr algn="ctr"/>
            <a:r>
              <a:rPr lang="en-RO" dirty="0">
                <a:solidFill>
                  <a:srgbClr val="00B050"/>
                </a:solidFill>
              </a:rPr>
              <a:t>AI</a:t>
            </a:r>
          </a:p>
        </p:txBody>
      </p:sp>
      <p:sp>
        <p:nvSpPr>
          <p:cNvPr id="7" name="TextBox 6">
            <a:extLst>
              <a:ext uri="{FF2B5EF4-FFF2-40B4-BE49-F238E27FC236}">
                <a16:creationId xmlns:a16="http://schemas.microsoft.com/office/drawing/2014/main" id="{77248B16-986D-30AD-A012-6C60B0C333EE}"/>
              </a:ext>
            </a:extLst>
          </p:cNvPr>
          <p:cNvSpPr txBox="1"/>
          <p:nvPr/>
        </p:nvSpPr>
        <p:spPr>
          <a:xfrm rot="1268309">
            <a:off x="3299233" y="5894380"/>
            <a:ext cx="1860959" cy="369332"/>
          </a:xfrm>
          <a:prstGeom prst="rect">
            <a:avLst/>
          </a:prstGeom>
          <a:noFill/>
        </p:spPr>
        <p:txBody>
          <a:bodyPr wrap="none" rtlCol="0">
            <a:spAutoFit/>
          </a:bodyPr>
          <a:lstStyle/>
          <a:p>
            <a:r>
              <a:rPr lang="en-RO" dirty="0">
                <a:solidFill>
                  <a:srgbClr val="00B050"/>
                </a:solidFill>
              </a:rPr>
              <a:t>New technologies</a:t>
            </a:r>
          </a:p>
        </p:txBody>
      </p:sp>
      <p:sp>
        <p:nvSpPr>
          <p:cNvPr id="8" name="TextBox 7">
            <a:extLst>
              <a:ext uri="{FF2B5EF4-FFF2-40B4-BE49-F238E27FC236}">
                <a16:creationId xmlns:a16="http://schemas.microsoft.com/office/drawing/2014/main" id="{4AE40708-BD82-485B-26DC-4710B9F11B00}"/>
              </a:ext>
            </a:extLst>
          </p:cNvPr>
          <p:cNvSpPr txBox="1"/>
          <p:nvPr/>
        </p:nvSpPr>
        <p:spPr>
          <a:xfrm rot="20261275">
            <a:off x="1675420" y="5112607"/>
            <a:ext cx="1404039" cy="369332"/>
          </a:xfrm>
          <a:prstGeom prst="rect">
            <a:avLst/>
          </a:prstGeom>
          <a:noFill/>
        </p:spPr>
        <p:txBody>
          <a:bodyPr wrap="none" rtlCol="0">
            <a:spAutoFit/>
          </a:bodyPr>
          <a:lstStyle/>
          <a:p>
            <a:r>
              <a:rPr lang="en-RO" dirty="0">
                <a:solidFill>
                  <a:srgbClr val="00B050"/>
                </a:solidFill>
              </a:rPr>
              <a:t>Virtual world</a:t>
            </a:r>
          </a:p>
        </p:txBody>
      </p:sp>
      <p:sp>
        <p:nvSpPr>
          <p:cNvPr id="10" name="TextBox 9">
            <a:extLst>
              <a:ext uri="{FF2B5EF4-FFF2-40B4-BE49-F238E27FC236}">
                <a16:creationId xmlns:a16="http://schemas.microsoft.com/office/drawing/2014/main" id="{B3BA5CD1-93A3-2663-F973-4DC5754864FE}"/>
              </a:ext>
            </a:extLst>
          </p:cNvPr>
          <p:cNvSpPr txBox="1"/>
          <p:nvPr/>
        </p:nvSpPr>
        <p:spPr>
          <a:xfrm rot="20328174">
            <a:off x="-179633" y="5272909"/>
            <a:ext cx="5710281" cy="369332"/>
          </a:xfrm>
          <a:prstGeom prst="rect">
            <a:avLst/>
          </a:prstGeom>
          <a:noFill/>
        </p:spPr>
        <p:txBody>
          <a:bodyPr wrap="none" rtlCol="0">
            <a:spAutoFit/>
          </a:bodyPr>
          <a:lstStyle/>
          <a:p>
            <a:r>
              <a:rPr lang="en-RO" dirty="0">
                <a:solidFill>
                  <a:srgbClr val="00B050"/>
                </a:solidFill>
              </a:rPr>
              <a:t>Brigning Nature to People, not necessarily People to Nature</a:t>
            </a:r>
          </a:p>
        </p:txBody>
      </p:sp>
    </p:spTree>
    <p:extLst>
      <p:ext uri="{BB962C8B-B14F-4D97-AF65-F5344CB8AC3E}">
        <p14:creationId xmlns:p14="http://schemas.microsoft.com/office/powerpoint/2010/main" val="5994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6" grpId="0"/>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map of europe with a chart&#10;&#10;Description automatically generated">
            <a:extLst>
              <a:ext uri="{FF2B5EF4-FFF2-40B4-BE49-F238E27FC236}">
                <a16:creationId xmlns:a16="http://schemas.microsoft.com/office/drawing/2014/main" id="{58C7A895-F530-109E-FEDB-7CC094552F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2700" y="14292"/>
            <a:ext cx="12192000" cy="6857990"/>
          </a:xfrm>
          <a:prstGeom prst="rect">
            <a:avLst/>
          </a:prstGeom>
          <a:noFill/>
        </p:spPr>
      </p:pic>
      <p:sp>
        <p:nvSpPr>
          <p:cNvPr id="12" name="Slide Number Placeholder 3">
            <a:extLst>
              <a:ext uri="{FF2B5EF4-FFF2-40B4-BE49-F238E27FC236}">
                <a16:creationId xmlns:a16="http://schemas.microsoft.com/office/drawing/2014/main" id="{13CBC311-C9CC-A3B2-07F7-A5D595341DCC}"/>
              </a:ext>
            </a:extLst>
          </p:cNvPr>
          <p:cNvSpPr>
            <a:spLocks noGrp="1"/>
          </p:cNvSpPr>
          <p:nvPr>
            <p:ph type="sldNum" sz="quarter" idx="10"/>
          </p:nvPr>
        </p:nvSpPr>
        <p:spPr/>
        <p:txBody>
          <a:bodyPr/>
          <a:lstStyle/>
          <a:p>
            <a:pPr>
              <a:spcAft>
                <a:spcPts val="600"/>
              </a:spcAft>
            </a:pPr>
            <a:fld id="{CAFE1BBE-8338-1340-BB89-45F2B48A69E4}" type="slidenum">
              <a:rPr lang="en-GB" altLang="en-US"/>
              <a:pPr>
                <a:spcAft>
                  <a:spcPts val="600"/>
                </a:spcAft>
              </a:pPr>
              <a:t>2</a:t>
            </a:fld>
            <a:endParaRPr lang="en-GB" altLang="en-US"/>
          </a:p>
        </p:txBody>
      </p:sp>
      <p:pic>
        <p:nvPicPr>
          <p:cNvPr id="7" name="Picture 6" descr="A map of europe with a chart&#10;&#10;Description automatically generated">
            <a:extLst>
              <a:ext uri="{FF2B5EF4-FFF2-40B4-BE49-F238E27FC236}">
                <a16:creationId xmlns:a16="http://schemas.microsoft.com/office/drawing/2014/main" id="{757FFD91-0936-799A-5F0F-BA8F03D09340}"/>
              </a:ext>
            </a:extLst>
          </p:cNvPr>
          <p:cNvPicPr>
            <a:picLocks noChangeAspect="1"/>
          </p:cNvPicPr>
          <p:nvPr/>
        </p:nvPicPr>
        <p:blipFill>
          <a:blip r:embed="rId4"/>
          <a:stretch>
            <a:fillRect/>
          </a:stretch>
        </p:blipFill>
        <p:spPr>
          <a:xfrm>
            <a:off x="9994900" y="4904581"/>
            <a:ext cx="4673600" cy="5994400"/>
          </a:xfrm>
          <a:prstGeom prst="rect">
            <a:avLst/>
          </a:prstGeom>
        </p:spPr>
      </p:pic>
      <p:sp>
        <p:nvSpPr>
          <p:cNvPr id="8" name="Oval 7">
            <a:extLst>
              <a:ext uri="{FF2B5EF4-FFF2-40B4-BE49-F238E27FC236}">
                <a16:creationId xmlns:a16="http://schemas.microsoft.com/office/drawing/2014/main" id="{E4B41848-33AB-5D54-7FFB-97F6FAE3A057}"/>
              </a:ext>
            </a:extLst>
          </p:cNvPr>
          <p:cNvSpPr/>
          <p:nvPr/>
        </p:nvSpPr>
        <p:spPr>
          <a:xfrm>
            <a:off x="8890000" y="5359400"/>
            <a:ext cx="203200" cy="190500"/>
          </a:xfrm>
          <a:prstGeom prst="ellipse">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RO"/>
          </a:p>
        </p:txBody>
      </p:sp>
      <p:sp>
        <p:nvSpPr>
          <p:cNvPr id="9" name="Oval 8">
            <a:extLst>
              <a:ext uri="{FF2B5EF4-FFF2-40B4-BE49-F238E27FC236}">
                <a16:creationId xmlns:a16="http://schemas.microsoft.com/office/drawing/2014/main" id="{3E73CBB0-CAEB-0A16-D2F3-5040638DC721}"/>
              </a:ext>
            </a:extLst>
          </p:cNvPr>
          <p:cNvSpPr/>
          <p:nvPr/>
        </p:nvSpPr>
        <p:spPr>
          <a:xfrm>
            <a:off x="8235950" y="5549900"/>
            <a:ext cx="203200" cy="190500"/>
          </a:xfrm>
          <a:prstGeom prst="ellipse">
            <a:avLst/>
          </a:prstGeom>
          <a:noFill/>
          <a:ln w="317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RO"/>
          </a:p>
        </p:txBody>
      </p:sp>
      <p:grpSp>
        <p:nvGrpSpPr>
          <p:cNvPr id="11" name="Group 10">
            <a:extLst>
              <a:ext uri="{FF2B5EF4-FFF2-40B4-BE49-F238E27FC236}">
                <a16:creationId xmlns:a16="http://schemas.microsoft.com/office/drawing/2014/main" id="{3BDDE65E-9F5E-6656-113C-C9C54514EC96}"/>
              </a:ext>
            </a:extLst>
          </p:cNvPr>
          <p:cNvGrpSpPr/>
          <p:nvPr/>
        </p:nvGrpSpPr>
        <p:grpSpPr>
          <a:xfrm>
            <a:off x="9288148" y="80233"/>
            <a:ext cx="2607324" cy="1811168"/>
            <a:chOff x="2642412" y="322541"/>
            <a:chExt cx="2607324" cy="1811168"/>
          </a:xfrm>
        </p:grpSpPr>
        <p:pic>
          <p:nvPicPr>
            <p:cNvPr id="13" name="Picture 4" descr="C:\FlLaptop\Logo grafica\Sigle\RNP logo for Kris ded.jpg">
              <a:extLst>
                <a:ext uri="{FF2B5EF4-FFF2-40B4-BE49-F238E27FC236}">
                  <a16:creationId xmlns:a16="http://schemas.microsoft.com/office/drawing/2014/main" id="{D1739919-715B-3F1E-697E-7015893D0DD3}"/>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93599" y="322541"/>
              <a:ext cx="1504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9BC1AC3-03DE-6347-C9EF-A857422ECE81}"/>
                </a:ext>
              </a:extLst>
            </p:cNvPr>
            <p:cNvSpPr txBox="1"/>
            <p:nvPr/>
          </p:nvSpPr>
          <p:spPr>
            <a:xfrm>
              <a:off x="2642412" y="1672044"/>
              <a:ext cx="2607324" cy="461665"/>
            </a:xfrm>
            <a:prstGeom prst="rect">
              <a:avLst/>
            </a:prstGeom>
            <a:noFill/>
          </p:spPr>
          <p:txBody>
            <a:bodyPr wrap="square" rtlCol="0">
              <a:spAutoFit/>
            </a:bodyPr>
            <a:lstStyle/>
            <a:p>
              <a:pPr algn="ctr" defTabSz="685800"/>
              <a:r>
                <a:rPr lang="en-RO" sz="1200" dirty="0">
                  <a:solidFill>
                    <a:prstClr val="black"/>
                  </a:solidFill>
                  <a:latin typeface="Apple Chancery" panose="03020702040506060504" pitchFamily="66" charset="-79"/>
                  <a:cs typeface="Apple Chancery" panose="03020702040506060504" pitchFamily="66" charset="-79"/>
                </a:rPr>
                <a:t>Retezat National Park Administration</a:t>
              </a:r>
            </a:p>
          </p:txBody>
        </p:sp>
      </p:grpSp>
      <p:pic>
        <p:nvPicPr>
          <p:cNvPr id="15" name="Picture 7" descr="europarc_logo_blue_transparent">
            <a:extLst>
              <a:ext uri="{FF2B5EF4-FFF2-40B4-BE49-F238E27FC236}">
                <a16:creationId xmlns:a16="http://schemas.microsoft.com/office/drawing/2014/main" id="{C70A36FE-DAAC-875C-5326-F83FAC24855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57324" y="2149597"/>
            <a:ext cx="1085850" cy="108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EF9F46F9-EFC6-EDEE-8E03-DDC2C730C2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96900" y="2149597"/>
            <a:ext cx="1769028" cy="913357"/>
          </a:xfrm>
          <a:prstGeom prst="rect">
            <a:avLst/>
          </a:prstGeom>
        </p:spPr>
      </p:pic>
      <p:pic>
        <p:nvPicPr>
          <p:cNvPr id="18" name="Picture 17">
            <a:extLst>
              <a:ext uri="{FF2B5EF4-FFF2-40B4-BE49-F238E27FC236}">
                <a16:creationId xmlns:a16="http://schemas.microsoft.com/office/drawing/2014/main" id="{B1B19D23-651C-9F07-8904-9915823712DF}"/>
              </a:ext>
            </a:extLst>
          </p:cNvPr>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8976872" y="3406717"/>
            <a:ext cx="3354828" cy="95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Connector 20">
            <a:extLst>
              <a:ext uri="{FF2B5EF4-FFF2-40B4-BE49-F238E27FC236}">
                <a16:creationId xmlns:a16="http://schemas.microsoft.com/office/drawing/2014/main" id="{46BDA774-9D76-32C7-6BEF-3513135FFD51}"/>
              </a:ext>
            </a:extLst>
          </p:cNvPr>
          <p:cNvCxnSpPr>
            <a:cxnSpLocks/>
            <a:stCxn id="8" idx="0"/>
          </p:cNvCxnSpPr>
          <p:nvPr/>
        </p:nvCxnSpPr>
        <p:spPr>
          <a:xfrm flipH="1" flipV="1">
            <a:off x="2790624" y="2959100"/>
            <a:ext cx="6200976" cy="2400300"/>
          </a:xfrm>
          <a:prstGeom prst="line">
            <a:avLst/>
          </a:prstGeom>
        </p:spPr>
        <p:style>
          <a:lnRef idx="2">
            <a:schemeClr val="accent1"/>
          </a:lnRef>
          <a:fillRef idx="0">
            <a:schemeClr val="accent1"/>
          </a:fillRef>
          <a:effectRef idx="1">
            <a:schemeClr val="accent1"/>
          </a:effectRef>
          <a:fontRef idx="minor">
            <a:schemeClr val="tx1"/>
          </a:fontRef>
        </p:style>
      </p:cxnSp>
      <p:pic>
        <p:nvPicPr>
          <p:cNvPr id="26" name="Picture 25" descr="A black background with a black square&#10;&#10;Description automatically generated with medium confidence">
            <a:extLst>
              <a:ext uri="{FF2B5EF4-FFF2-40B4-BE49-F238E27FC236}">
                <a16:creationId xmlns:a16="http://schemas.microsoft.com/office/drawing/2014/main" id="{2B4CE663-5387-CADD-6D3B-1A9BE520085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833892" y="4152900"/>
            <a:ext cx="1003300" cy="1003300"/>
          </a:xfrm>
          <a:prstGeom prst="rect">
            <a:avLst/>
          </a:prstGeom>
        </p:spPr>
      </p:pic>
      <p:grpSp>
        <p:nvGrpSpPr>
          <p:cNvPr id="28" name="Group 27">
            <a:extLst>
              <a:ext uri="{FF2B5EF4-FFF2-40B4-BE49-F238E27FC236}">
                <a16:creationId xmlns:a16="http://schemas.microsoft.com/office/drawing/2014/main" id="{1CA3B0E7-2C83-5CFE-F6CF-50F16C918F10}"/>
              </a:ext>
            </a:extLst>
          </p:cNvPr>
          <p:cNvGrpSpPr/>
          <p:nvPr/>
        </p:nvGrpSpPr>
        <p:grpSpPr>
          <a:xfrm>
            <a:off x="6191249" y="5549900"/>
            <a:ext cx="2082801" cy="1481076"/>
            <a:chOff x="5041178" y="380798"/>
            <a:chExt cx="2607324" cy="2201387"/>
          </a:xfrm>
        </p:grpSpPr>
        <p:pic>
          <p:nvPicPr>
            <p:cNvPr id="29" name="Picture 13" descr="master panda.jpg">
              <a:extLst>
                <a:ext uri="{FF2B5EF4-FFF2-40B4-BE49-F238E27FC236}">
                  <a16:creationId xmlns:a16="http://schemas.microsoft.com/office/drawing/2014/main" id="{F7C7CABF-5AFA-699F-302C-7144CF2FE47E}"/>
                </a:ext>
              </a:extLst>
            </p:cNvPr>
            <p:cNvPicPr>
              <a:picLocks noChangeAspect="1"/>
            </p:cNvPicPr>
            <p:nvPr/>
          </p:nvPicPr>
          <p:blipFill>
            <a:blip r:embed="rId10" cstate="screen">
              <a:clrChange>
                <a:clrFrom>
                  <a:srgbClr val="F1F1E7"/>
                </a:clrFrom>
                <a:clrTo>
                  <a:srgbClr val="F1F1E7">
                    <a:alpha val="0"/>
                  </a:srgbClr>
                </a:clrTo>
              </a:clrChange>
              <a:extLst>
                <a:ext uri="{28A0092B-C50C-407E-A947-70E740481C1C}">
                  <a14:useLocalDpi xmlns:a14="http://schemas.microsoft.com/office/drawing/2010/main"/>
                </a:ext>
              </a:extLst>
            </a:blip>
            <a:srcRect/>
            <a:stretch>
              <a:fillRect/>
            </a:stretch>
          </p:blipFill>
          <p:spPr bwMode="auto">
            <a:xfrm>
              <a:off x="5912643" y="380798"/>
              <a:ext cx="86439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D6214F53-90FA-03BF-CCDC-643BB7253B6B}"/>
                </a:ext>
              </a:extLst>
            </p:cNvPr>
            <p:cNvSpPr txBox="1"/>
            <p:nvPr/>
          </p:nvSpPr>
          <p:spPr>
            <a:xfrm>
              <a:off x="5041178" y="1621515"/>
              <a:ext cx="2607324" cy="960670"/>
            </a:xfrm>
            <a:prstGeom prst="rect">
              <a:avLst/>
            </a:prstGeom>
            <a:noFill/>
          </p:spPr>
          <p:txBody>
            <a:bodyPr wrap="square" rtlCol="0">
              <a:spAutoFit/>
            </a:bodyPr>
            <a:lstStyle/>
            <a:p>
              <a:pPr algn="ctr" defTabSz="685800"/>
              <a:r>
                <a:rPr lang="en-RO" sz="1200" dirty="0">
                  <a:solidFill>
                    <a:prstClr val="black"/>
                  </a:solidFill>
                  <a:latin typeface="Apple Chancery" panose="03020702040506060504" pitchFamily="66" charset="-79"/>
                  <a:cs typeface="Apple Chancery" panose="03020702040506060504" pitchFamily="66" charset="-79"/>
                </a:rPr>
                <a:t>WWF Danube Carpathian Programme</a:t>
              </a:r>
            </a:p>
          </p:txBody>
        </p:sp>
      </p:grpSp>
      <p:grpSp>
        <p:nvGrpSpPr>
          <p:cNvPr id="31" name="Group 30">
            <a:extLst>
              <a:ext uri="{FF2B5EF4-FFF2-40B4-BE49-F238E27FC236}">
                <a16:creationId xmlns:a16="http://schemas.microsoft.com/office/drawing/2014/main" id="{6ECB5FBC-AF35-7E7D-2E9C-0E0ED196DDE9}"/>
              </a:ext>
            </a:extLst>
          </p:cNvPr>
          <p:cNvGrpSpPr/>
          <p:nvPr/>
        </p:nvGrpSpPr>
        <p:grpSpPr>
          <a:xfrm>
            <a:off x="-165100" y="75642"/>
            <a:ext cx="3378200" cy="1575358"/>
            <a:chOff x="1451011" y="2078039"/>
            <a:chExt cx="2607324" cy="1179340"/>
          </a:xfrm>
        </p:grpSpPr>
        <p:pic>
          <p:nvPicPr>
            <p:cNvPr id="32" name="Picture 7" descr="Graphic1">
              <a:extLst>
                <a:ext uri="{FF2B5EF4-FFF2-40B4-BE49-F238E27FC236}">
                  <a16:creationId xmlns:a16="http://schemas.microsoft.com/office/drawing/2014/main" id="{F268BC38-1D11-11C0-AC3C-4CAF6FA962E5}"/>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823604" y="2078039"/>
              <a:ext cx="18621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7C2C601D-10F5-ACBD-DB51-ECEDC7FB887F}"/>
                </a:ext>
              </a:extLst>
            </p:cNvPr>
            <p:cNvSpPr txBox="1"/>
            <p:nvPr/>
          </p:nvSpPr>
          <p:spPr>
            <a:xfrm>
              <a:off x="1451011" y="2795714"/>
              <a:ext cx="2607324" cy="461665"/>
            </a:xfrm>
            <a:prstGeom prst="rect">
              <a:avLst/>
            </a:prstGeom>
            <a:noFill/>
          </p:spPr>
          <p:txBody>
            <a:bodyPr wrap="square" rtlCol="0">
              <a:spAutoFit/>
            </a:bodyPr>
            <a:lstStyle/>
            <a:p>
              <a:pPr algn="ctr" defTabSz="685800"/>
              <a:r>
                <a:rPr lang="en-RO" sz="1200" dirty="0">
                  <a:solidFill>
                    <a:prstClr val="black"/>
                  </a:solidFill>
                  <a:latin typeface="Apple Chancery" panose="03020702040506060504" pitchFamily="66" charset="-79"/>
                  <a:cs typeface="Apple Chancery" panose="03020702040506060504" pitchFamily="66" charset="-79"/>
                </a:rPr>
                <a:t>Propark Foundation for Protected Areas</a:t>
              </a:r>
            </a:p>
          </p:txBody>
        </p:sp>
      </p:grpSp>
      <p:sp>
        <p:nvSpPr>
          <p:cNvPr id="35" name="Oval 34">
            <a:extLst>
              <a:ext uri="{FF2B5EF4-FFF2-40B4-BE49-F238E27FC236}">
                <a16:creationId xmlns:a16="http://schemas.microsoft.com/office/drawing/2014/main" id="{DA97FD04-C937-F999-D6EE-2A01541C99E8}"/>
              </a:ext>
            </a:extLst>
          </p:cNvPr>
          <p:cNvSpPr/>
          <p:nvPr/>
        </p:nvSpPr>
        <p:spPr>
          <a:xfrm flipV="1">
            <a:off x="7645399" y="3759198"/>
            <a:ext cx="2193935" cy="2986757"/>
          </a:xfrm>
          <a:prstGeom prst="ellipse">
            <a:avLst/>
          </a:prstGeom>
          <a:noFill/>
          <a:ln w="317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RO"/>
          </a:p>
        </p:txBody>
      </p:sp>
      <p:sp>
        <p:nvSpPr>
          <p:cNvPr id="36" name="TextBox 35">
            <a:extLst>
              <a:ext uri="{FF2B5EF4-FFF2-40B4-BE49-F238E27FC236}">
                <a16:creationId xmlns:a16="http://schemas.microsoft.com/office/drawing/2014/main" id="{37D71A05-960B-DEF1-D18E-1B80CF00739E}"/>
              </a:ext>
            </a:extLst>
          </p:cNvPr>
          <p:cNvSpPr txBox="1"/>
          <p:nvPr/>
        </p:nvSpPr>
        <p:spPr>
          <a:xfrm>
            <a:off x="8991600" y="5245100"/>
            <a:ext cx="467757" cy="369332"/>
          </a:xfrm>
          <a:prstGeom prst="rect">
            <a:avLst/>
          </a:prstGeom>
          <a:noFill/>
        </p:spPr>
        <p:txBody>
          <a:bodyPr wrap="none" rtlCol="0">
            <a:spAutoFit/>
          </a:bodyPr>
          <a:lstStyle/>
          <a:p>
            <a:r>
              <a:rPr lang="en-RO" b="1" dirty="0"/>
              <a:t>RO</a:t>
            </a:r>
          </a:p>
        </p:txBody>
      </p:sp>
      <p:sp>
        <p:nvSpPr>
          <p:cNvPr id="37" name="TextBox 36">
            <a:extLst>
              <a:ext uri="{FF2B5EF4-FFF2-40B4-BE49-F238E27FC236}">
                <a16:creationId xmlns:a16="http://schemas.microsoft.com/office/drawing/2014/main" id="{0002896B-1F6F-5E08-FBA6-987CA5A14E11}"/>
              </a:ext>
            </a:extLst>
          </p:cNvPr>
          <p:cNvSpPr txBox="1"/>
          <p:nvPr/>
        </p:nvSpPr>
        <p:spPr>
          <a:xfrm>
            <a:off x="2340207" y="2693622"/>
            <a:ext cx="494431" cy="369332"/>
          </a:xfrm>
          <a:prstGeom prst="rect">
            <a:avLst/>
          </a:prstGeom>
          <a:noFill/>
        </p:spPr>
        <p:txBody>
          <a:bodyPr wrap="none" rtlCol="0">
            <a:spAutoFit/>
          </a:bodyPr>
          <a:lstStyle/>
          <a:p>
            <a:r>
              <a:rPr lang="en-RO" b="1" dirty="0"/>
              <a:t>EAI</a:t>
            </a:r>
          </a:p>
        </p:txBody>
      </p:sp>
    </p:spTree>
    <p:extLst>
      <p:ext uri="{BB962C8B-B14F-4D97-AF65-F5344CB8AC3E}">
        <p14:creationId xmlns:p14="http://schemas.microsoft.com/office/powerpoint/2010/main" val="11438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a:extLst>
            <a:ext uri="{FF2B5EF4-FFF2-40B4-BE49-F238E27FC236}">
              <a16:creationId xmlns:a16="http://schemas.microsoft.com/office/drawing/2014/main" id="{DE340B8C-F56B-42AD-0AED-DF4A79852ADF}"/>
            </a:ext>
          </a:extLst>
        </p:cNvPr>
        <p:cNvGrpSpPr/>
        <p:nvPr/>
      </p:nvGrpSpPr>
      <p:grpSpPr>
        <a:xfrm>
          <a:off x="0" y="0"/>
          <a:ext cx="0" cy="0"/>
          <a:chOff x="0" y="0"/>
          <a:chExt cx="0" cy="0"/>
        </a:xfrm>
      </p:grpSpPr>
      <p:sp>
        <p:nvSpPr>
          <p:cNvPr id="82" name="Rectangle 81">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1" name="Picture 30" descr="Close-up of a brown animal&#10;&#10;Description automatically generated">
            <a:extLst>
              <a:ext uri="{FF2B5EF4-FFF2-40B4-BE49-F238E27FC236}">
                <a16:creationId xmlns:a16="http://schemas.microsoft.com/office/drawing/2014/main" id="{3D0428A0-9FFF-85AC-C4CA-8511B17B37C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23" name="Picture 22" descr="A mountain range with a hill&#10;&#10;Description automatically generated with medium confidence">
            <a:extLst>
              <a:ext uri="{FF2B5EF4-FFF2-40B4-BE49-F238E27FC236}">
                <a16:creationId xmlns:a16="http://schemas.microsoft.com/office/drawing/2014/main" id="{1280269F-3554-8DDB-B8A2-92FA0F841761}"/>
              </a:ext>
            </a:extLst>
          </p:cNvPr>
          <p:cNvPicPr>
            <a:picLocks noChangeAspect="1"/>
          </p:cNvPicPr>
          <p:nvPr/>
        </p:nvPicPr>
        <p:blipFill>
          <a:blip r:embed="rId3" cstate="screen">
            <a:extLst>
              <a:ext uri="{28A0092B-C50C-407E-A947-70E740481C1C}">
                <a14:useLocalDpi xmlns:a14="http://schemas.microsoft.com/office/drawing/2010/main"/>
              </a:ext>
            </a:extLst>
          </a:blip>
          <a:srcRect r="-3" b="-4"/>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4" name="Content Placeholder 3" descr="A flock of white birds flying over water&#10;&#10;Description automatically generated">
            <a:extLst>
              <a:ext uri="{FF2B5EF4-FFF2-40B4-BE49-F238E27FC236}">
                <a16:creationId xmlns:a16="http://schemas.microsoft.com/office/drawing/2014/main" id="{737C35E1-306C-EED9-D85A-1A5F1FC262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25" name="Picture 24" descr="Looking up view of a forest&#10;&#10;Description automatically generated">
            <a:extLst>
              <a:ext uri="{FF2B5EF4-FFF2-40B4-BE49-F238E27FC236}">
                <a16:creationId xmlns:a16="http://schemas.microsoft.com/office/drawing/2014/main" id="{E7CAD783-D914-8239-F055-BDC285BAE12C}"/>
              </a:ext>
            </a:extLst>
          </p:cNvPr>
          <p:cNvPicPr>
            <a:picLocks noChangeAspect="1"/>
          </p:cNvPicPr>
          <p:nvPr/>
        </p:nvPicPr>
        <p:blipFill>
          <a:blip r:embed="rId5" cstate="screen">
            <a:extLst>
              <a:ext uri="{28A0092B-C50C-407E-A947-70E740481C1C}">
                <a14:useLocalDpi xmlns:a14="http://schemas.microsoft.com/office/drawing/2010/main"/>
              </a:ext>
            </a:extLst>
          </a:blip>
          <a:srcRect r="-2"/>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84"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2BBD149-7A6F-A36A-79CB-8605098D9F58}"/>
              </a:ext>
            </a:extLst>
          </p:cNvPr>
          <p:cNvSpPr>
            <a:spLocks noGrp="1"/>
          </p:cNvSpPr>
          <p:nvPr>
            <p:ph type="title"/>
          </p:nvPr>
        </p:nvSpPr>
        <p:spPr>
          <a:xfrm>
            <a:off x="0" y="3098042"/>
            <a:ext cx="6565900" cy="852985"/>
          </a:xfrm>
        </p:spPr>
        <p:txBody>
          <a:bodyPr>
            <a:noAutofit/>
          </a:bodyPr>
          <a:lstStyle/>
          <a:p>
            <a:r>
              <a:rPr lang="en-RO" sz="2800" dirty="0">
                <a:solidFill>
                  <a:srgbClr val="FFFFFF"/>
                </a:solidFill>
              </a:rPr>
              <a:t>Eastern European </a:t>
            </a:r>
            <a:br>
              <a:rPr lang="en-RO" sz="2800" dirty="0">
                <a:solidFill>
                  <a:srgbClr val="FFFFFF"/>
                </a:solidFill>
              </a:rPr>
            </a:br>
            <a:r>
              <a:rPr lang="en-RO" sz="2800" dirty="0">
                <a:solidFill>
                  <a:srgbClr val="FFFFFF"/>
                </a:solidFill>
              </a:rPr>
              <a:t>to Western European Conservationists???</a:t>
            </a:r>
          </a:p>
        </p:txBody>
      </p:sp>
      <p:pic>
        <p:nvPicPr>
          <p:cNvPr id="27" name="Picture 26" descr="A bear standing in the rain&#10;&#10;Description automatically generated">
            <a:extLst>
              <a:ext uri="{FF2B5EF4-FFF2-40B4-BE49-F238E27FC236}">
                <a16:creationId xmlns:a16="http://schemas.microsoft.com/office/drawing/2014/main" id="{8A08CA50-A05B-9A44-01D9-E50E165CC962}"/>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79" name="Content Placeholder 78">
            <a:extLst>
              <a:ext uri="{FF2B5EF4-FFF2-40B4-BE49-F238E27FC236}">
                <a16:creationId xmlns:a16="http://schemas.microsoft.com/office/drawing/2014/main" id="{54FD14CB-0E21-F728-EA67-B8FD0A04BA21}"/>
              </a:ext>
            </a:extLst>
          </p:cNvPr>
          <p:cNvSpPr>
            <a:spLocks noGrp="1"/>
          </p:cNvSpPr>
          <p:nvPr>
            <p:ph idx="1"/>
          </p:nvPr>
        </p:nvSpPr>
        <p:spPr>
          <a:xfrm>
            <a:off x="606186" y="4326445"/>
            <a:ext cx="4746863" cy="2284673"/>
          </a:xfrm>
        </p:spPr>
        <p:txBody>
          <a:bodyPr anchor="ctr">
            <a:normAutofit fontScale="77500" lnSpcReduction="20000"/>
          </a:bodyPr>
          <a:lstStyle/>
          <a:p>
            <a:pPr marL="0" indent="0">
              <a:buNone/>
            </a:pPr>
            <a:r>
              <a:rPr lang="en-RO" sz="2000" dirty="0">
                <a:solidFill>
                  <a:srgbClr val="FFFFFF"/>
                </a:solidFill>
              </a:rPr>
              <a:t>Eastern Europe:</a:t>
            </a:r>
          </a:p>
          <a:p>
            <a:r>
              <a:rPr lang="en-RO" sz="2000" dirty="0">
                <a:solidFill>
                  <a:srgbClr val="FFFFFF"/>
                </a:solidFill>
              </a:rPr>
              <a:t>Lots to conserve / maintain – very few human and other resources </a:t>
            </a:r>
          </a:p>
          <a:p>
            <a:r>
              <a:rPr lang="en-RO" sz="2000" dirty="0">
                <a:solidFill>
                  <a:srgbClr val="FFFFFF"/>
                </a:solidFill>
              </a:rPr>
              <a:t>25 years of PAs / conservation (more than 100 years of PAs in the world)</a:t>
            </a:r>
          </a:p>
          <a:p>
            <a:r>
              <a:rPr lang="en-RO" sz="2000" dirty="0">
                <a:solidFill>
                  <a:srgbClr val="FFFFFF"/>
                </a:solidFill>
              </a:rPr>
              <a:t>still a huge need for effective conservation management </a:t>
            </a:r>
          </a:p>
          <a:p>
            <a:r>
              <a:rPr lang="en-RO" sz="2000" dirty="0">
                <a:solidFill>
                  <a:srgbClr val="FFFFFF"/>
                </a:solidFill>
              </a:rPr>
              <a:t>No political will</a:t>
            </a:r>
          </a:p>
          <a:p>
            <a:r>
              <a:rPr lang="en-GB" sz="2000" dirty="0">
                <a:solidFill>
                  <a:srgbClr val="FFFFFF"/>
                </a:solidFill>
              </a:rPr>
              <a:t>V</a:t>
            </a:r>
            <a:r>
              <a:rPr lang="en-RO" sz="2000" dirty="0">
                <a:solidFill>
                  <a:srgbClr val="FFFFFF"/>
                </a:solidFill>
              </a:rPr>
              <a:t>ery low public awareness</a:t>
            </a:r>
          </a:p>
          <a:p>
            <a:endParaRPr lang="en-US" sz="2000" dirty="0">
              <a:solidFill>
                <a:srgbClr val="FFFFFF"/>
              </a:solidFill>
            </a:endParaRPr>
          </a:p>
        </p:txBody>
      </p:sp>
    </p:spTree>
    <p:extLst>
      <p:ext uri="{BB962C8B-B14F-4D97-AF65-F5344CB8AC3E}">
        <p14:creationId xmlns:p14="http://schemas.microsoft.com/office/powerpoint/2010/main" val="32983067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8ADA76B-70C9-DF37-C9F9-7CCBD859ADE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map of europe with red and blue areas&#10;&#10;Description automatically generated">
            <a:extLst>
              <a:ext uri="{FF2B5EF4-FFF2-40B4-BE49-F238E27FC236}">
                <a16:creationId xmlns:a16="http://schemas.microsoft.com/office/drawing/2014/main" id="{0BFA7B4C-8C1F-EB26-B4DA-7E5BC3A0806B}"/>
              </a:ext>
            </a:extLst>
          </p:cNvPr>
          <p:cNvPicPr>
            <a:picLocks noChangeAspect="1"/>
          </p:cNvPicPr>
          <p:nvPr/>
        </p:nvPicPr>
        <p:blipFill>
          <a:blip r:embed="rId2" cstate="screen">
            <a:alphaModFix amt="40000"/>
            <a:extLst>
              <a:ext uri="{28A0092B-C50C-407E-A947-70E740481C1C}">
                <a14:useLocalDpi xmlns:a14="http://schemas.microsoft.com/office/drawing/2010/main"/>
              </a:ext>
            </a:extLst>
          </a:blip>
          <a:srcRect/>
          <a:stretch/>
        </p:blipFill>
        <p:spPr>
          <a:xfrm>
            <a:off x="20" y="10"/>
            <a:ext cx="8450297" cy="6857990"/>
          </a:xfrm>
          <a:prstGeom prst="rect">
            <a:avLst/>
          </a:prstGeom>
        </p:spPr>
      </p:pic>
      <p:pic>
        <p:nvPicPr>
          <p:cNvPr id="5" name="Content Placeholder 4" descr="A diagram of the climate change impact on ecosystems&#10;&#10;Description automatically generated">
            <a:extLst>
              <a:ext uri="{FF2B5EF4-FFF2-40B4-BE49-F238E27FC236}">
                <a16:creationId xmlns:a16="http://schemas.microsoft.com/office/drawing/2014/main" id="{E1E1F576-DCF4-A953-337D-3C5C5FDF87EF}"/>
              </a:ext>
            </a:extLst>
          </p:cNvPr>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8497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CDO-2008-10-13-072239-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00" y="0"/>
            <a:ext cx="45530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Amurg de vremuri: claca la coasă şi la strâns de fân (GALERIE FOTO)">
            <a:extLst>
              <a:ext uri="{FF2B5EF4-FFF2-40B4-BE49-F238E27FC236}">
                <a16:creationId xmlns:a16="http://schemas.microsoft.com/office/drawing/2014/main" id="{26F5209A-3972-1B4A-8AAD-C9D2A5DB08F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40385" y="3821980"/>
            <a:ext cx="3784708" cy="30360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4">
            <a:extLst>
              <a:ext uri="{FF2B5EF4-FFF2-40B4-BE49-F238E27FC236}">
                <a16:creationId xmlns:a16="http://schemas.microsoft.com/office/drawing/2014/main" id="{E9992F3E-583B-F74F-83B5-5940CCC43A9E}"/>
              </a:ext>
            </a:extLst>
          </p:cNvPr>
          <p:cNvSpPr txBox="1">
            <a:spLocks noChangeArrowheads="1"/>
          </p:cNvSpPr>
          <p:nvPr/>
        </p:nvSpPr>
        <p:spPr bwMode="auto">
          <a:xfrm>
            <a:off x="3858594" y="81000"/>
            <a:ext cx="9090675" cy="74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42AD3C"/>
                </a:solidFill>
                <a:latin typeface="+mj-lt"/>
                <a:ea typeface="+mj-ea"/>
                <a:cs typeface="+mj-cs"/>
              </a:defRPr>
            </a:lvl1pPr>
            <a:lvl2pPr algn="ctr" defTabSz="457200" rtl="0" eaLnBrk="0" fontAlgn="base" hangingPunct="0">
              <a:spcBef>
                <a:spcPct val="0"/>
              </a:spcBef>
              <a:spcAft>
                <a:spcPct val="0"/>
              </a:spcAft>
              <a:defRPr sz="4400">
                <a:solidFill>
                  <a:srgbClr val="42AD3C"/>
                </a:solidFill>
                <a:latin typeface="Calibri" pitchFamily="34" charset="0"/>
              </a:defRPr>
            </a:lvl2pPr>
            <a:lvl3pPr algn="ctr" defTabSz="457200" rtl="0" eaLnBrk="0" fontAlgn="base" hangingPunct="0">
              <a:spcBef>
                <a:spcPct val="0"/>
              </a:spcBef>
              <a:spcAft>
                <a:spcPct val="0"/>
              </a:spcAft>
              <a:defRPr sz="4400">
                <a:solidFill>
                  <a:srgbClr val="42AD3C"/>
                </a:solidFill>
                <a:latin typeface="Calibri" pitchFamily="34" charset="0"/>
              </a:defRPr>
            </a:lvl3pPr>
            <a:lvl4pPr algn="ctr" defTabSz="457200" rtl="0" eaLnBrk="0" fontAlgn="base" hangingPunct="0">
              <a:spcBef>
                <a:spcPct val="0"/>
              </a:spcBef>
              <a:spcAft>
                <a:spcPct val="0"/>
              </a:spcAft>
              <a:defRPr sz="4400">
                <a:solidFill>
                  <a:srgbClr val="42AD3C"/>
                </a:solidFill>
                <a:latin typeface="Calibri" pitchFamily="34" charset="0"/>
              </a:defRPr>
            </a:lvl4pPr>
            <a:lvl5pPr algn="ctr" defTabSz="457200" rtl="0" eaLnBrk="0" fontAlgn="base" hangingPunct="0">
              <a:spcBef>
                <a:spcPct val="0"/>
              </a:spcBef>
              <a:spcAft>
                <a:spcPct val="0"/>
              </a:spcAft>
              <a:defRPr sz="4400">
                <a:solidFill>
                  <a:srgbClr val="42AD3C"/>
                </a:solidFill>
                <a:latin typeface="Calibri" pitchFamily="34" charset="0"/>
              </a:defRPr>
            </a:lvl5pPr>
            <a:lvl6pPr marL="457200" algn="ctr" defTabSz="457200" rtl="0" eaLnBrk="1" fontAlgn="base" hangingPunct="1">
              <a:spcBef>
                <a:spcPct val="0"/>
              </a:spcBef>
              <a:spcAft>
                <a:spcPct val="0"/>
              </a:spcAft>
              <a:defRPr sz="4400">
                <a:solidFill>
                  <a:srgbClr val="42AD3C"/>
                </a:solidFill>
                <a:latin typeface="Calibri" pitchFamily="34" charset="0"/>
              </a:defRPr>
            </a:lvl6pPr>
            <a:lvl7pPr marL="914400" algn="ctr" defTabSz="457200" rtl="0" eaLnBrk="1" fontAlgn="base" hangingPunct="1">
              <a:spcBef>
                <a:spcPct val="0"/>
              </a:spcBef>
              <a:spcAft>
                <a:spcPct val="0"/>
              </a:spcAft>
              <a:defRPr sz="4400">
                <a:solidFill>
                  <a:srgbClr val="42AD3C"/>
                </a:solidFill>
                <a:latin typeface="Calibri" pitchFamily="34" charset="0"/>
              </a:defRPr>
            </a:lvl7pPr>
            <a:lvl8pPr marL="1371600" algn="ctr" defTabSz="457200" rtl="0" eaLnBrk="1" fontAlgn="base" hangingPunct="1">
              <a:spcBef>
                <a:spcPct val="0"/>
              </a:spcBef>
              <a:spcAft>
                <a:spcPct val="0"/>
              </a:spcAft>
              <a:defRPr sz="4400">
                <a:solidFill>
                  <a:srgbClr val="42AD3C"/>
                </a:solidFill>
                <a:latin typeface="Calibri" pitchFamily="34" charset="0"/>
              </a:defRPr>
            </a:lvl8pPr>
            <a:lvl9pPr marL="1828800" algn="ctr" defTabSz="457200" rtl="0" eaLnBrk="1" fontAlgn="base" hangingPunct="1">
              <a:spcBef>
                <a:spcPct val="0"/>
              </a:spcBef>
              <a:spcAft>
                <a:spcPct val="0"/>
              </a:spcAft>
              <a:defRPr sz="4400">
                <a:solidFill>
                  <a:srgbClr val="42AD3C"/>
                </a:solidFill>
                <a:latin typeface="Calibri" pitchFamily="34" charset="0"/>
              </a:defRPr>
            </a:lvl9pPr>
          </a:lstStyle>
          <a:p>
            <a:r>
              <a:rPr lang="en-US" altLang="x-none" sz="2800" b="1" dirty="0">
                <a:solidFill>
                  <a:srgbClr val="00B050"/>
                </a:solidFill>
                <a:latin typeface="Calibri"/>
              </a:rPr>
              <a:t>1872 (Yellowstone NP) – 2024 (aiming for 30x30)</a:t>
            </a:r>
          </a:p>
        </p:txBody>
      </p:sp>
      <p:pic>
        <p:nvPicPr>
          <p:cNvPr id="5" name="Picture 4" descr="A group of people planting trees&#10;&#10;Description automatically generated">
            <a:extLst>
              <a:ext uri="{FF2B5EF4-FFF2-40B4-BE49-F238E27FC236}">
                <a16:creationId xmlns:a16="http://schemas.microsoft.com/office/drawing/2014/main" id="{780E8721-D42E-FBD3-6DA1-3CC59F9268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25092" y="3838697"/>
            <a:ext cx="4553085" cy="3027802"/>
          </a:xfrm>
          <a:prstGeom prst="rect">
            <a:avLst/>
          </a:prstGeom>
        </p:spPr>
      </p:pic>
      <p:sp>
        <p:nvSpPr>
          <p:cNvPr id="6" name="TextBox 5">
            <a:extLst>
              <a:ext uri="{FF2B5EF4-FFF2-40B4-BE49-F238E27FC236}">
                <a16:creationId xmlns:a16="http://schemas.microsoft.com/office/drawing/2014/main" id="{729C0F6A-FF70-2397-8E2F-D248DBFE186A}"/>
              </a:ext>
            </a:extLst>
          </p:cNvPr>
          <p:cNvSpPr txBox="1"/>
          <p:nvPr/>
        </p:nvSpPr>
        <p:spPr>
          <a:xfrm>
            <a:off x="5849655" y="1014608"/>
            <a:ext cx="184731" cy="369332"/>
          </a:xfrm>
          <a:prstGeom prst="rect">
            <a:avLst/>
          </a:prstGeom>
          <a:noFill/>
        </p:spPr>
        <p:txBody>
          <a:bodyPr wrap="none" rtlCol="0">
            <a:spAutoFit/>
          </a:bodyPr>
          <a:lstStyle/>
          <a:p>
            <a:endParaRPr lang="en-RO" dirty="0"/>
          </a:p>
        </p:txBody>
      </p:sp>
      <p:sp>
        <p:nvSpPr>
          <p:cNvPr id="7" name="TextBox 6">
            <a:extLst>
              <a:ext uri="{FF2B5EF4-FFF2-40B4-BE49-F238E27FC236}">
                <a16:creationId xmlns:a16="http://schemas.microsoft.com/office/drawing/2014/main" id="{E583E951-5E80-D39D-4645-9E1B65B42E72}"/>
              </a:ext>
            </a:extLst>
          </p:cNvPr>
          <p:cNvSpPr txBox="1"/>
          <p:nvPr/>
        </p:nvSpPr>
        <p:spPr>
          <a:xfrm>
            <a:off x="9471369" y="664666"/>
            <a:ext cx="2017347" cy="369332"/>
          </a:xfrm>
          <a:prstGeom prst="rect">
            <a:avLst/>
          </a:prstGeom>
          <a:noFill/>
        </p:spPr>
        <p:txBody>
          <a:bodyPr wrap="none" rtlCol="0">
            <a:spAutoFit/>
          </a:bodyPr>
          <a:lstStyle/>
          <a:p>
            <a:r>
              <a:rPr lang="ro-RO" altLang="x-none" b="1" dirty="0">
                <a:solidFill>
                  <a:srgbClr val="00B050"/>
                </a:solidFill>
                <a:effectLst>
                  <a:outerShdw blurRad="50800" dist="50800" dir="5400000" algn="ctr" rotWithShape="0">
                    <a:prstClr val="white"/>
                  </a:outerShdw>
                </a:effectLst>
                <a:latin typeface="Calibri"/>
              </a:rPr>
              <a:t>BD CONSERVATION</a:t>
            </a:r>
            <a:endParaRPr lang="en-RO" dirty="0"/>
          </a:p>
        </p:txBody>
      </p:sp>
      <p:sp>
        <p:nvSpPr>
          <p:cNvPr id="8" name="TextBox 7">
            <a:extLst>
              <a:ext uri="{FF2B5EF4-FFF2-40B4-BE49-F238E27FC236}">
                <a16:creationId xmlns:a16="http://schemas.microsoft.com/office/drawing/2014/main" id="{74DAC1FA-A522-3513-31EB-B8CE237CF7F1}"/>
              </a:ext>
            </a:extLst>
          </p:cNvPr>
          <p:cNvSpPr txBox="1"/>
          <p:nvPr/>
        </p:nvSpPr>
        <p:spPr>
          <a:xfrm>
            <a:off x="4548056" y="1524164"/>
            <a:ext cx="1884683" cy="646331"/>
          </a:xfrm>
          <a:prstGeom prst="rect">
            <a:avLst/>
          </a:prstGeom>
          <a:noFill/>
        </p:spPr>
        <p:txBody>
          <a:bodyPr wrap="none" rtlCol="0">
            <a:spAutoFit/>
          </a:bodyPr>
          <a:lstStyle/>
          <a:p>
            <a:r>
              <a:rPr lang="ro-RO" altLang="x-none" dirty="0">
                <a:solidFill>
                  <a:srgbClr val="FF0000"/>
                </a:solidFill>
                <a:effectLst>
                  <a:outerShdw blurRad="50800" dist="50800" dir="5400000" algn="ctr" rotWithShape="0">
                    <a:prstClr val="white"/>
                  </a:outerShdw>
                </a:effectLst>
                <a:latin typeface="Calibri"/>
              </a:rPr>
              <a:t>(strict) </a:t>
            </a:r>
            <a:r>
              <a:rPr lang="ro-RO" altLang="x-none" dirty="0" err="1">
                <a:solidFill>
                  <a:srgbClr val="FF0000"/>
                </a:solidFill>
                <a:effectLst>
                  <a:outerShdw blurRad="50800" dist="50800" dir="5400000" algn="ctr" rotWithShape="0">
                    <a:prstClr val="white"/>
                  </a:outerShdw>
                </a:effectLst>
                <a:latin typeface="Calibri"/>
              </a:rPr>
              <a:t>protection</a:t>
            </a:r>
            <a:r>
              <a:rPr lang="ro-RO" altLang="x-none" dirty="0">
                <a:solidFill>
                  <a:srgbClr val="FF0000"/>
                </a:solidFill>
                <a:effectLst>
                  <a:outerShdw blurRad="50800" dist="50800" dir="5400000" algn="ctr" rotWithShape="0">
                    <a:prstClr val="white"/>
                  </a:outerShdw>
                </a:effectLst>
                <a:latin typeface="Calibri"/>
              </a:rPr>
              <a:t> </a:t>
            </a:r>
          </a:p>
          <a:p>
            <a:endParaRPr lang="en-RO" dirty="0"/>
          </a:p>
        </p:txBody>
      </p:sp>
      <p:sp>
        <p:nvSpPr>
          <p:cNvPr id="9" name="TextBox 8">
            <a:extLst>
              <a:ext uri="{FF2B5EF4-FFF2-40B4-BE49-F238E27FC236}">
                <a16:creationId xmlns:a16="http://schemas.microsoft.com/office/drawing/2014/main" id="{2534F644-2FD4-1C61-0CF9-87C8FCFBCEFD}"/>
              </a:ext>
            </a:extLst>
          </p:cNvPr>
          <p:cNvSpPr txBox="1"/>
          <p:nvPr/>
        </p:nvSpPr>
        <p:spPr>
          <a:xfrm>
            <a:off x="4701752" y="3429000"/>
            <a:ext cx="3477042" cy="369332"/>
          </a:xfrm>
          <a:prstGeom prst="rect">
            <a:avLst/>
          </a:prstGeom>
          <a:noFill/>
        </p:spPr>
        <p:txBody>
          <a:bodyPr wrap="none" rtlCol="0">
            <a:spAutoFit/>
          </a:bodyPr>
          <a:lstStyle/>
          <a:p>
            <a:r>
              <a:rPr lang="ro-RO" altLang="x-none" b="1" dirty="0" err="1">
                <a:solidFill>
                  <a:srgbClr val="977000"/>
                </a:solidFill>
                <a:effectLst>
                  <a:outerShdw blurRad="50800" dist="50800" dir="5400000" algn="ctr" rotWithShape="0">
                    <a:prstClr val="white"/>
                  </a:outerShdw>
                </a:effectLst>
                <a:latin typeface="Calibri"/>
              </a:rPr>
              <a:t>responsible</a:t>
            </a:r>
            <a:r>
              <a:rPr lang="ro-RO" altLang="x-none" b="1" dirty="0">
                <a:solidFill>
                  <a:srgbClr val="977000"/>
                </a:solidFill>
                <a:effectLst>
                  <a:outerShdw blurRad="50800" dist="50800" dir="5400000" algn="ctr" rotWithShape="0">
                    <a:prstClr val="white"/>
                  </a:outerShdw>
                </a:effectLst>
                <a:latin typeface="Calibri"/>
              </a:rPr>
              <a:t> </a:t>
            </a:r>
            <a:r>
              <a:rPr lang="ro-RO" altLang="x-none" b="1" dirty="0" err="1">
                <a:solidFill>
                  <a:srgbClr val="977000"/>
                </a:solidFill>
                <a:effectLst>
                  <a:outerShdw blurRad="50800" dist="50800" dir="5400000" algn="ctr" rotWithShape="0">
                    <a:prstClr val="white"/>
                  </a:outerShdw>
                </a:effectLst>
                <a:latin typeface="Calibri"/>
              </a:rPr>
              <a:t>resource</a:t>
            </a:r>
            <a:r>
              <a:rPr lang="ro-RO" altLang="x-none" b="1" dirty="0">
                <a:solidFill>
                  <a:srgbClr val="977000"/>
                </a:solidFill>
                <a:effectLst>
                  <a:outerShdw blurRad="50800" dist="50800" dir="5400000" algn="ctr" rotWithShape="0">
                    <a:prstClr val="white"/>
                  </a:outerShdw>
                </a:effectLst>
                <a:latin typeface="Calibri"/>
              </a:rPr>
              <a:t> management</a:t>
            </a:r>
            <a:endParaRPr lang="en-RO" dirty="0"/>
          </a:p>
        </p:txBody>
      </p:sp>
      <p:sp>
        <p:nvSpPr>
          <p:cNvPr id="11" name="TextBox 10">
            <a:extLst>
              <a:ext uri="{FF2B5EF4-FFF2-40B4-BE49-F238E27FC236}">
                <a16:creationId xmlns:a16="http://schemas.microsoft.com/office/drawing/2014/main" id="{30012D35-B238-99AB-A7E4-4D83220DC85A}"/>
              </a:ext>
            </a:extLst>
          </p:cNvPr>
          <p:cNvSpPr txBox="1"/>
          <p:nvPr/>
        </p:nvSpPr>
        <p:spPr>
          <a:xfrm>
            <a:off x="9719248" y="3425996"/>
            <a:ext cx="1218347" cy="369332"/>
          </a:xfrm>
          <a:prstGeom prst="rect">
            <a:avLst/>
          </a:prstGeom>
          <a:noFill/>
        </p:spPr>
        <p:txBody>
          <a:bodyPr wrap="none" rtlCol="0">
            <a:spAutoFit/>
          </a:bodyPr>
          <a:lstStyle/>
          <a:p>
            <a:r>
              <a:rPr lang="ro-RO" altLang="x-none" dirty="0" err="1">
                <a:solidFill>
                  <a:srgbClr val="7030A0"/>
                </a:solidFill>
                <a:effectLst>
                  <a:outerShdw blurRad="50800" dist="50800" dir="5400000" algn="ctr" rotWithShape="0">
                    <a:prstClr val="white"/>
                  </a:outerShdw>
                </a:effectLst>
                <a:latin typeface="Calibri"/>
              </a:rPr>
              <a:t>restoration</a:t>
            </a:r>
            <a:endParaRPr lang="en-US" altLang="x-none" dirty="0">
              <a:solidFill>
                <a:srgbClr val="7030A0"/>
              </a:solidFill>
              <a:effectLst>
                <a:outerShdw blurRad="50800" dist="50800" dir="5400000" algn="ctr" rotWithShape="0">
                  <a:prstClr val="white"/>
                </a:outerShdw>
              </a:effectLst>
              <a:latin typeface="Calibri"/>
            </a:endParaRPr>
          </a:p>
        </p:txBody>
      </p:sp>
      <p:sp>
        <p:nvSpPr>
          <p:cNvPr id="14" name="TextBox 13">
            <a:extLst>
              <a:ext uri="{FF2B5EF4-FFF2-40B4-BE49-F238E27FC236}">
                <a16:creationId xmlns:a16="http://schemas.microsoft.com/office/drawing/2014/main" id="{ACE6D589-02D4-8241-42E6-CFFE8B72133E}"/>
              </a:ext>
            </a:extLst>
          </p:cNvPr>
          <p:cNvSpPr txBox="1"/>
          <p:nvPr/>
        </p:nvSpPr>
        <p:spPr>
          <a:xfrm>
            <a:off x="5403624" y="689718"/>
            <a:ext cx="2203680" cy="369332"/>
          </a:xfrm>
          <a:prstGeom prst="rect">
            <a:avLst/>
          </a:prstGeom>
          <a:noFill/>
        </p:spPr>
        <p:txBody>
          <a:bodyPr wrap="none" rtlCol="0">
            <a:spAutoFit/>
          </a:bodyPr>
          <a:lstStyle/>
          <a:p>
            <a:r>
              <a:rPr lang="en-RO" dirty="0">
                <a:solidFill>
                  <a:srgbClr val="00B050"/>
                </a:solidFill>
              </a:rPr>
              <a:t>NATURE PROTECTION</a:t>
            </a:r>
          </a:p>
        </p:txBody>
      </p:sp>
      <p:sp>
        <p:nvSpPr>
          <p:cNvPr id="16" name="Title 1">
            <a:extLst>
              <a:ext uri="{FF2B5EF4-FFF2-40B4-BE49-F238E27FC236}">
                <a16:creationId xmlns:a16="http://schemas.microsoft.com/office/drawing/2014/main" id="{CB61B33F-E71F-FBBF-76E5-6633CD683085}"/>
              </a:ext>
            </a:extLst>
          </p:cNvPr>
          <p:cNvSpPr txBox="1">
            <a:spLocks/>
          </p:cNvSpPr>
          <p:nvPr/>
        </p:nvSpPr>
        <p:spPr>
          <a:xfrm rot="20828650">
            <a:off x="5091358" y="1890413"/>
            <a:ext cx="7107411" cy="73988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t>FITTER (PROTECTED) LANDSCAPES </a:t>
            </a:r>
            <a:b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br>
            <a:r>
              <a:rPr lang="en-RO" sz="2300" b="1" dirty="0">
                <a:solidFill>
                  <a:schemeClr val="tx1">
                    <a:lumMod val="85000"/>
                    <a:lumOff val="15000"/>
                  </a:schemeClr>
                </a:solidFill>
                <a:latin typeface="APPLE CHANCERY" panose="03020702040506060504" pitchFamily="66" charset="-79"/>
                <a:cs typeface="APPLE CHANCERY" panose="03020702040506060504" pitchFamily="66" charset="-79"/>
              </a:rPr>
              <a:t>IN A CHANGING WORLD</a:t>
            </a:r>
          </a:p>
        </p:txBody>
      </p:sp>
      <p:sp>
        <p:nvSpPr>
          <p:cNvPr id="17" name="Subtitle 2">
            <a:extLst>
              <a:ext uri="{FF2B5EF4-FFF2-40B4-BE49-F238E27FC236}">
                <a16:creationId xmlns:a16="http://schemas.microsoft.com/office/drawing/2014/main" id="{2E471402-7916-614D-529D-E5877C4D132B}"/>
              </a:ext>
            </a:extLst>
          </p:cNvPr>
          <p:cNvSpPr txBox="1">
            <a:spLocks/>
          </p:cNvSpPr>
          <p:nvPr/>
        </p:nvSpPr>
        <p:spPr>
          <a:xfrm rot="20828650">
            <a:off x="6254858" y="2560282"/>
            <a:ext cx="5370043" cy="365125"/>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ro-RO" sz="1600" dirty="0">
                <a:solidFill>
                  <a:schemeClr val="tx1">
                    <a:lumMod val="85000"/>
                    <a:lumOff val="15000"/>
                  </a:schemeClr>
                </a:solidFill>
              </a:rPr>
              <a:t>WHAT CAN WE CHANGE IN A CHANGING WORLD?</a:t>
            </a:r>
          </a:p>
        </p:txBody>
      </p:sp>
    </p:spTree>
    <p:extLst>
      <p:ext uri="{BB962C8B-B14F-4D97-AF65-F5344CB8AC3E}">
        <p14:creationId xmlns:p14="http://schemas.microsoft.com/office/powerpoint/2010/main" val="3846495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4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4127-8BE1-0786-C171-2115D8CBEA92}"/>
              </a:ext>
            </a:extLst>
          </p:cNvPr>
          <p:cNvSpPr>
            <a:spLocks noGrp="1"/>
          </p:cNvSpPr>
          <p:nvPr>
            <p:ph type="title"/>
          </p:nvPr>
        </p:nvSpPr>
        <p:spPr>
          <a:xfrm>
            <a:off x="0" y="30369"/>
            <a:ext cx="7696200" cy="1325563"/>
          </a:xfrm>
        </p:spPr>
        <p:txBody>
          <a:bodyPr>
            <a:normAutofit/>
          </a:bodyPr>
          <a:lstStyle/>
          <a:p>
            <a:r>
              <a:rPr lang="en-RO" sz="3600" b="1" dirty="0"/>
              <a:t>Participative PA Management</a:t>
            </a:r>
          </a:p>
        </p:txBody>
      </p:sp>
      <p:sp>
        <p:nvSpPr>
          <p:cNvPr id="3" name="Content Placeholder 2">
            <a:extLst>
              <a:ext uri="{FF2B5EF4-FFF2-40B4-BE49-F238E27FC236}">
                <a16:creationId xmlns:a16="http://schemas.microsoft.com/office/drawing/2014/main" id="{7345A126-E75E-4AEC-C6FA-ACD303993D3E}"/>
              </a:ext>
            </a:extLst>
          </p:cNvPr>
          <p:cNvSpPr>
            <a:spLocks noGrp="1"/>
          </p:cNvSpPr>
          <p:nvPr>
            <p:ph idx="1"/>
          </p:nvPr>
        </p:nvSpPr>
        <p:spPr>
          <a:xfrm>
            <a:off x="6292" y="1718212"/>
            <a:ext cx="6437136" cy="4795322"/>
          </a:xfrm>
        </p:spPr>
        <p:txBody>
          <a:bodyPr>
            <a:normAutofit/>
          </a:bodyPr>
          <a:lstStyle/>
          <a:p>
            <a:pPr marL="0" indent="0" algn="ctr">
              <a:buNone/>
            </a:pPr>
            <a:r>
              <a:rPr lang="en-RO" dirty="0"/>
              <a:t>2001 Romanian PA Law</a:t>
            </a:r>
          </a:p>
          <a:p>
            <a:pPr algn="ctr"/>
            <a:r>
              <a:rPr lang="en-RO" dirty="0"/>
              <a:t>Scientific Councils</a:t>
            </a:r>
          </a:p>
          <a:p>
            <a:pPr algn="ctr"/>
            <a:r>
              <a:rPr lang="en-RO" dirty="0"/>
              <a:t>Consultative Councils</a:t>
            </a:r>
          </a:p>
          <a:p>
            <a:pPr algn="ctr"/>
            <a:endParaRPr lang="en-RO" dirty="0"/>
          </a:p>
          <a:p>
            <a:pPr marL="0" indent="0" algn="ctr">
              <a:buNone/>
            </a:pPr>
            <a:r>
              <a:rPr lang="en-RO" dirty="0"/>
              <a:t>2024 </a:t>
            </a:r>
          </a:p>
          <a:p>
            <a:pPr marL="0" indent="0" algn="ctr">
              <a:buNone/>
            </a:pPr>
            <a:r>
              <a:rPr lang="en-RO" dirty="0"/>
              <a:t>- participative management?</a:t>
            </a:r>
          </a:p>
          <a:p>
            <a:pPr marL="0" indent="0" algn="ctr">
              <a:buNone/>
            </a:pPr>
            <a:r>
              <a:rPr lang="en-RO" dirty="0"/>
              <a:t>- </a:t>
            </a:r>
            <a:r>
              <a:rPr lang="en-GB" dirty="0"/>
              <a:t>f</a:t>
            </a:r>
            <a:r>
              <a:rPr lang="en-RO" dirty="0"/>
              <a:t>unctional Councils?</a:t>
            </a:r>
          </a:p>
          <a:p>
            <a:pPr marL="0" indent="0" algn="ctr">
              <a:buNone/>
            </a:pPr>
            <a:endParaRPr lang="en-RO" dirty="0"/>
          </a:p>
          <a:p>
            <a:pPr marL="0" indent="0" algn="ctr">
              <a:buNone/>
            </a:pPr>
            <a:endParaRPr lang="en-RO" dirty="0"/>
          </a:p>
          <a:p>
            <a:pPr marL="0" indent="0" algn="ctr">
              <a:buNone/>
            </a:pPr>
            <a:endParaRPr lang="en-RO" dirty="0"/>
          </a:p>
        </p:txBody>
      </p:sp>
      <p:pic>
        <p:nvPicPr>
          <p:cNvPr id="5" name="Picture 4">
            <a:extLst>
              <a:ext uri="{FF2B5EF4-FFF2-40B4-BE49-F238E27FC236}">
                <a16:creationId xmlns:a16="http://schemas.microsoft.com/office/drawing/2014/main" id="{F4C8E9B3-2FF8-44A8-131E-05DEDA314F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96200" y="-24937"/>
            <a:ext cx="4495800" cy="5114151"/>
          </a:xfrm>
          <a:prstGeom prst="rect">
            <a:avLst/>
          </a:prstGeom>
        </p:spPr>
      </p:pic>
      <p:pic>
        <p:nvPicPr>
          <p:cNvPr id="4" name="Picture 3" descr="ManagPlan">
            <a:extLst>
              <a:ext uri="{FF2B5EF4-FFF2-40B4-BE49-F238E27FC236}">
                <a16:creationId xmlns:a16="http://schemas.microsoft.com/office/drawing/2014/main" id="{A9BC568A-8BC4-182C-8AB8-1C52B8E1278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1681288">
            <a:off x="5982896" y="1435962"/>
            <a:ext cx="5726504" cy="432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9752DFA-A1AE-509B-0444-7A0C69D7828A}"/>
              </a:ext>
            </a:extLst>
          </p:cNvPr>
          <p:cNvSpPr txBox="1"/>
          <p:nvPr/>
        </p:nvSpPr>
        <p:spPr>
          <a:xfrm rot="19725971">
            <a:off x="2092465" y="2228670"/>
            <a:ext cx="3106813" cy="523220"/>
          </a:xfrm>
          <a:prstGeom prst="rect">
            <a:avLst/>
          </a:prstGeom>
          <a:solidFill>
            <a:schemeClr val="accent2">
              <a:lumMod val="20000"/>
              <a:lumOff val="80000"/>
            </a:schemeClr>
          </a:solidFill>
        </p:spPr>
        <p:txBody>
          <a:bodyPr wrap="none" rtlCol="0">
            <a:spAutoFit/>
          </a:bodyPr>
          <a:lstStyle/>
          <a:p>
            <a:r>
              <a:rPr lang="en-RO" sz="2800" dirty="0">
                <a:solidFill>
                  <a:srgbClr val="FF0000"/>
                </a:solidFill>
              </a:rPr>
              <a:t>This is not working! </a:t>
            </a:r>
          </a:p>
        </p:txBody>
      </p:sp>
      <p:sp>
        <p:nvSpPr>
          <p:cNvPr id="7" name="TextBox 6">
            <a:extLst>
              <a:ext uri="{FF2B5EF4-FFF2-40B4-BE49-F238E27FC236}">
                <a16:creationId xmlns:a16="http://schemas.microsoft.com/office/drawing/2014/main" id="{E86690CB-E848-4FEE-C0BA-4F08389D2467}"/>
              </a:ext>
            </a:extLst>
          </p:cNvPr>
          <p:cNvSpPr txBox="1"/>
          <p:nvPr/>
        </p:nvSpPr>
        <p:spPr>
          <a:xfrm rot="19409843">
            <a:off x="3364619" y="5289810"/>
            <a:ext cx="3021789" cy="523220"/>
          </a:xfrm>
          <a:prstGeom prst="rect">
            <a:avLst/>
          </a:prstGeom>
          <a:solidFill>
            <a:schemeClr val="accent6">
              <a:lumMod val="20000"/>
              <a:lumOff val="80000"/>
            </a:schemeClr>
          </a:solidFill>
        </p:spPr>
        <p:txBody>
          <a:bodyPr wrap="none" rtlCol="0">
            <a:spAutoFit/>
          </a:bodyPr>
          <a:lstStyle/>
          <a:p>
            <a:r>
              <a:rPr lang="en-RO" sz="2800" dirty="0">
                <a:solidFill>
                  <a:srgbClr val="00B050"/>
                </a:solidFill>
              </a:rPr>
              <a:t>Keep working on it!</a:t>
            </a:r>
          </a:p>
        </p:txBody>
      </p:sp>
    </p:spTree>
    <p:extLst>
      <p:ext uri="{BB962C8B-B14F-4D97-AF65-F5344CB8AC3E}">
        <p14:creationId xmlns:p14="http://schemas.microsoft.com/office/powerpoint/2010/main" val="62352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1"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23EBA874-AF7E-C923-0C21-A21DD3F8A8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8CA6AF-43A5-007C-E03B-94FD70C67945}"/>
              </a:ext>
            </a:extLst>
          </p:cNvPr>
          <p:cNvSpPr>
            <a:spLocks noGrp="1"/>
          </p:cNvSpPr>
          <p:nvPr>
            <p:ph type="title"/>
          </p:nvPr>
        </p:nvSpPr>
        <p:spPr>
          <a:xfrm rot="18988803">
            <a:off x="-3630599" y="1715411"/>
            <a:ext cx="12169932" cy="1325563"/>
          </a:xfrm>
        </p:spPr>
        <p:txBody>
          <a:bodyPr>
            <a:normAutofit/>
          </a:bodyPr>
          <a:lstStyle/>
          <a:p>
            <a:pPr algn="ctr"/>
            <a:r>
              <a:rPr lang="en-RO" sz="3600" b="1" dirty="0"/>
              <a:t>Participative PA Management</a:t>
            </a:r>
          </a:p>
        </p:txBody>
      </p:sp>
      <p:sp>
        <p:nvSpPr>
          <p:cNvPr id="7" name="TextBox 6">
            <a:extLst>
              <a:ext uri="{FF2B5EF4-FFF2-40B4-BE49-F238E27FC236}">
                <a16:creationId xmlns:a16="http://schemas.microsoft.com/office/drawing/2014/main" id="{2D6B4A5A-F77C-E3A8-6623-9A7673B3F4FA}"/>
              </a:ext>
            </a:extLst>
          </p:cNvPr>
          <p:cNvSpPr txBox="1"/>
          <p:nvPr/>
        </p:nvSpPr>
        <p:spPr>
          <a:xfrm rot="19035104">
            <a:off x="215664" y="1588313"/>
            <a:ext cx="3021789" cy="523220"/>
          </a:xfrm>
          <a:prstGeom prst="rect">
            <a:avLst/>
          </a:prstGeom>
          <a:solidFill>
            <a:schemeClr val="accent6">
              <a:lumMod val="20000"/>
              <a:lumOff val="80000"/>
            </a:schemeClr>
          </a:solidFill>
        </p:spPr>
        <p:txBody>
          <a:bodyPr wrap="none" rtlCol="0">
            <a:spAutoFit/>
          </a:bodyPr>
          <a:lstStyle/>
          <a:p>
            <a:r>
              <a:rPr lang="en-RO" sz="2800" dirty="0">
                <a:solidFill>
                  <a:srgbClr val="00B050"/>
                </a:solidFill>
              </a:rPr>
              <a:t>Keep working on it!</a:t>
            </a:r>
          </a:p>
        </p:txBody>
      </p:sp>
      <p:pic>
        <p:nvPicPr>
          <p:cNvPr id="9" name="Picture 8" descr="A diagram of a person with a graduation cap&#10;&#10;Description automatically generated">
            <a:extLst>
              <a:ext uri="{FF2B5EF4-FFF2-40B4-BE49-F238E27FC236}">
                <a16:creationId xmlns:a16="http://schemas.microsoft.com/office/drawing/2014/main" id="{88C5B6E4-533F-6839-802C-04F9E767702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414071" y="2091846"/>
            <a:ext cx="5323562" cy="4196219"/>
          </a:xfrm>
          <a:prstGeom prst="rect">
            <a:avLst/>
          </a:prstGeom>
        </p:spPr>
      </p:pic>
      <p:pic>
        <p:nvPicPr>
          <p:cNvPr id="12" name="Picture 11" descr="ManagPlan">
            <a:extLst>
              <a:ext uri="{FF2B5EF4-FFF2-40B4-BE49-F238E27FC236}">
                <a16:creationId xmlns:a16="http://schemas.microsoft.com/office/drawing/2014/main" id="{6A01E398-1764-FE68-DA35-74EEDDAB485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51853" y="1296601"/>
            <a:ext cx="1431172" cy="10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ManagPlan">
            <a:extLst>
              <a:ext uri="{FF2B5EF4-FFF2-40B4-BE49-F238E27FC236}">
                <a16:creationId xmlns:a16="http://schemas.microsoft.com/office/drawing/2014/main" id="{4D4C5B05-7BA6-B0AF-4178-939337B3F32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02290" y="1309127"/>
            <a:ext cx="1431172" cy="10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nagPlan">
            <a:extLst>
              <a:ext uri="{FF2B5EF4-FFF2-40B4-BE49-F238E27FC236}">
                <a16:creationId xmlns:a16="http://schemas.microsoft.com/office/drawing/2014/main" id="{6B57B656-1722-C6FC-924B-11BC43FFA7F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1122" y="2516812"/>
            <a:ext cx="1431172" cy="10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anagPlan">
            <a:extLst>
              <a:ext uri="{FF2B5EF4-FFF2-40B4-BE49-F238E27FC236}">
                <a16:creationId xmlns:a16="http://schemas.microsoft.com/office/drawing/2014/main" id="{E1814DF6-EE47-048B-2329-EF7486F626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55891" y="5168739"/>
            <a:ext cx="1431172" cy="108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4">
            <a:extLst>
              <a:ext uri="{FF2B5EF4-FFF2-40B4-BE49-F238E27FC236}">
                <a16:creationId xmlns:a16="http://schemas.microsoft.com/office/drawing/2014/main" id="{932D2ABC-8E4B-8818-593A-2A8E8BE13262}"/>
              </a:ext>
            </a:extLst>
          </p:cNvPr>
          <p:cNvSpPr/>
          <p:nvPr/>
        </p:nvSpPr>
        <p:spPr>
          <a:xfrm>
            <a:off x="798476" y="4571487"/>
            <a:ext cx="3311781" cy="1716578"/>
          </a:xfrm>
          <a:custGeom>
            <a:avLst/>
            <a:gdLst/>
            <a:ahLst/>
            <a:cxnLst/>
            <a:rect l="l" t="t" r="r" b="b"/>
            <a:pathLst>
              <a:path w="1743075" h="828675">
                <a:moveTo>
                  <a:pt x="0" y="0"/>
                </a:moveTo>
                <a:lnTo>
                  <a:pt x="1743074" y="0"/>
                </a:lnTo>
                <a:lnTo>
                  <a:pt x="1743074" y="828676"/>
                </a:lnTo>
                <a:lnTo>
                  <a:pt x="0" y="828676"/>
                </a:lnTo>
                <a:lnTo>
                  <a:pt x="0" y="0"/>
                </a:lnTo>
                <a:close/>
              </a:path>
            </a:pathLst>
          </a:custGeom>
          <a:blipFill>
            <a:blip r:embed="rId4"/>
            <a:stretch>
              <a:fillRect/>
            </a:stretch>
          </a:blipFill>
        </p:spPr>
        <p:txBody>
          <a:bodyPr/>
          <a:lstStyle/>
          <a:p>
            <a:endParaRPr lang="en-RO"/>
          </a:p>
        </p:txBody>
      </p:sp>
      <p:sp>
        <p:nvSpPr>
          <p:cNvPr id="16" name="TextBox 15">
            <a:extLst>
              <a:ext uri="{FF2B5EF4-FFF2-40B4-BE49-F238E27FC236}">
                <a16:creationId xmlns:a16="http://schemas.microsoft.com/office/drawing/2014/main" id="{98E3BDC5-1C20-09A7-BE1D-2D88F9E3A188}"/>
              </a:ext>
            </a:extLst>
          </p:cNvPr>
          <p:cNvSpPr txBox="1"/>
          <p:nvPr/>
        </p:nvSpPr>
        <p:spPr>
          <a:xfrm rot="19056829">
            <a:off x="1841085" y="2593426"/>
            <a:ext cx="2345129" cy="369332"/>
          </a:xfrm>
          <a:prstGeom prst="rect">
            <a:avLst/>
          </a:prstGeom>
          <a:solidFill>
            <a:schemeClr val="accent6">
              <a:lumMod val="20000"/>
              <a:lumOff val="80000"/>
            </a:schemeClr>
          </a:solidFill>
        </p:spPr>
        <p:txBody>
          <a:bodyPr wrap="none" rtlCol="0">
            <a:spAutoFit/>
          </a:bodyPr>
          <a:lstStyle/>
          <a:p>
            <a:r>
              <a:rPr lang="en-RO" b="1" dirty="0">
                <a:solidFill>
                  <a:srgbClr val="00B050"/>
                </a:solidFill>
              </a:rPr>
              <a:t>Local Leader Networks</a:t>
            </a:r>
          </a:p>
        </p:txBody>
      </p:sp>
    </p:spTree>
    <p:extLst>
      <p:ext uri="{BB962C8B-B14F-4D97-AF65-F5344CB8AC3E}">
        <p14:creationId xmlns:p14="http://schemas.microsoft.com/office/powerpoint/2010/main" val="2513449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3A0193-5615-07E9-BD7A-F2EF2807DE17}"/>
              </a:ext>
            </a:extLst>
          </p:cNvPr>
          <p:cNvSpPr>
            <a:spLocks noGrp="1"/>
          </p:cNvSpPr>
          <p:nvPr>
            <p:ph idx="1"/>
          </p:nvPr>
        </p:nvSpPr>
        <p:spPr>
          <a:xfrm>
            <a:off x="6626366" y="4829066"/>
            <a:ext cx="5534368" cy="2028934"/>
          </a:xfrm>
        </p:spPr>
        <p:txBody>
          <a:bodyPr anchor="ctr" anchorCtr="1">
            <a:normAutofit/>
          </a:bodyPr>
          <a:lstStyle/>
          <a:p>
            <a:pPr algn="ctr">
              <a:buFontTx/>
              <a:buChar char="-"/>
            </a:pPr>
            <a:r>
              <a:rPr lang="en-RO" sz="2000" dirty="0"/>
              <a:t>Youth Scientific Councils</a:t>
            </a:r>
          </a:p>
          <a:p>
            <a:pPr algn="ctr">
              <a:buFontTx/>
              <a:buChar char="-"/>
            </a:pPr>
            <a:r>
              <a:rPr lang="en-RO" sz="2000" dirty="0"/>
              <a:t>Youth Consultative Councils</a:t>
            </a:r>
            <a:endParaRPr lang="en-GB" sz="2000" dirty="0"/>
          </a:p>
        </p:txBody>
      </p:sp>
      <p:pic>
        <p:nvPicPr>
          <p:cNvPr id="7" name="Picture 6" descr="A group of people looking at a piece of paper&#10;&#10;Description automatically generated">
            <a:extLst>
              <a:ext uri="{FF2B5EF4-FFF2-40B4-BE49-F238E27FC236}">
                <a16:creationId xmlns:a16="http://schemas.microsoft.com/office/drawing/2014/main" id="{C2220552-9C22-4F31-E7BA-93C115F6EC4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198367" y="4196219"/>
            <a:ext cx="4459266" cy="2661781"/>
          </a:xfrm>
          <a:prstGeom prst="rect">
            <a:avLst/>
          </a:prstGeom>
        </p:spPr>
      </p:pic>
      <p:pic>
        <p:nvPicPr>
          <p:cNvPr id="9" name="Picture 8" descr="A group of people standing in a forest&#10;&#10;Description automatically generated">
            <a:extLst>
              <a:ext uri="{FF2B5EF4-FFF2-40B4-BE49-F238E27FC236}">
                <a16:creationId xmlns:a16="http://schemas.microsoft.com/office/drawing/2014/main" id="{B8191FC9-2AB1-DEFA-86A4-BC9EA22145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1011" y="1286362"/>
            <a:ext cx="4950912" cy="3300608"/>
          </a:xfrm>
          <a:prstGeom prst="rect">
            <a:avLst/>
          </a:prstGeom>
        </p:spPr>
      </p:pic>
      <p:pic>
        <p:nvPicPr>
          <p:cNvPr id="5" name="Picture 4" descr="A group of people posing for a photo&#10;&#10;Description automatically generated">
            <a:extLst>
              <a:ext uri="{FF2B5EF4-FFF2-40B4-BE49-F238E27FC236}">
                <a16:creationId xmlns:a16="http://schemas.microsoft.com/office/drawing/2014/main" id="{C37E274E-45E6-9D2C-D974-66C7BEF534F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16241" y="95714"/>
            <a:ext cx="4375759" cy="2948111"/>
          </a:xfrm>
          <a:prstGeom prst="rect">
            <a:avLst/>
          </a:prstGeom>
        </p:spPr>
      </p:pic>
      <p:sp>
        <p:nvSpPr>
          <p:cNvPr id="10" name="TextBox 9">
            <a:extLst>
              <a:ext uri="{FF2B5EF4-FFF2-40B4-BE49-F238E27FC236}">
                <a16:creationId xmlns:a16="http://schemas.microsoft.com/office/drawing/2014/main" id="{5F929657-ADF1-A83C-247A-D9C0087B7F22}"/>
              </a:ext>
            </a:extLst>
          </p:cNvPr>
          <p:cNvSpPr txBox="1"/>
          <p:nvPr/>
        </p:nvSpPr>
        <p:spPr>
          <a:xfrm>
            <a:off x="-68085" y="4449184"/>
            <a:ext cx="2236112" cy="2862322"/>
          </a:xfrm>
          <a:prstGeom prst="rect">
            <a:avLst/>
          </a:prstGeom>
          <a:noFill/>
        </p:spPr>
        <p:txBody>
          <a:bodyPr wrap="square" rtlCol="0" anchor="t" anchorCtr="1">
            <a:spAutoFit/>
          </a:bodyPr>
          <a:lstStyle/>
          <a:p>
            <a:endParaRPr lang="en-GB" dirty="0"/>
          </a:p>
          <a:p>
            <a:endParaRPr lang="en-GB" dirty="0"/>
          </a:p>
          <a:p>
            <a:r>
              <a:rPr lang="en-GB" dirty="0"/>
              <a:t>T</a:t>
            </a:r>
            <a:r>
              <a:rPr lang="en-RO" dirty="0"/>
              <a:t>esting  2021-2024 – does it work?</a:t>
            </a:r>
          </a:p>
          <a:p>
            <a:endParaRPr lang="en-RO" dirty="0"/>
          </a:p>
          <a:p>
            <a:r>
              <a:rPr lang="en-RO" dirty="0"/>
              <a:t>Not yet!</a:t>
            </a:r>
          </a:p>
          <a:p>
            <a:endParaRPr lang="en-RO" dirty="0"/>
          </a:p>
          <a:p>
            <a:endParaRPr lang="en-RO" dirty="0"/>
          </a:p>
          <a:p>
            <a:endParaRPr lang="en-RO" dirty="0"/>
          </a:p>
          <a:p>
            <a:endParaRPr lang="en-RO" dirty="0"/>
          </a:p>
        </p:txBody>
      </p:sp>
      <p:sp>
        <p:nvSpPr>
          <p:cNvPr id="11" name="TextBox 10">
            <a:extLst>
              <a:ext uri="{FF2B5EF4-FFF2-40B4-BE49-F238E27FC236}">
                <a16:creationId xmlns:a16="http://schemas.microsoft.com/office/drawing/2014/main" id="{D4C44237-9596-B3FF-EC17-E8E9373CF212}"/>
              </a:ext>
            </a:extLst>
          </p:cNvPr>
          <p:cNvSpPr txBox="1"/>
          <p:nvPr/>
        </p:nvSpPr>
        <p:spPr>
          <a:xfrm>
            <a:off x="6657633" y="4869404"/>
            <a:ext cx="5534367" cy="646331"/>
          </a:xfrm>
          <a:prstGeom prst="rect">
            <a:avLst/>
          </a:prstGeom>
          <a:noFill/>
        </p:spPr>
        <p:txBody>
          <a:bodyPr wrap="square" rtlCol="0">
            <a:spAutoFit/>
          </a:bodyPr>
          <a:lstStyle/>
          <a:p>
            <a:pPr algn="ctr"/>
            <a:r>
              <a:rPr lang="en-RO" sz="1800" dirty="0"/>
              <a:t>Future Leaders for Conservation</a:t>
            </a:r>
          </a:p>
          <a:p>
            <a:pPr algn="ctr"/>
            <a:endParaRPr lang="en-RO" dirty="0"/>
          </a:p>
        </p:txBody>
      </p:sp>
      <p:sp>
        <p:nvSpPr>
          <p:cNvPr id="12" name="TextBox 11">
            <a:extLst>
              <a:ext uri="{FF2B5EF4-FFF2-40B4-BE49-F238E27FC236}">
                <a16:creationId xmlns:a16="http://schemas.microsoft.com/office/drawing/2014/main" id="{B14F3644-A938-14C3-EC41-4FAEC16FCFA6}"/>
              </a:ext>
            </a:extLst>
          </p:cNvPr>
          <p:cNvSpPr txBox="1"/>
          <p:nvPr/>
        </p:nvSpPr>
        <p:spPr>
          <a:xfrm rot="18947474">
            <a:off x="93489" y="5141753"/>
            <a:ext cx="2037802" cy="523220"/>
          </a:xfrm>
          <a:prstGeom prst="rect">
            <a:avLst/>
          </a:prstGeom>
          <a:solidFill>
            <a:schemeClr val="accent6">
              <a:lumMod val="20000"/>
              <a:lumOff val="80000"/>
            </a:schemeClr>
          </a:solidFill>
        </p:spPr>
        <p:txBody>
          <a:bodyPr wrap="none" rtlCol="0">
            <a:spAutoFit/>
          </a:bodyPr>
          <a:lstStyle/>
          <a:p>
            <a:r>
              <a:rPr lang="en-RO" sz="2800" dirty="0">
                <a:solidFill>
                  <a:srgbClr val="00B050"/>
                </a:solidFill>
              </a:rPr>
              <a:t>Keep trying! </a:t>
            </a:r>
          </a:p>
        </p:txBody>
      </p:sp>
      <p:sp>
        <p:nvSpPr>
          <p:cNvPr id="13" name="Title 1">
            <a:extLst>
              <a:ext uri="{FF2B5EF4-FFF2-40B4-BE49-F238E27FC236}">
                <a16:creationId xmlns:a16="http://schemas.microsoft.com/office/drawing/2014/main" id="{6E1405ED-7E47-53E3-B751-4F5C49370345}"/>
              </a:ext>
            </a:extLst>
          </p:cNvPr>
          <p:cNvSpPr txBox="1">
            <a:spLocks/>
          </p:cNvSpPr>
          <p:nvPr/>
        </p:nvSpPr>
        <p:spPr>
          <a:xfrm rot="18988803">
            <a:off x="-3630599" y="1715411"/>
            <a:ext cx="121699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RO" sz="3600" b="1"/>
              <a:t>Participative PA Management</a:t>
            </a:r>
            <a:endParaRPr lang="en-RO" sz="3600" b="1" dirty="0"/>
          </a:p>
        </p:txBody>
      </p:sp>
      <p:sp>
        <p:nvSpPr>
          <p:cNvPr id="14" name="TextBox 13">
            <a:extLst>
              <a:ext uri="{FF2B5EF4-FFF2-40B4-BE49-F238E27FC236}">
                <a16:creationId xmlns:a16="http://schemas.microsoft.com/office/drawing/2014/main" id="{2C351A76-FB21-1DC6-EA84-71B93AB83612}"/>
              </a:ext>
            </a:extLst>
          </p:cNvPr>
          <p:cNvSpPr txBox="1"/>
          <p:nvPr/>
        </p:nvSpPr>
        <p:spPr>
          <a:xfrm rot="19035104">
            <a:off x="215664" y="1588313"/>
            <a:ext cx="3021789" cy="523220"/>
          </a:xfrm>
          <a:prstGeom prst="rect">
            <a:avLst/>
          </a:prstGeom>
          <a:solidFill>
            <a:schemeClr val="accent6">
              <a:lumMod val="20000"/>
              <a:lumOff val="80000"/>
            </a:schemeClr>
          </a:solidFill>
        </p:spPr>
        <p:txBody>
          <a:bodyPr wrap="none" rtlCol="0">
            <a:spAutoFit/>
          </a:bodyPr>
          <a:lstStyle/>
          <a:p>
            <a:r>
              <a:rPr lang="en-RO" sz="2800" dirty="0">
                <a:solidFill>
                  <a:srgbClr val="00B050"/>
                </a:solidFill>
              </a:rPr>
              <a:t>Keep working on it!</a:t>
            </a:r>
          </a:p>
        </p:txBody>
      </p:sp>
      <p:sp>
        <p:nvSpPr>
          <p:cNvPr id="15" name="TextBox 14">
            <a:extLst>
              <a:ext uri="{FF2B5EF4-FFF2-40B4-BE49-F238E27FC236}">
                <a16:creationId xmlns:a16="http://schemas.microsoft.com/office/drawing/2014/main" id="{2082C284-8E28-9B20-A80E-B7FD73802D9D}"/>
              </a:ext>
            </a:extLst>
          </p:cNvPr>
          <p:cNvSpPr txBox="1"/>
          <p:nvPr/>
        </p:nvSpPr>
        <p:spPr>
          <a:xfrm rot="19056829">
            <a:off x="1808031" y="2593426"/>
            <a:ext cx="2411238" cy="369332"/>
          </a:xfrm>
          <a:prstGeom prst="rect">
            <a:avLst/>
          </a:prstGeom>
          <a:solidFill>
            <a:schemeClr val="accent6">
              <a:lumMod val="20000"/>
              <a:lumOff val="80000"/>
            </a:schemeClr>
          </a:solidFill>
        </p:spPr>
        <p:txBody>
          <a:bodyPr wrap="none" rtlCol="0">
            <a:spAutoFit/>
          </a:bodyPr>
          <a:lstStyle/>
          <a:p>
            <a:r>
              <a:rPr lang="en-RO" b="1" dirty="0">
                <a:solidFill>
                  <a:srgbClr val="00B050"/>
                </a:solidFill>
              </a:rPr>
              <a:t>Youth Leader Networks</a:t>
            </a:r>
          </a:p>
        </p:txBody>
      </p:sp>
      <p:sp>
        <p:nvSpPr>
          <p:cNvPr id="19" name="TextBox 18">
            <a:extLst>
              <a:ext uri="{FF2B5EF4-FFF2-40B4-BE49-F238E27FC236}">
                <a16:creationId xmlns:a16="http://schemas.microsoft.com/office/drawing/2014/main" id="{133C303D-C40B-47C3-3690-C6C4C3B72658}"/>
              </a:ext>
            </a:extLst>
          </p:cNvPr>
          <p:cNvSpPr txBox="1"/>
          <p:nvPr/>
        </p:nvSpPr>
        <p:spPr>
          <a:xfrm>
            <a:off x="9881922" y="3557764"/>
            <a:ext cx="2278811" cy="646331"/>
          </a:xfrm>
          <a:prstGeom prst="rect">
            <a:avLst/>
          </a:prstGeom>
          <a:noFill/>
        </p:spPr>
        <p:txBody>
          <a:bodyPr wrap="square" rtlCol="0">
            <a:spAutoFit/>
          </a:bodyPr>
          <a:lstStyle/>
          <a:p>
            <a:pPr algn="ctr"/>
            <a:r>
              <a:rPr lang="en-RO" sz="1800" dirty="0"/>
              <a:t>2021 – 2024</a:t>
            </a:r>
          </a:p>
          <a:p>
            <a:pPr algn="ctr"/>
            <a:endParaRPr lang="en-RO" dirty="0"/>
          </a:p>
        </p:txBody>
      </p:sp>
    </p:spTree>
    <p:extLst>
      <p:ext uri="{BB962C8B-B14F-4D97-AF65-F5344CB8AC3E}">
        <p14:creationId xmlns:p14="http://schemas.microsoft.com/office/powerpoint/2010/main" val="238080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3B1BEA-1159-4AE5-AD9B-9440E5189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299FC-3605-8F74-FFBF-4CBF21FF48F8}"/>
              </a:ext>
            </a:extLst>
          </p:cNvPr>
          <p:cNvSpPr>
            <a:spLocks noGrp="1"/>
          </p:cNvSpPr>
          <p:nvPr>
            <p:ph type="title"/>
          </p:nvPr>
        </p:nvSpPr>
        <p:spPr>
          <a:xfrm>
            <a:off x="630936" y="381000"/>
            <a:ext cx="3419856" cy="2003057"/>
          </a:xfrm>
        </p:spPr>
        <p:txBody>
          <a:bodyPr anchor="ctr">
            <a:normAutofit/>
          </a:bodyPr>
          <a:lstStyle/>
          <a:p>
            <a:r>
              <a:rPr lang="en-RO" sz="4800" dirty="0"/>
              <a:t>Working together </a:t>
            </a:r>
          </a:p>
        </p:txBody>
      </p:sp>
      <p:sp>
        <p:nvSpPr>
          <p:cNvPr id="27" name="sketch line">
            <a:extLst>
              <a:ext uri="{FF2B5EF4-FFF2-40B4-BE49-F238E27FC236}">
                <a16:creationId xmlns:a16="http://schemas.microsoft.com/office/drawing/2014/main" id="{5D50C310-510F-45B8-81D2-BE905D5C6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5615BD3-69A4-5CA1-8E53-75EE05935674}"/>
              </a:ext>
            </a:extLst>
          </p:cNvPr>
          <p:cNvSpPr>
            <a:spLocks noGrp="1"/>
          </p:cNvSpPr>
          <p:nvPr>
            <p:ph idx="1"/>
          </p:nvPr>
        </p:nvSpPr>
        <p:spPr>
          <a:xfrm>
            <a:off x="4654295" y="381000"/>
            <a:ext cx="7516368" cy="2003057"/>
          </a:xfrm>
        </p:spPr>
        <p:txBody>
          <a:bodyPr anchor="ctr">
            <a:noAutofit/>
          </a:bodyPr>
          <a:lstStyle/>
          <a:p>
            <a:r>
              <a:rPr lang="en-RO" sz="1600" dirty="0"/>
              <a:t>2015: Guidelines for including BD conservation in strategic planning for various sectors:</a:t>
            </a:r>
          </a:p>
          <a:p>
            <a:pPr lvl="1">
              <a:buFont typeface="Wingdings" pitchFamily="2" charset="2"/>
              <a:buChar char="ü"/>
            </a:pPr>
            <a:r>
              <a:rPr lang="en-GB" sz="1600" dirty="0"/>
              <a:t>Territorial Planning</a:t>
            </a:r>
          </a:p>
          <a:p>
            <a:pPr lvl="1">
              <a:buFont typeface="Wingdings" pitchFamily="2" charset="2"/>
              <a:buChar char="ü"/>
            </a:pPr>
            <a:r>
              <a:rPr lang="en-GB" sz="1600" dirty="0"/>
              <a:t>F</a:t>
            </a:r>
            <a:r>
              <a:rPr lang="en-RO" sz="1600" dirty="0"/>
              <a:t>orest management </a:t>
            </a:r>
          </a:p>
          <a:p>
            <a:pPr lvl="1">
              <a:buFont typeface="Wingdings" pitchFamily="2" charset="2"/>
              <a:buChar char="ü"/>
            </a:pPr>
            <a:r>
              <a:rPr lang="en-RO" sz="1600" dirty="0"/>
              <a:t>Water management </a:t>
            </a:r>
          </a:p>
          <a:p>
            <a:pPr lvl="1">
              <a:buFont typeface="Wingdings" pitchFamily="2" charset="2"/>
              <a:buChar char="ü"/>
            </a:pPr>
            <a:r>
              <a:rPr lang="en-RO" sz="1600" dirty="0"/>
              <a:t>Agricultural land management</a:t>
            </a:r>
          </a:p>
          <a:p>
            <a:pPr lvl="1">
              <a:buFont typeface="Wingdings" pitchFamily="2" charset="2"/>
              <a:buChar char="ü"/>
            </a:pPr>
            <a:r>
              <a:rPr lang="en-RO" sz="1600" dirty="0"/>
              <a:t>Game management</a:t>
            </a:r>
          </a:p>
          <a:p>
            <a:r>
              <a:rPr lang="en-RO" sz="1600" dirty="0"/>
              <a:t>2015 – 2024: no real take-up </a:t>
            </a:r>
          </a:p>
          <a:p>
            <a:r>
              <a:rPr lang="en-RO" sz="1600" dirty="0"/>
              <a:t>What did we do???</a:t>
            </a:r>
          </a:p>
        </p:txBody>
      </p:sp>
      <p:pic>
        <p:nvPicPr>
          <p:cNvPr id="5" name="Picture 12" descr="DSC_2289.JPG">
            <a:extLst>
              <a:ext uri="{FF2B5EF4-FFF2-40B4-BE49-F238E27FC236}">
                <a16:creationId xmlns:a16="http://schemas.microsoft.com/office/drawing/2014/main" id="{A1DC6C9D-99B2-54F1-0C51-71DFCD77C2F3}"/>
              </a:ext>
            </a:extLst>
          </p:cNvPr>
          <p:cNvPicPr>
            <a:picLocks noChangeAspect="1"/>
          </p:cNvPicPr>
          <p:nvPr/>
        </p:nvPicPr>
        <p:blipFill>
          <a:blip r:embed="rId2" cstate="screen">
            <a:extLst>
              <a:ext uri="{28A0092B-C50C-407E-A947-70E740481C1C}">
                <a14:useLocalDpi xmlns:a14="http://schemas.microsoft.com/office/drawing/2010/main"/>
              </a:ext>
            </a:extLst>
          </a:blip>
          <a:srcRect b="-2"/>
          <a:stretch/>
        </p:blipFill>
        <p:spPr bwMode="auto">
          <a:xfrm>
            <a:off x="8" y="2668687"/>
            <a:ext cx="6095992" cy="4189309"/>
          </a:xfrm>
          <a:custGeom>
            <a:avLst/>
            <a:gdLst/>
            <a:ahLst/>
            <a:cxnLst/>
            <a:rect l="l" t="t" r="r" b="b"/>
            <a:pathLst>
              <a:path w="6005375" h="4189309">
                <a:moveTo>
                  <a:pt x="5422311" y="873"/>
                </a:moveTo>
                <a:cubicBezTo>
                  <a:pt x="5467738" y="-1249"/>
                  <a:pt x="5513346" y="499"/>
                  <a:pt x="5558643" y="6137"/>
                </a:cubicBezTo>
                <a:cubicBezTo>
                  <a:pt x="5633356" y="13367"/>
                  <a:pt x="5708323" y="18441"/>
                  <a:pt x="5783036" y="26052"/>
                </a:cubicBezTo>
                <a:cubicBezTo>
                  <a:pt x="5816269" y="29477"/>
                  <a:pt x="5849884" y="16792"/>
                  <a:pt x="5882612" y="28462"/>
                </a:cubicBezTo>
                <a:cubicBezTo>
                  <a:pt x="5909726" y="38166"/>
                  <a:pt x="5937089" y="43856"/>
                  <a:pt x="5964555" y="46416"/>
                </a:cubicBezTo>
                <a:lnTo>
                  <a:pt x="5997178" y="46088"/>
                </a:lnTo>
                <a:lnTo>
                  <a:pt x="5995170" y="275470"/>
                </a:lnTo>
                <a:cubicBezTo>
                  <a:pt x="5993432" y="411056"/>
                  <a:pt x="5993035" y="546624"/>
                  <a:pt x="5999656" y="682159"/>
                </a:cubicBezTo>
                <a:cubicBezTo>
                  <a:pt x="6009854" y="891918"/>
                  <a:pt x="6003364" y="1101545"/>
                  <a:pt x="5999656" y="1311172"/>
                </a:cubicBezTo>
                <a:cubicBezTo>
                  <a:pt x="5992506" y="1713210"/>
                  <a:pt x="6003364" y="2114718"/>
                  <a:pt x="5998730" y="2516227"/>
                </a:cubicBezTo>
                <a:cubicBezTo>
                  <a:pt x="5996744" y="2694204"/>
                  <a:pt x="5998994" y="2871916"/>
                  <a:pt x="6003364" y="3049893"/>
                </a:cubicBezTo>
                <a:cubicBezTo>
                  <a:pt x="6009720" y="3304015"/>
                  <a:pt x="5999922" y="3558268"/>
                  <a:pt x="5989196" y="3812257"/>
                </a:cubicBezTo>
                <a:cubicBezTo>
                  <a:pt x="5985594" y="3882097"/>
                  <a:pt x="5984646" y="3952020"/>
                  <a:pt x="5986348" y="4021878"/>
                </a:cubicBezTo>
                <a:lnTo>
                  <a:pt x="5996786" y="4189309"/>
                </a:lnTo>
                <a:lnTo>
                  <a:pt x="0" y="4189309"/>
                </a:lnTo>
                <a:lnTo>
                  <a:pt x="0" y="27247"/>
                </a:lnTo>
                <a:lnTo>
                  <a:pt x="495" y="27408"/>
                </a:lnTo>
                <a:cubicBezTo>
                  <a:pt x="5176" y="27551"/>
                  <a:pt x="10686" y="26465"/>
                  <a:pt x="17314" y="23896"/>
                </a:cubicBezTo>
                <a:cubicBezTo>
                  <a:pt x="33823" y="19050"/>
                  <a:pt x="50862" y="16234"/>
                  <a:pt x="68053" y="15524"/>
                </a:cubicBezTo>
                <a:cubicBezTo>
                  <a:pt x="200481" y="-1093"/>
                  <a:pt x="333037" y="3346"/>
                  <a:pt x="466100" y="8801"/>
                </a:cubicBezTo>
                <a:cubicBezTo>
                  <a:pt x="697850" y="18187"/>
                  <a:pt x="929854" y="29096"/>
                  <a:pt x="1161985" y="25798"/>
                </a:cubicBezTo>
                <a:cubicBezTo>
                  <a:pt x="1397540" y="22373"/>
                  <a:pt x="1632588" y="29604"/>
                  <a:pt x="1867890" y="39117"/>
                </a:cubicBezTo>
                <a:cubicBezTo>
                  <a:pt x="1971017" y="43050"/>
                  <a:pt x="2074779" y="46982"/>
                  <a:pt x="2176256" y="17680"/>
                </a:cubicBezTo>
                <a:cubicBezTo>
                  <a:pt x="2199190" y="12314"/>
                  <a:pt x="2223101" y="12834"/>
                  <a:pt x="2245769" y="19202"/>
                </a:cubicBezTo>
                <a:cubicBezTo>
                  <a:pt x="2359678" y="45713"/>
                  <a:pt x="2474221" y="53578"/>
                  <a:pt x="2589398" y="27447"/>
                </a:cubicBezTo>
                <a:cubicBezTo>
                  <a:pt x="2721802" y="-1220"/>
                  <a:pt x="2858087" y="-7347"/>
                  <a:pt x="2992519" y="9308"/>
                </a:cubicBezTo>
                <a:cubicBezTo>
                  <a:pt x="3115435" y="23008"/>
                  <a:pt x="3238984" y="37849"/>
                  <a:pt x="3362153" y="26813"/>
                </a:cubicBezTo>
                <a:cubicBezTo>
                  <a:pt x="3556737" y="9308"/>
                  <a:pt x="3751067" y="24530"/>
                  <a:pt x="3945651" y="29223"/>
                </a:cubicBezTo>
                <a:cubicBezTo>
                  <a:pt x="4010343" y="30745"/>
                  <a:pt x="4075416" y="44064"/>
                  <a:pt x="4139727" y="32141"/>
                </a:cubicBezTo>
                <a:cubicBezTo>
                  <a:pt x="4241079" y="13367"/>
                  <a:pt x="4341288" y="20597"/>
                  <a:pt x="4442766" y="31126"/>
                </a:cubicBezTo>
                <a:cubicBezTo>
                  <a:pt x="4637096" y="51422"/>
                  <a:pt x="4831299" y="61189"/>
                  <a:pt x="5024742" y="23134"/>
                </a:cubicBezTo>
                <a:cubicBezTo>
                  <a:pt x="5084742" y="11211"/>
                  <a:pt x="5144359" y="4361"/>
                  <a:pt x="5205373" y="20344"/>
                </a:cubicBezTo>
                <a:cubicBezTo>
                  <a:pt x="5232315" y="26496"/>
                  <a:pt x="5260361" y="25976"/>
                  <a:pt x="5287062" y="18822"/>
                </a:cubicBezTo>
                <a:cubicBezTo>
                  <a:pt x="5331637" y="8985"/>
                  <a:pt x="5376883" y="2995"/>
                  <a:pt x="5422311" y="87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OEMN">
            <a:extLst>
              <a:ext uri="{FF2B5EF4-FFF2-40B4-BE49-F238E27FC236}">
                <a16:creationId xmlns:a16="http://schemas.microsoft.com/office/drawing/2014/main" id="{041EA4CC-F21B-F64F-35E8-C6C7465CAE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r="-3"/>
          <a:stretch/>
        </p:blipFill>
        <p:spPr bwMode="auto">
          <a:xfrm>
            <a:off x="6019800" y="2657872"/>
            <a:ext cx="6172193" cy="4200116"/>
          </a:xfrm>
          <a:custGeom>
            <a:avLst/>
            <a:gdLst/>
            <a:ahLst/>
            <a:cxnLst/>
            <a:rect l="l" t="t" r="r" b="b"/>
            <a:pathLst>
              <a:path w="6006950" h="4200116">
                <a:moveTo>
                  <a:pt x="1035902" y="878"/>
                </a:moveTo>
                <a:cubicBezTo>
                  <a:pt x="1135908" y="5076"/>
                  <a:pt x="1234824" y="23223"/>
                  <a:pt x="1334526" y="31024"/>
                </a:cubicBezTo>
                <a:cubicBezTo>
                  <a:pt x="1429408" y="38508"/>
                  <a:pt x="1524290" y="49417"/>
                  <a:pt x="1619679" y="34449"/>
                </a:cubicBezTo>
                <a:cubicBezTo>
                  <a:pt x="1713242" y="21726"/>
                  <a:pt x="1807870" y="18745"/>
                  <a:pt x="1902041" y="25570"/>
                </a:cubicBezTo>
                <a:cubicBezTo>
                  <a:pt x="2006183" y="30770"/>
                  <a:pt x="2110071" y="48021"/>
                  <a:pt x="2214847" y="33561"/>
                </a:cubicBezTo>
                <a:cubicBezTo>
                  <a:pt x="2228052" y="32216"/>
                  <a:pt x="2241384" y="33954"/>
                  <a:pt x="2253790" y="38635"/>
                </a:cubicBezTo>
                <a:cubicBezTo>
                  <a:pt x="2294520" y="52169"/>
                  <a:pt x="2338397" y="53007"/>
                  <a:pt x="2379622" y="41045"/>
                </a:cubicBezTo>
                <a:cubicBezTo>
                  <a:pt x="2431756" y="27168"/>
                  <a:pt x="2486503" y="26254"/>
                  <a:pt x="2539069" y="38381"/>
                </a:cubicBezTo>
                <a:cubicBezTo>
                  <a:pt x="2617207" y="55379"/>
                  <a:pt x="2695598" y="72123"/>
                  <a:pt x="2776908" y="58169"/>
                </a:cubicBezTo>
                <a:cubicBezTo>
                  <a:pt x="2824222" y="50178"/>
                  <a:pt x="2868111" y="30770"/>
                  <a:pt x="2914791" y="21637"/>
                </a:cubicBezTo>
                <a:cubicBezTo>
                  <a:pt x="3049249" y="-4620"/>
                  <a:pt x="3184976" y="3244"/>
                  <a:pt x="3320703" y="12124"/>
                </a:cubicBezTo>
                <a:cubicBezTo>
                  <a:pt x="3453259" y="20876"/>
                  <a:pt x="3585179" y="38888"/>
                  <a:pt x="3718496" y="36225"/>
                </a:cubicBezTo>
                <a:cubicBezTo>
                  <a:pt x="3746884" y="36440"/>
                  <a:pt x="3775210" y="38812"/>
                  <a:pt x="3803230" y="43328"/>
                </a:cubicBezTo>
                <a:cubicBezTo>
                  <a:pt x="3907245" y="57028"/>
                  <a:pt x="4011767" y="69966"/>
                  <a:pt x="4114640" y="42313"/>
                </a:cubicBezTo>
                <a:cubicBezTo>
                  <a:pt x="4206871" y="17312"/>
                  <a:pt x="4303111" y="10677"/>
                  <a:pt x="4397891" y="22779"/>
                </a:cubicBezTo>
                <a:cubicBezTo>
                  <a:pt x="4522696" y="39130"/>
                  <a:pt x="4648846" y="42707"/>
                  <a:pt x="4774374" y="33434"/>
                </a:cubicBezTo>
                <a:cubicBezTo>
                  <a:pt x="4813773" y="29515"/>
                  <a:pt x="4853387" y="28107"/>
                  <a:pt x="4892977" y="29248"/>
                </a:cubicBezTo>
                <a:cubicBezTo>
                  <a:pt x="5181681" y="42440"/>
                  <a:pt x="5471273" y="25062"/>
                  <a:pt x="5759471" y="55759"/>
                </a:cubicBezTo>
                <a:cubicBezTo>
                  <a:pt x="5805028" y="61131"/>
                  <a:pt x="5850896" y="61524"/>
                  <a:pt x="5896277" y="57017"/>
                </a:cubicBezTo>
                <a:lnTo>
                  <a:pt x="6006950" y="33749"/>
                </a:lnTo>
                <a:lnTo>
                  <a:pt x="6006950" y="4200116"/>
                </a:lnTo>
                <a:lnTo>
                  <a:pt x="13501" y="4200116"/>
                </a:lnTo>
                <a:lnTo>
                  <a:pt x="28554" y="3862213"/>
                </a:lnTo>
                <a:cubicBezTo>
                  <a:pt x="30457" y="3736758"/>
                  <a:pt x="27411" y="3611386"/>
                  <a:pt x="15626" y="3486312"/>
                </a:cubicBezTo>
                <a:cubicBezTo>
                  <a:pt x="-847" y="3333707"/>
                  <a:pt x="-4304" y="3179990"/>
                  <a:pt x="5296" y="3026802"/>
                </a:cubicBezTo>
                <a:cubicBezTo>
                  <a:pt x="11786" y="2939137"/>
                  <a:pt x="18539" y="2851472"/>
                  <a:pt x="22776" y="2763676"/>
                </a:cubicBezTo>
                <a:cubicBezTo>
                  <a:pt x="28180" y="2638786"/>
                  <a:pt x="25173" y="2513673"/>
                  <a:pt x="13771" y="2389181"/>
                </a:cubicBezTo>
                <a:cubicBezTo>
                  <a:pt x="4237" y="2294247"/>
                  <a:pt x="3177" y="2198663"/>
                  <a:pt x="10593" y="2103543"/>
                </a:cubicBezTo>
                <a:cubicBezTo>
                  <a:pt x="25690" y="1941590"/>
                  <a:pt x="9931" y="1779636"/>
                  <a:pt x="5032" y="1617814"/>
                </a:cubicBezTo>
                <a:cubicBezTo>
                  <a:pt x="-3577" y="1320125"/>
                  <a:pt x="20393" y="1022570"/>
                  <a:pt x="9666" y="724882"/>
                </a:cubicBezTo>
                <a:cubicBezTo>
                  <a:pt x="3841" y="577627"/>
                  <a:pt x="16420" y="430504"/>
                  <a:pt x="9666" y="283249"/>
                </a:cubicBezTo>
                <a:cubicBezTo>
                  <a:pt x="6885" y="230875"/>
                  <a:pt x="4568" y="178502"/>
                  <a:pt x="3409" y="126111"/>
                </a:cubicBezTo>
                <a:lnTo>
                  <a:pt x="3819" y="33427"/>
                </a:lnTo>
                <a:lnTo>
                  <a:pt x="31797" y="28723"/>
                </a:lnTo>
                <a:cubicBezTo>
                  <a:pt x="147177" y="14068"/>
                  <a:pt x="264046" y="13354"/>
                  <a:pt x="379873" y="26711"/>
                </a:cubicBezTo>
                <a:cubicBezTo>
                  <a:pt x="443931" y="35083"/>
                  <a:pt x="508243" y="47768"/>
                  <a:pt x="573442" y="35083"/>
                </a:cubicBezTo>
                <a:cubicBezTo>
                  <a:pt x="579581" y="33992"/>
                  <a:pt x="585759" y="36757"/>
                  <a:pt x="589044" y="42060"/>
                </a:cubicBezTo>
                <a:cubicBezTo>
                  <a:pt x="621264" y="81382"/>
                  <a:pt x="663123" y="80114"/>
                  <a:pt x="705871" y="67429"/>
                </a:cubicBezTo>
                <a:cubicBezTo>
                  <a:pt x="733929" y="58740"/>
                  <a:pt x="761430" y="48326"/>
                  <a:pt x="788194" y="36225"/>
                </a:cubicBezTo>
                <a:cubicBezTo>
                  <a:pt x="835052" y="16792"/>
                  <a:pt x="884827" y="5299"/>
                  <a:pt x="935464" y="2230"/>
                </a:cubicBezTo>
                <a:cubicBezTo>
                  <a:pt x="969111" y="-370"/>
                  <a:pt x="1002567" y="-521"/>
                  <a:pt x="1035902" y="878"/>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3721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RAppleton ppt template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5404</TotalTime>
  <Words>723</Words>
  <Application>Microsoft Office PowerPoint</Application>
  <PresentationFormat>Widescreen</PresentationFormat>
  <Paragraphs>143</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APPLE CHANCERY</vt:lpstr>
      <vt:lpstr>APPLE CHANCERY</vt:lpstr>
      <vt:lpstr>Arial</vt:lpstr>
      <vt:lpstr>Calibri</vt:lpstr>
      <vt:lpstr>Calibri Light</vt:lpstr>
      <vt:lpstr>Wingdings</vt:lpstr>
      <vt:lpstr>Office Theme</vt:lpstr>
      <vt:lpstr>MRAppleton ppt template 5</vt:lpstr>
      <vt:lpstr>FITTER (PROTECTED) LANDSCAPES  IN A CHANGING WORLD</vt:lpstr>
      <vt:lpstr>PowerPoint Presentation</vt:lpstr>
      <vt:lpstr>Eastern European  to Western European Conservationists???</vt:lpstr>
      <vt:lpstr>PowerPoint Presentation</vt:lpstr>
      <vt:lpstr>PowerPoint Presentation</vt:lpstr>
      <vt:lpstr>Participative PA Management</vt:lpstr>
      <vt:lpstr>Participative PA Management</vt:lpstr>
      <vt:lpstr>PowerPoint Presentation</vt:lpstr>
      <vt:lpstr>Working together </vt:lpstr>
      <vt:lpstr>Protected Area Passport</vt:lpstr>
      <vt:lpstr>From field work and civil efforts to government / decision making (political involvement?)</vt:lpstr>
      <vt:lpstr>Virgin Forest Catalogue &gt;72.000 ha strictly protected</vt:lpstr>
      <vt:lpstr>PowerPoint Presentation</vt:lpstr>
      <vt:lpstr>From civil efforts to decision making</vt:lpstr>
      <vt:lpstr>PowerPoint Presentation</vt:lpstr>
      <vt:lpstr>PowerPoint Presentation</vt:lpstr>
      <vt:lpstr>Keeping and Changing conservation approaches</vt:lpstr>
      <vt:lpstr>Stepping out of our comfort zone –  for the future of our Landscapes</vt:lpstr>
      <vt:lpstr>Can we find the balance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CHANGING ENVIRONMENT</dc:title>
  <dc:creator>erika.stanciu@propark.ro</dc:creator>
  <cp:lastModifiedBy>Anita Prosser</cp:lastModifiedBy>
  <cp:revision>153</cp:revision>
  <dcterms:created xsi:type="dcterms:W3CDTF">2018-11-04T15:04:05Z</dcterms:created>
  <dcterms:modified xsi:type="dcterms:W3CDTF">2024-11-20T07:29:25Z</dcterms:modified>
</cp:coreProperties>
</file>