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1511F"/>
    <a:srgbClr val="1A6423"/>
    <a:srgbClr val="FEFFE7"/>
    <a:srgbClr val="FBFC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2568F95-A050-401B-80AB-53DD0071AA05}" v="4" dt="2024-11-12T19:56:13.25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85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942E1A-0436-41BA-8D7A-1D1E3F65CFC1}" type="datetimeFigureOut">
              <a:rPr lang="en-GB" smtClean="0"/>
              <a:t>18/11/2024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22B64B-1057-4CF6-9540-988CD014DB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9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22B64B-1057-4CF6-9540-988CD014DB8A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48606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BA3F9C-D1D5-8373-61DD-56D917FD70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9D903A-2A28-C6D6-ED6C-D9FB6DB522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D44EC8-6C6E-8BC5-AB15-FC22AC9D3E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07607-0AA5-484F-AA04-47E2CCFFCA49}" type="datetimeFigureOut">
              <a:rPr lang="en-GB" smtClean="0"/>
              <a:t>18/11/2024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762FF5-0618-D0A1-6391-77E1ACFD4E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D92D9E-1D97-3028-4ADD-EB0E4B306D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523E9-ADD2-47E9-A9B0-1FCCB8CD39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1926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4E6697-422E-E8D6-CEE1-1A5EF4835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12C34F-79CD-56DF-6BF4-DC09E4F4EA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5CA2A0-0553-8810-6DB5-4DF772D93C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07607-0AA5-484F-AA04-47E2CCFFCA49}" type="datetimeFigureOut">
              <a:rPr lang="en-GB" smtClean="0"/>
              <a:t>18/11/2024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63D2B9-E8D8-5314-E3B6-FB95133FC5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86BD15-6540-05C5-1A94-1A0AC80A6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523E9-ADD2-47E9-A9B0-1FCCB8CD39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0557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7A6D306-8925-6B3B-1AA8-1EE73E7AB6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E6A9E4-3A19-4A96-4DD9-551B96C67B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5CFE97-28A3-9483-3D2B-A4CCAAA51D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07607-0AA5-484F-AA04-47E2CCFFCA49}" type="datetimeFigureOut">
              <a:rPr lang="en-GB" smtClean="0"/>
              <a:t>18/11/2024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41D006-AFBB-AC2B-7A7D-A2474F1E3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74B743-8B5F-CBDE-7CAE-06403BA8FC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523E9-ADD2-47E9-A9B0-1FCCB8CD39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8901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A34A70-2576-4267-3E7A-90941BD109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B2083B-B0B3-7AB2-79B2-8B83B46D6F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103143-3C45-4AA0-0F41-61E31FC83C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07607-0AA5-484F-AA04-47E2CCFFCA49}" type="datetimeFigureOut">
              <a:rPr lang="en-GB" smtClean="0"/>
              <a:t>18/11/2024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71A681-99B2-18D0-9E11-88B4E75220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AFA4C8-CA12-FC68-0A77-451085753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523E9-ADD2-47E9-A9B0-1FCCB8CD39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9368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38E09-E410-58EA-D821-5F01A0073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33E943-8969-8213-C5C7-F16F8F548B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BC85AC-28C7-5266-509E-84B8B2CFE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07607-0AA5-484F-AA04-47E2CCFFCA49}" type="datetimeFigureOut">
              <a:rPr lang="en-GB" smtClean="0"/>
              <a:t>18/11/2024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04021B-497C-7B89-2A10-E9FF5819D3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83259B-E7E1-79B1-4856-6BE1BACD51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523E9-ADD2-47E9-A9B0-1FCCB8CD39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6657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B0678D-8CAD-D3B2-3115-17CF6A515A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12C3F8-AB04-AE43-7DE5-02AB96E295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45B5C8-C588-BD12-CAD1-3715D7AFCD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22C173-1718-7ADA-8AC0-382E632339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07607-0AA5-484F-AA04-47E2CCFFCA49}" type="datetimeFigureOut">
              <a:rPr lang="en-GB" smtClean="0"/>
              <a:t>18/11/2024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FA8B71-2372-E817-1398-F2A60ADC23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1F8E77-DF24-EA3A-5102-8BEB0526BE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523E9-ADD2-47E9-A9B0-1FCCB8CD39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54746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D7DDD8-5C47-A7DA-625A-C9526336B4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0088FE-FD8F-6DB3-E27C-924A954AD8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5B7843-F632-BCC7-C6B3-167D94FA65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A1F7C0-BB19-D22D-A939-DA8B35AA0F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395F2BE-853B-321E-2B6D-08EE0D4FA7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BD4BE8-FE31-90E6-11D5-478B56AC51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07607-0AA5-484F-AA04-47E2CCFFCA49}" type="datetimeFigureOut">
              <a:rPr lang="en-GB" smtClean="0"/>
              <a:t>18/11/2024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27F2284-DEB7-E492-E436-B51CD2FE45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BE167DD-3C5D-BBC3-9E39-AFD986E12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523E9-ADD2-47E9-A9B0-1FCCB8CD39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4128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70028F-9851-29EA-B544-DCCB1FB334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A8B9ED1-4FA1-E4A0-AC5C-7F833FA0DE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07607-0AA5-484F-AA04-47E2CCFFCA49}" type="datetimeFigureOut">
              <a:rPr lang="en-GB" smtClean="0"/>
              <a:t>18/11/2024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F14FCF-6E2F-1C8D-1FAB-0C8C63502E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F536A3-F208-8B47-CBD3-2BFDC09E11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523E9-ADD2-47E9-A9B0-1FCCB8CD39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8997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57C84B1-B7DF-5635-C93A-D587DC257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07607-0AA5-484F-AA04-47E2CCFFCA49}" type="datetimeFigureOut">
              <a:rPr lang="en-GB" smtClean="0"/>
              <a:t>18/11/2024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6D5D1FA-7F07-7CD8-B9E2-E9CE6F29D2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09E100-564D-E7D3-0AD4-B2AF1B49F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523E9-ADD2-47E9-A9B0-1FCCB8CD39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61853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1030A2-C977-59CF-50D3-0CEE57F913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32DE11-F4AF-566D-98DB-43707508EA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A9AF68-C0BB-8175-7241-14B508BEF8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B645DA-17D6-745D-3E7F-9E8A0CD89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07607-0AA5-484F-AA04-47E2CCFFCA49}" type="datetimeFigureOut">
              <a:rPr lang="en-GB" smtClean="0"/>
              <a:t>18/11/2024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F78C87-DD88-67F6-090B-3FAE1FA547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358D59-9798-B611-5F61-F02A0EE0E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523E9-ADD2-47E9-A9B0-1FCCB8CD39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4766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5DC939-C514-148B-899A-226600D42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B984AB9-E6A1-01B2-386C-4C55F818E7E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AFA055-E94A-2D1E-6119-A897E7470D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3417E1-AC82-146E-0E4B-B32116668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07607-0AA5-484F-AA04-47E2CCFFCA49}" type="datetimeFigureOut">
              <a:rPr lang="en-GB" smtClean="0"/>
              <a:t>18/11/2024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160886-394E-AB1F-78E5-CE7B65295B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8E94D1-421B-D30F-4BCF-575E8BEEE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523E9-ADD2-47E9-A9B0-1FCCB8CD39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24815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268C910-2291-5C96-653B-A0D8F84B48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8B7D98-853F-4DDE-0B66-9D52B67152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4D07FE-B8AF-7D73-F15E-7CB8C52694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B407607-0AA5-484F-AA04-47E2CCFFCA49}" type="datetimeFigureOut">
              <a:rPr lang="en-GB" smtClean="0"/>
              <a:t>18/11/2024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189CD7-DA50-6A5C-368F-3BD466608F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150089-42C8-CA43-84FE-13E45FAA8E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EA523E9-ADD2-47E9-A9B0-1FCCB8CD39D3}" type="slidenum">
              <a:rPr lang="en-GB" smtClean="0"/>
              <a:t>‹#›</a:t>
            </a:fld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981582A-B7BE-739E-CD9A-61CCC4C85B85}"/>
              </a:ext>
            </a:extLst>
          </p:cNvPr>
          <p:cNvSpPr/>
          <p:nvPr userDrawn="1"/>
        </p:nvSpPr>
        <p:spPr>
          <a:xfrm>
            <a:off x="-122686" y="-69011"/>
            <a:ext cx="12437372" cy="6996022"/>
          </a:xfrm>
          <a:prstGeom prst="rect">
            <a:avLst/>
          </a:prstGeom>
          <a:solidFill>
            <a:srgbClr val="FEFFE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3887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7C50DC-315A-03FB-3B9D-2F425A4A78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68697"/>
            <a:ext cx="9144000" cy="1382712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rgbClr val="21511F"/>
                </a:solidFill>
              </a:rPr>
              <a:t>Creating opportunities to train a workforce within a National Park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A9D310-D7FD-24A2-342A-F4483A1C1A0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D951C1A-135A-5A9D-6B8E-E547D9CA35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1073" y="2095968"/>
            <a:ext cx="8449854" cy="466790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315526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C6D6D6-45E7-610F-AFE9-5EF4D1FFEA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21511F"/>
                </a:solidFill>
              </a:rPr>
              <a:t>What did we do?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D64C82-1B02-90F4-4A7B-55DC718B9C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solidFill>
                  <a:srgbClr val="21511F"/>
                </a:solidFill>
              </a:rPr>
              <a:t>Met with Ernest Cook Trust to learn about their role investing in future managers of protected areas</a:t>
            </a:r>
          </a:p>
          <a:p>
            <a:r>
              <a:rPr lang="en-GB" dirty="0">
                <a:solidFill>
                  <a:srgbClr val="21511F"/>
                </a:solidFill>
              </a:rPr>
              <a:t>Learned from Apprentices about their experiences entering the sector and discussed training and skills development</a:t>
            </a:r>
          </a:p>
          <a:p>
            <a:r>
              <a:rPr lang="en-GB" dirty="0">
                <a:solidFill>
                  <a:srgbClr val="21511F"/>
                </a:solidFill>
              </a:rPr>
              <a:t>Explored Low Beckside Farm</a:t>
            </a:r>
          </a:p>
        </p:txBody>
      </p:sp>
      <p:pic>
        <p:nvPicPr>
          <p:cNvPr id="5" name="Picture 4" descr="A screenshot of a website&#10;&#10;Description automatically generated">
            <a:extLst>
              <a:ext uri="{FF2B5EF4-FFF2-40B4-BE49-F238E27FC236}">
                <a16:creationId xmlns:a16="http://schemas.microsoft.com/office/drawing/2014/main" id="{EE3E5770-6672-A266-23C3-5F6C12B7DB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37" t="3889" r="23828" b="50000"/>
          <a:stretch/>
        </p:blipFill>
        <p:spPr>
          <a:xfrm>
            <a:off x="6677025" y="4061062"/>
            <a:ext cx="4914900" cy="2431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4535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2FD9E1-BB18-FFAE-45B3-40C86871A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21511F"/>
                </a:solidFill>
              </a:rPr>
              <a:t>What did we learn?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20A3BF-3131-CB68-9320-AA9A70981E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solidFill>
                  <a:srgbClr val="21511F"/>
                </a:solidFill>
              </a:rPr>
              <a:t>Most apprenticeships are linked up to a college or university</a:t>
            </a:r>
          </a:p>
          <a:p>
            <a:r>
              <a:rPr lang="en-GB" dirty="0">
                <a:solidFill>
                  <a:srgbClr val="21511F"/>
                </a:solidFill>
              </a:rPr>
              <a:t>In many organisations people are in post for a long time – apprenticeships provide an entry level to bridge between traineeships and officer type roles</a:t>
            </a:r>
          </a:p>
          <a:p>
            <a:r>
              <a:rPr lang="en-GB" dirty="0">
                <a:solidFill>
                  <a:srgbClr val="21511F"/>
                </a:solidFill>
              </a:rPr>
              <a:t>Making it easy to travel to work and a liveable wage help overcome initial employment barriers</a:t>
            </a:r>
          </a:p>
          <a:p>
            <a:r>
              <a:rPr lang="en-GB" dirty="0">
                <a:solidFill>
                  <a:srgbClr val="21511F"/>
                </a:solidFill>
              </a:rPr>
              <a:t>Invest in the organisation to meaningfully integrate apprenticeships into a range of roles across different teams</a:t>
            </a:r>
          </a:p>
          <a:p>
            <a:endParaRPr lang="en-GB" dirty="0">
              <a:solidFill>
                <a:srgbClr val="21511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4257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649DBE-BFEF-95FF-2A4F-B490C98887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21511F"/>
                </a:solidFill>
              </a:rPr>
              <a:t>Key messages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795F77-290A-39F7-FE10-9C15DD3B13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solidFill>
                  <a:srgbClr val="21511F"/>
                </a:solidFill>
              </a:rPr>
              <a:t>Sustainable apprenticeships require:</a:t>
            </a:r>
          </a:p>
          <a:p>
            <a:pPr lvl="1"/>
            <a:r>
              <a:rPr lang="en-GB" dirty="0">
                <a:solidFill>
                  <a:srgbClr val="21511F"/>
                </a:solidFill>
              </a:rPr>
              <a:t>Learning partnerships</a:t>
            </a:r>
          </a:p>
          <a:p>
            <a:pPr lvl="1"/>
            <a:r>
              <a:rPr lang="en-GB" dirty="0">
                <a:solidFill>
                  <a:srgbClr val="21511F"/>
                </a:solidFill>
              </a:rPr>
              <a:t>Motivating and rewarding placements</a:t>
            </a:r>
          </a:p>
          <a:p>
            <a:pPr lvl="1"/>
            <a:r>
              <a:rPr lang="en-GB" dirty="0">
                <a:solidFill>
                  <a:srgbClr val="21511F"/>
                </a:solidFill>
              </a:rPr>
              <a:t>Collaborative and inclusive work culture</a:t>
            </a:r>
          </a:p>
          <a:p>
            <a:pPr lvl="1"/>
            <a:r>
              <a:rPr lang="en-GB" dirty="0">
                <a:solidFill>
                  <a:srgbClr val="21511F"/>
                </a:solidFill>
              </a:rPr>
              <a:t>Employability support and liveable wages</a:t>
            </a:r>
          </a:p>
          <a:p>
            <a:pPr lvl="1"/>
            <a:r>
              <a:rPr lang="en-GB" dirty="0">
                <a:solidFill>
                  <a:srgbClr val="21511F"/>
                </a:solidFill>
              </a:rPr>
              <a:t>Investment in resources </a:t>
            </a:r>
            <a:r>
              <a:rPr lang="en-GB">
                <a:solidFill>
                  <a:srgbClr val="21511F"/>
                </a:solidFill>
              </a:rPr>
              <a:t>and capability</a:t>
            </a:r>
            <a:endParaRPr lang="en-GB" dirty="0">
              <a:solidFill>
                <a:srgbClr val="21511F"/>
              </a:solidFill>
            </a:endParaRPr>
          </a:p>
          <a:p>
            <a:pPr lvl="1"/>
            <a:endParaRPr lang="en-GB" dirty="0">
              <a:solidFill>
                <a:srgbClr val="21511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2625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151</Words>
  <Application>Microsoft Office PowerPoint</Application>
  <PresentationFormat>Widescreen</PresentationFormat>
  <Paragraphs>18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Aptos</vt:lpstr>
      <vt:lpstr>Aptos Display</vt:lpstr>
      <vt:lpstr>Arial</vt:lpstr>
      <vt:lpstr>Office Theme</vt:lpstr>
      <vt:lpstr>Creating opportunities to train a workforce within a National Park</vt:lpstr>
      <vt:lpstr>What did we do?</vt:lpstr>
      <vt:lpstr>What did we learn?</vt:lpstr>
      <vt:lpstr>Key messages</vt:lpstr>
    </vt:vector>
  </TitlesOfParts>
  <Company>Lake District National Park Authority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Tim Duckmanton</dc:creator>
  <cp:lastModifiedBy>Anita Prosser</cp:lastModifiedBy>
  <cp:revision>2</cp:revision>
  <dcterms:created xsi:type="dcterms:W3CDTF">2024-11-12T19:44:28Z</dcterms:created>
  <dcterms:modified xsi:type="dcterms:W3CDTF">2024-11-18T10:29:40Z</dcterms:modified>
</cp:coreProperties>
</file>