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28" r:id="rId2"/>
    <p:sldId id="329" r:id="rId3"/>
    <p:sldId id="330" r:id="rId4"/>
    <p:sldId id="331" r:id="rId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5" autoAdjust="0"/>
    <p:restoredTop sz="77338" autoAdjust="0"/>
  </p:normalViewPr>
  <p:slideViewPr>
    <p:cSldViewPr>
      <p:cViewPr varScale="1">
        <p:scale>
          <a:sx n="68" d="100"/>
          <a:sy n="68" d="100"/>
        </p:scale>
        <p:origin x="196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C74FD-8A76-4F57-95FB-276D48679F5B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971AB-411E-4EA9-BDF1-928F1415B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971AB-411E-4EA9-BDF1-928F1415BF4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68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971AB-411E-4EA9-BDF1-928F1415BF4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043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67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65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45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90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707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68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8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25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22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99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149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Green banner only (pantone 3435) for publications June 2007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ropped version white on green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0"/>
            <a:ext cx="4435475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C44ADD-8231-E9B3-5579-6AFAAA74ADC0}"/>
              </a:ext>
            </a:extLst>
          </p:cNvPr>
          <p:cNvSpPr txBox="1"/>
          <p:nvPr/>
        </p:nvSpPr>
        <p:spPr>
          <a:xfrm>
            <a:off x="459772" y="1412777"/>
            <a:ext cx="8229599" cy="47021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lang="en-US" sz="2600" dirty="0">
                <a:solidFill>
                  <a:schemeClr val="tx1"/>
                </a:solidFill>
              </a:rPr>
              <a:t>Webinar on 6</a:t>
            </a:r>
            <a:r>
              <a:rPr lang="en-US" sz="2600" baseline="30000" dirty="0">
                <a:solidFill>
                  <a:schemeClr val="tx1"/>
                </a:solidFill>
              </a:rPr>
              <a:t>th</a:t>
            </a:r>
            <a:r>
              <a:rPr lang="en-US" sz="2600" dirty="0">
                <a:solidFill>
                  <a:schemeClr val="tx1"/>
                </a:solidFill>
              </a:rPr>
              <a:t> November with the three principal speakers:</a:t>
            </a:r>
          </a:p>
          <a:p>
            <a:pPr>
              <a:spcBef>
                <a:spcPct val="20000"/>
              </a:spcBef>
            </a:pPr>
            <a:r>
              <a:rPr lang="en-US" sz="2600" dirty="0">
                <a:solidFill>
                  <a:schemeClr val="tx1"/>
                </a:solidFill>
              </a:rPr>
              <a:t>	- Santtu Kareksela, </a:t>
            </a:r>
            <a:r>
              <a:rPr lang="en-US" sz="2600" dirty="0" err="1">
                <a:solidFill>
                  <a:schemeClr val="tx1"/>
                </a:solidFill>
              </a:rPr>
              <a:t>Metsahallitus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sz="2600" dirty="0">
                <a:solidFill>
                  <a:schemeClr val="tx1"/>
                </a:solidFill>
              </a:rPr>
              <a:t>	- Mike McClure, Landscapes Northern Ireland</a:t>
            </a:r>
          </a:p>
          <a:p>
            <a:pPr>
              <a:spcBef>
                <a:spcPct val="20000"/>
              </a:spcBef>
            </a:pPr>
            <a:r>
              <a:rPr lang="en-US" sz="2600" dirty="0">
                <a:solidFill>
                  <a:schemeClr val="tx1"/>
                </a:solidFill>
              </a:rPr>
              <a:t>	- Catherine </a:t>
            </a:r>
            <a:r>
              <a:rPr lang="en-US" sz="2600" dirty="0" err="1">
                <a:solidFill>
                  <a:schemeClr val="tx1"/>
                </a:solidFill>
              </a:rPr>
              <a:t>Mealing</a:t>
            </a:r>
            <a:r>
              <a:rPr lang="en-US" sz="2600" dirty="0">
                <a:solidFill>
                  <a:schemeClr val="tx1"/>
                </a:solidFill>
              </a:rPr>
              <a:t>-Jones, </a:t>
            </a:r>
            <a:r>
              <a:rPr lang="en-US" sz="2600" dirty="0" err="1">
                <a:solidFill>
                  <a:schemeClr val="tx1"/>
                </a:solidFill>
              </a:rPr>
              <a:t>Bannau</a:t>
            </a:r>
            <a:r>
              <a:rPr lang="en-US" sz="2600" dirty="0">
                <a:solidFill>
                  <a:schemeClr val="tx1"/>
                </a:solidFill>
              </a:rPr>
              <a:t> Brycheiniog</a:t>
            </a:r>
          </a:p>
          <a:p>
            <a:pPr>
              <a:spcBef>
                <a:spcPct val="20000"/>
              </a:spcBef>
            </a:pPr>
            <a:endParaRPr lang="en-US" sz="2600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Different approaches to managing designated and non-designated protected areas</a:t>
            </a:r>
          </a:p>
          <a:p>
            <a:pPr>
              <a:spcBef>
                <a:spcPct val="20000"/>
              </a:spcBef>
            </a:pPr>
            <a:endParaRPr lang="en-US" sz="2600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Strengths and weaknesses of each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3CC50F-42DB-1503-DD47-EA25C736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60" y="0"/>
            <a:ext cx="8229600" cy="1143000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Protected Landscapes vs. Landscape Partnerships</a:t>
            </a:r>
          </a:p>
        </p:txBody>
      </p:sp>
    </p:spTree>
    <p:extLst>
      <p:ext uri="{BB962C8B-B14F-4D97-AF65-F5344CB8AC3E}">
        <p14:creationId xmlns:p14="http://schemas.microsoft.com/office/powerpoint/2010/main" val="16162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E726F-35EF-4D35-6D5C-85C63C8C0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Metsahallitus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1ED3E3-B0C9-080F-B585-8BDD3F8CEC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20" y="1417638"/>
            <a:ext cx="3790950" cy="115252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A6130-225A-BBAD-6D8C-1D54E34F1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7690" y="1417638"/>
            <a:ext cx="4219110" cy="5323730"/>
          </a:xfrm>
        </p:spPr>
        <p:txBody>
          <a:bodyPr/>
          <a:lstStyle/>
          <a:p>
            <a:r>
              <a:rPr lang="en-GB" dirty="0"/>
              <a:t>Detailed data and evidence-led analysis of protected areas</a:t>
            </a:r>
          </a:p>
          <a:p>
            <a:r>
              <a:rPr lang="en-GB" dirty="0"/>
              <a:t>Identification of cost-efficient areas for nature restoration</a:t>
            </a:r>
          </a:p>
          <a:p>
            <a:r>
              <a:rPr lang="en-GB" dirty="0"/>
              <a:t>Private &amp; public lands</a:t>
            </a:r>
          </a:p>
          <a:p>
            <a:r>
              <a:rPr lang="en-GB" dirty="0"/>
              <a:t>Negotiation and compensation for private owners</a:t>
            </a:r>
          </a:p>
          <a:p>
            <a:r>
              <a:rPr lang="en-GB" dirty="0" err="1"/>
              <a:t>PriodiversityLIFE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39925B-0918-FC43-2A0E-7D4F0F02E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10" y="3234197"/>
            <a:ext cx="4038600" cy="199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7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DD31-9BA6-7B84-6FD1-A73CC2298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7" y="299789"/>
            <a:ext cx="6408713" cy="864096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Landscapes Northern Ireland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E7749-E212-B85D-D5D9-23A1DDFF1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681" y="1451945"/>
            <a:ext cx="4752528" cy="5030898"/>
          </a:xfrm>
        </p:spPr>
        <p:txBody>
          <a:bodyPr/>
          <a:lstStyle/>
          <a:p>
            <a:r>
              <a:rPr lang="en-GB" sz="2400" dirty="0"/>
              <a:t>Network of 16 landscape organisations, with dedicated lead officer</a:t>
            </a:r>
          </a:p>
          <a:p>
            <a:r>
              <a:rPr lang="en-GB" sz="2400" dirty="0"/>
              <a:t>Representing landscapes at government level</a:t>
            </a:r>
          </a:p>
          <a:p>
            <a:r>
              <a:rPr lang="en-GB" sz="2400" dirty="0"/>
              <a:t>Little or no core funding, largely project-based</a:t>
            </a:r>
          </a:p>
          <a:p>
            <a:r>
              <a:rPr lang="en-GB" sz="2400" dirty="0"/>
              <a:t>Designated vs. non-designated </a:t>
            </a:r>
          </a:p>
          <a:p>
            <a:r>
              <a:rPr lang="en-GB" sz="2400" i="1" dirty="0"/>
              <a:t>‘Manifesto for Landscapes in Northern Ireland’</a:t>
            </a:r>
          </a:p>
          <a:p>
            <a:r>
              <a:rPr lang="en-GB" sz="2400" dirty="0"/>
              <a:t>Legislative change needed to strengthen protected areas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0DC255-250D-865E-F692-DBE75D4E8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209" y="3978460"/>
            <a:ext cx="3761194" cy="2160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C8D400-5755-ADEE-C37A-1D67F27EC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013" y="1556792"/>
            <a:ext cx="375239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4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2AD19-F635-F439-8672-AD264EDE2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60337"/>
            <a:ext cx="6933456" cy="1143000"/>
          </a:xfrm>
        </p:spPr>
        <p:txBody>
          <a:bodyPr/>
          <a:lstStyle/>
          <a:p>
            <a:r>
              <a:rPr lang="en-GB" sz="4000" dirty="0" err="1">
                <a:solidFill>
                  <a:schemeClr val="bg1"/>
                </a:solidFill>
              </a:rPr>
              <a:t>Bannau</a:t>
            </a:r>
            <a:r>
              <a:rPr lang="en-GB" sz="4000" dirty="0">
                <a:solidFill>
                  <a:schemeClr val="bg1"/>
                </a:solidFill>
              </a:rPr>
              <a:t> Brycheiniog NP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68C7E-69A1-3567-629D-33F0EC453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2658" y="1273231"/>
            <a:ext cx="5040560" cy="5572919"/>
          </a:xfrm>
        </p:spPr>
        <p:txBody>
          <a:bodyPr/>
          <a:lstStyle/>
          <a:p>
            <a:r>
              <a:rPr lang="en-GB" sz="2400" dirty="0"/>
              <a:t>National Park designated in 1957</a:t>
            </a:r>
          </a:p>
          <a:p>
            <a:r>
              <a:rPr lang="en-GB" sz="2400" dirty="0"/>
              <a:t>Different landscape partnerships and designations within the Park</a:t>
            </a:r>
          </a:p>
          <a:p>
            <a:r>
              <a:rPr lang="en-GB" sz="2400" dirty="0"/>
              <a:t>Management Planning using ‘Doughnut Economics’ model</a:t>
            </a:r>
          </a:p>
          <a:p>
            <a:r>
              <a:rPr lang="en-GB" sz="2400" dirty="0"/>
              <a:t>Government expectation to be exemplars in tackling the nature and climate emergencies</a:t>
            </a:r>
          </a:p>
          <a:p>
            <a:r>
              <a:rPr lang="en-GB" sz="2400" dirty="0"/>
              <a:t>What are National Parks for? …becoming more politicised</a:t>
            </a:r>
          </a:p>
          <a:p>
            <a:r>
              <a:rPr lang="en-GB" sz="2400" dirty="0"/>
              <a:t>Issues to be addressed takes NP beyond the boundary – housing, energy, transport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FA280E-AD42-A703-C288-252CC9E37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99379"/>
            <a:ext cx="3672408" cy="20723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4E36FC-85F5-262E-97DA-4EF23FBCA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165646"/>
            <a:ext cx="3672408" cy="21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2399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CD95A033-45DF-48D2-81F4-DC0A025130A4}" vid="{583BEE7E-0B3F-4E0F-A078-2C3B5F3151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2598</TotalTime>
  <Words>186</Words>
  <Application>Microsoft Office PowerPoint</Application>
  <PresentationFormat>On-screen Show (4:3)</PresentationFormat>
  <Paragraphs>31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Powerpoint presentation</vt:lpstr>
      <vt:lpstr>Protected Landscapes vs. Landscape Partnerships</vt:lpstr>
      <vt:lpstr>Metsahallitus</vt:lpstr>
      <vt:lpstr>Landscapes Northern Ireland</vt:lpstr>
      <vt:lpstr>Bannau Brycheiniog NP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Suzannah Barningham</dc:creator>
  <cp:lastModifiedBy>Anita Prosser</cp:lastModifiedBy>
  <cp:revision>174</cp:revision>
  <dcterms:created xsi:type="dcterms:W3CDTF">2023-08-02T09:59:35Z</dcterms:created>
  <dcterms:modified xsi:type="dcterms:W3CDTF">2024-11-18T10:28:47Z</dcterms:modified>
</cp:coreProperties>
</file>