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omments/modernComment_115_58150873.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5F_522C3FA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2"/>
  </p:notesMasterIdLst>
  <p:sldIdLst>
    <p:sldId id="355" r:id="rId3"/>
    <p:sldId id="288" r:id="rId4"/>
    <p:sldId id="339" r:id="rId5"/>
    <p:sldId id="277" r:id="rId6"/>
    <p:sldId id="263" r:id="rId7"/>
    <p:sldId id="351" r:id="rId8"/>
    <p:sldId id="356" r:id="rId9"/>
    <p:sldId id="354"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9888A0-EC81-0AE1-0847-AF3A197314B9}" name="David Genney" initials="DG" userId="S::david.genney@nature.scot::7fa23612-2ea9-4224-98d3-be3ab4ddb7fb" providerId="AD"/>
  <p188:author id="{584F2BC3-1B0E-3861-DFEF-9888A2BAB3E2}" name="Lisa Davidson" initials="LD" userId="S::lisa.davidson@nature.scot::c7894802-f390-431c-9d95-4d121c7d80e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C7E6"/>
    <a:srgbClr val="084D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85" autoAdjust="0"/>
    <p:restoredTop sz="86424" autoAdjust="0"/>
  </p:normalViewPr>
  <p:slideViewPr>
    <p:cSldViewPr snapToGrid="0">
      <p:cViewPr varScale="1">
        <p:scale>
          <a:sx n="63" d="100"/>
          <a:sy n="63" d="100"/>
        </p:scale>
        <p:origin x="44"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hdg1\Documents\Scotland%20SCM%20features%20SCM%20assessment%20visit%20age%20analysis%20-%202%20November%202022%20-%20Frida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8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773018185315037"/>
          <c:y val="3.3816597791502222E-2"/>
          <c:w val="0.74215348179459717"/>
          <c:h val="0.65060585140571803"/>
        </c:manualLayout>
      </c:layout>
      <c:pie3DChart>
        <c:varyColors val="1"/>
        <c:ser>
          <c:idx val="0"/>
          <c:order val="0"/>
          <c:dPt>
            <c:idx val="0"/>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88F-487C-9B25-D59F10504AC6}"/>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88F-487C-9B25-D59F10504AC6}"/>
              </c:ext>
            </c:extLst>
          </c:dPt>
          <c:dPt>
            <c:idx val="2"/>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88F-487C-9B25-D59F10504AC6}"/>
              </c:ext>
            </c:extLst>
          </c:dPt>
          <c:dPt>
            <c:idx val="3"/>
            <c:bubble3D val="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88F-487C-9B25-D59F10504AC6}"/>
              </c:ext>
            </c:extLst>
          </c:dPt>
          <c:dLbls>
            <c:dLbl>
              <c:idx val="0"/>
              <c:layout>
                <c:manualLayout>
                  <c:x val="-0.20423392703522447"/>
                  <c:y val="0.1037837781230136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8F-487C-9B25-D59F10504AC6}"/>
                </c:ext>
              </c:extLst>
            </c:dLbl>
            <c:dLbl>
              <c:idx val="1"/>
              <c:layout>
                <c:manualLayout>
                  <c:x val="-1.0314844799758888E-2"/>
                  <c:y val="3.9261120349105005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rgbClr val="FFC000"/>
                        </a:solidFill>
                        <a:latin typeface="+mn-lt"/>
                        <a:ea typeface="+mn-ea"/>
                        <a:cs typeface="+mn-cs"/>
                      </a:defRPr>
                    </a:pPr>
                    <a:fld id="{D88B89A0-A557-4421-8D2C-A8E0839FA14B}" type="CATEGORYNAME">
                      <a:rPr lang="en-US">
                        <a:solidFill>
                          <a:srgbClr val="FFC000"/>
                        </a:solidFill>
                      </a:rPr>
                      <a:pPr>
                        <a:defRPr sz="1400">
                          <a:solidFill>
                            <a:srgbClr val="FFC000"/>
                          </a:solidFill>
                        </a:defRPr>
                      </a:pPr>
                      <a:t>[CATEGORY NAME]</a:t>
                    </a:fld>
                    <a:r>
                      <a:rPr lang="en-US" baseline="0">
                        <a:solidFill>
                          <a:srgbClr val="FFC000"/>
                        </a:solidFill>
                      </a:rPr>
                      <a:t>, </a:t>
                    </a:r>
                    <a:fld id="{0139F8CA-BD43-4625-9045-63B426A9D12F}" type="VALUE">
                      <a:rPr lang="en-US" baseline="0">
                        <a:solidFill>
                          <a:srgbClr val="FFC000"/>
                        </a:solidFill>
                      </a:rPr>
                      <a:pPr>
                        <a:defRPr sz="1400">
                          <a:solidFill>
                            <a:srgbClr val="FFC000"/>
                          </a:solidFill>
                        </a:defRPr>
                      </a:pPr>
                      <a:t>[VALUE]</a:t>
                    </a:fld>
                    <a:endParaRPr lang="en-US" baseline="0">
                      <a:solidFill>
                        <a:srgbClr val="FFC000"/>
                      </a:solidFill>
                    </a:endParaRP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FFC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88F-487C-9B25-D59F10504AC6}"/>
                </c:ext>
              </c:extLst>
            </c:dLbl>
            <c:dLbl>
              <c:idx val="2"/>
              <c:layout>
                <c:manualLayout>
                  <c:x val="-1.0314844799758811E-2"/>
                  <c:y val="-5.642622131238605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49534711158356"/>
                      <c:h val="0.25573547383624035"/>
                    </c:manualLayout>
                  </c15:layout>
                </c:ext>
                <c:ext xmlns:c16="http://schemas.microsoft.com/office/drawing/2014/chart" uri="{C3380CC4-5D6E-409C-BE32-E72D297353CC}">
                  <c16:uniqueId val="{00000005-488F-487C-9B25-D59F10504AC6}"/>
                </c:ext>
              </c:extLst>
            </c:dLbl>
            <c:dLbl>
              <c:idx val="3"/>
              <c:layout>
                <c:manualLayout>
                  <c:x val="0.22692658559469384"/>
                  <c:y val="-0.16507842480161586"/>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8F-487C-9B25-D59F10504AC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Charts!$P$32:$P$35</c:f>
              <c:strCache>
                <c:ptCount val="4"/>
                <c:pt idx="0">
                  <c:v>Favourable</c:v>
                </c:pt>
                <c:pt idx="1">
                  <c:v>Unfavourable Recovering</c:v>
                </c:pt>
                <c:pt idx="2">
                  <c:v>Unfavourable Recovering Due to Management</c:v>
                </c:pt>
                <c:pt idx="3">
                  <c:v>Unfavourable</c:v>
                </c:pt>
              </c:strCache>
            </c:strRef>
          </c:cat>
          <c:val>
            <c:numRef>
              <c:f>Charts!$Q$32:$Q$35</c:f>
              <c:numCache>
                <c:formatCode>General</c:formatCode>
                <c:ptCount val="4"/>
                <c:pt idx="0">
                  <c:v>0.65</c:v>
                </c:pt>
                <c:pt idx="1">
                  <c:v>6.5000000000000002E-2</c:v>
                </c:pt>
                <c:pt idx="2">
                  <c:v>6.4000000000000001E-2</c:v>
                </c:pt>
                <c:pt idx="3">
                  <c:v>0.22099999999999995</c:v>
                </c:pt>
              </c:numCache>
            </c:numRef>
          </c:val>
          <c:extLst>
            <c:ext xmlns:c16="http://schemas.microsoft.com/office/drawing/2014/chart" uri="{C3380CC4-5D6E-409C-BE32-E72D297353CC}">
              <c16:uniqueId val="{00000008-488F-487C-9B25-D59F10504AC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5_58150873.xml><?xml version="1.0" encoding="utf-8"?>
<p188:cmLst xmlns:a="http://schemas.openxmlformats.org/drawingml/2006/main" xmlns:r="http://schemas.openxmlformats.org/officeDocument/2006/relationships" xmlns:p188="http://schemas.microsoft.com/office/powerpoint/2018/8/main">
  <p188:cm id="{E79C89A9-A7DE-4AE0-94C4-A119A30374F5}" authorId="{584F2BC3-1B0E-3861-DFEF-9888A2BAB3E2}" created="2024-11-15T10:30:32.524">
    <ac:deMkLst xmlns:ac="http://schemas.microsoft.com/office/drawing/2013/main/command">
      <pc:docMk xmlns:pc="http://schemas.microsoft.com/office/powerpoint/2013/main/command"/>
      <pc:sldMk xmlns:pc="http://schemas.microsoft.com/office/powerpoint/2013/main/command" cId="1477773427" sldId="277"/>
      <ac:cxnSpMk id="32" creationId="{CEDC19C8-FB74-FB04-C588-CB14097772D2}"/>
    </ac:deMkLst>
    <p188:txBody>
      <a:bodyPr/>
      <a:lstStyle/>
      <a:p>
        <a:r>
          <a:rPr lang="en-US"/>
          <a:t>go through the SCM spiel here. add animation to get text on click</a:t>
        </a:r>
      </a:p>
    </p188:txBody>
  </p188:cm>
</p188:cmLst>
</file>

<file path=ppt/comments/modernComment_15F_522C3FAE.xml><?xml version="1.0" encoding="utf-8"?>
<p188:cmLst xmlns:a="http://schemas.openxmlformats.org/drawingml/2006/main" xmlns:r="http://schemas.openxmlformats.org/officeDocument/2006/relationships" xmlns:p188="http://schemas.microsoft.com/office/powerpoint/2018/8/main">
  <p188:cm id="{4528C224-3D47-4887-8797-108C0C00F350}" authorId="{239888A0-EC81-0AE1-0847-AF3A197314B9}" created="2024-11-18T15:39:49.915">
    <pc:sldMkLst xmlns:pc="http://schemas.microsoft.com/office/powerpoint/2013/main/command">
      <pc:docMk/>
      <pc:sldMk cId="1378631598" sldId="351"/>
    </pc:sldMkLst>
    <p188:txBody>
      <a:bodyPr/>
      <a:lstStyle/>
      <a:p>
        <a:r>
          <a:rPr lang="en-US"/>
          <a:t>This is where we review what is already known about a site, i.e., what is its current state, what are the priority pressures and threats, what does prior monitoring tell us. It also allows us to look to the future and build a consensus view with a range of stakeholders as to what the protected area's objectives are in the short to long-term.</a:t>
        </a:r>
      </a:p>
    </p188:txBody>
  </p188:cm>
  <p188:cm id="{2DA36316-62D0-41BB-BBD6-2447AC6DB47D}" authorId="{239888A0-EC81-0AE1-0847-AF3A197314B9}" created="2024-11-18T15:53:57.131">
    <pc:sldMkLst xmlns:pc="http://schemas.microsoft.com/office/powerpoint/2013/main/command">
      <pc:docMk/>
      <pc:sldMk cId="1378631598" sldId="351"/>
    </pc:sldMkLst>
    <p188:txBody>
      <a:bodyPr/>
      <a:lstStyle/>
      <a:p>
        <a:r>
          <a:rPr lang="en-US"/>
          <a:t>When we speak to colleagues and partners we repeatedly hear that required management, for one reason or another, hasn't happened. This is why this first 'loop' is critical. It sets out what management we think is required and enables us to flag when it isn't happening. And further more, when it isn't happening, we can record why it isn't happening, the constraints. This will give us new insights into potential blockers to nature recovery.</a:t>
        </a:r>
      </a:p>
    </p188:txBody>
  </p188:cm>
  <p188:cm id="{960C3E86-0BE2-417B-BCE5-B04E05F3E2ED}" authorId="{239888A0-EC81-0AE1-0847-AF3A197314B9}" created="2024-11-18T15:55:22.446">
    <ac:deMkLst xmlns:ac="http://schemas.microsoft.com/office/drawing/2013/main/command">
      <pc:docMk xmlns:pc="http://schemas.microsoft.com/office/powerpoint/2013/main/command"/>
      <pc:sldMk xmlns:pc="http://schemas.microsoft.com/office/powerpoint/2013/main/command" cId="1378631598" sldId="351"/>
      <ac:spMk id="56" creationId="{F48C6768-5A8B-A51F-FB9C-A2D5D3A78A80}"/>
    </ac:deMkLst>
    <p188:txBody>
      <a:bodyPr/>
      <a:lstStyle/>
      <a:p>
        <a:r>
          <a:rPr lang="en-US"/>
          <a:t>Ok, so we're in a situation where one or more management action has been implemented. The next step is to assess whether that management is effective - are the pressures and threats reducing as expected.</a:t>
        </a:r>
      </a:p>
    </p188:txBody>
  </p188:cm>
  <p188:cm id="{71761ABD-B280-492A-9EC7-111E08FAD525}" authorId="{239888A0-EC81-0AE1-0847-AF3A197314B9}" created="2024-11-18T15:57:35.700">
    <ac:deMkLst xmlns:ac="http://schemas.microsoft.com/office/drawing/2013/main/command">
      <pc:docMk xmlns:pc="http://schemas.microsoft.com/office/powerpoint/2013/main/command"/>
      <pc:sldMk xmlns:pc="http://schemas.microsoft.com/office/powerpoint/2013/main/command" cId="1378631598" sldId="351"/>
      <ac:spMk id="54" creationId="{863F323D-8597-1AA6-4320-8145C36CFB0C}"/>
    </ac:deMkLst>
    <p188:txBody>
      <a:bodyPr/>
      <a:lstStyle/>
      <a:p>
        <a:r>
          <a:rPr lang="en-US"/>
          <a:t>Once we have evidence that management has taken place and that it has been effective at reducing pressures, we then assess how nature has responded. Is the site moving towards the overall conservation objectives of the site? These metrics may be the state of individual features or new holistic health metrics.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7CB83-A40F-4FB8-AE56-22E311E54CD2}" type="datetimeFigureOut">
              <a:rPr lang="en-GB" smtClean="0"/>
              <a:t>20/11/2024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D78EC-7D85-4C7A-85E0-54029D9D5E6E}" type="slidenum">
              <a:rPr lang="en-GB" smtClean="0"/>
              <a:t>‹#›</a:t>
            </a:fld>
            <a:endParaRPr lang="en-GB"/>
          </a:p>
        </p:txBody>
      </p:sp>
    </p:spTree>
    <p:extLst>
      <p:ext uri="{BB962C8B-B14F-4D97-AF65-F5344CB8AC3E}">
        <p14:creationId xmlns:p14="http://schemas.microsoft.com/office/powerpoint/2010/main" val="322465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 all, </a:t>
            </a:r>
          </a:p>
          <a:p>
            <a:endParaRPr lang="en-GB"/>
          </a:p>
          <a:p>
            <a:r>
              <a:rPr lang="en-GB"/>
              <a:t>I’m Lisa Davidson, I’m ecosystem health officer at </a:t>
            </a:r>
            <a:r>
              <a:rPr lang="en-GB" err="1"/>
              <a:t>NatureScot</a:t>
            </a:r>
            <a:r>
              <a:rPr lang="en-GB"/>
              <a:t>. I am a part of a team that is working to reform Scotland's protected area monitoring program, which we call ’Monitoring to Deliver Healthy Ecosystems’ (DHE).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And that’s what I’d like to talk to you about today. I’m really keen to get on to all of the really exciting new stuff, but first I want to start of with a little bit of context. </a:t>
            </a:r>
          </a:p>
          <a:p>
            <a:endParaRPr lang="en-GB"/>
          </a:p>
          <a:p>
            <a:endParaRPr lang="en-GB"/>
          </a:p>
        </p:txBody>
      </p:sp>
      <p:sp>
        <p:nvSpPr>
          <p:cNvPr id="4" name="Slide Number Placeholder 3"/>
          <p:cNvSpPr>
            <a:spLocks noGrp="1"/>
          </p:cNvSpPr>
          <p:nvPr>
            <p:ph type="sldNum" sz="quarter" idx="5"/>
          </p:nvPr>
        </p:nvSpPr>
        <p:spPr/>
        <p:txBody>
          <a:bodyPr/>
          <a:lstStyle/>
          <a:p>
            <a:fld id="{850D78EC-7D85-4C7A-85E0-54029D9D5E6E}" type="slidenum">
              <a:rPr lang="en-GB" smtClean="0"/>
              <a:t>1</a:t>
            </a:fld>
            <a:endParaRPr lang="en-GB"/>
          </a:p>
        </p:txBody>
      </p:sp>
    </p:spTree>
    <p:extLst>
      <p:ext uri="{BB962C8B-B14F-4D97-AF65-F5344CB8AC3E}">
        <p14:creationId xmlns:p14="http://schemas.microsoft.com/office/powerpoint/2010/main" val="16100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In Scotland we have 1800 protected areas hosting about 5500 designated features. </a:t>
            </a:r>
          </a:p>
          <a:p>
            <a:endParaRPr lang="en-GB"/>
          </a:p>
          <a:p>
            <a:r>
              <a:rPr lang="en-GB"/>
              <a:t>In total that makes up about 18% of terrestrial Scotland</a:t>
            </a:r>
          </a:p>
          <a:p>
            <a:endParaRPr lang="en-GB"/>
          </a:p>
        </p:txBody>
      </p:sp>
      <p:sp>
        <p:nvSpPr>
          <p:cNvPr id="4" name="Slide Number Placeholder 3"/>
          <p:cNvSpPr>
            <a:spLocks noGrp="1"/>
          </p:cNvSpPr>
          <p:nvPr>
            <p:ph type="sldNum" sz="quarter" idx="5"/>
          </p:nvPr>
        </p:nvSpPr>
        <p:spPr/>
        <p:txBody>
          <a:bodyPr/>
          <a:lstStyle/>
          <a:p>
            <a:fld id="{766AFFB0-0D51-49E4-8905-E4357D222600}" type="slidenum">
              <a:rPr lang="en-GB" smtClean="0"/>
              <a:t>2</a:t>
            </a:fld>
            <a:endParaRPr lang="en-GB"/>
          </a:p>
        </p:txBody>
      </p:sp>
    </p:spTree>
    <p:extLst>
      <p:ext uri="{BB962C8B-B14F-4D97-AF65-F5344CB8AC3E}">
        <p14:creationId xmlns:p14="http://schemas.microsoft.com/office/powerpoint/2010/main" val="44027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Given the current nature and climate crisis and our ambitious targets to halt the loss of nature by 2030 and to restore it by 2045, </a:t>
            </a:r>
            <a:r>
              <a:rPr lang="en-GB"/>
              <a:t>which includes our 30x30 commitment</a:t>
            </a:r>
            <a:r>
              <a:rPr lang="en-GB" baseline="0"/>
              <a:t>, we have an opportunity to review how we do things – can we do things better?</a:t>
            </a:r>
          </a:p>
          <a:p>
            <a:endParaRPr lang="en-GB" baseline="0"/>
          </a:p>
          <a:p>
            <a:r>
              <a:rPr lang="en-GB" baseline="0"/>
              <a:t>And we’ve come to the conclusion that, yes. We can. </a:t>
            </a:r>
          </a:p>
          <a:p>
            <a:pPr marL="171450" indent="-171450">
              <a:buFontTx/>
              <a:buChar char="-"/>
            </a:pPr>
            <a:r>
              <a:rPr lang="en-GB" baseline="0"/>
              <a:t>Currently a quarter of our features are in unfavourable condition after more than 20 years of our current approach. </a:t>
            </a:r>
          </a:p>
          <a:p>
            <a:pPr marL="171450" indent="-171450">
              <a:buFontTx/>
              <a:buChar char="-"/>
            </a:pPr>
            <a:r>
              <a:rPr lang="en-GB" baseline="0"/>
              <a:t>Analysis of the pressures and threats in our protected areas show that often they operate at scales beyond the site boundary such as invasive species and Over grazing, which will require landscape scale action – which is often missed when we apply our monitoring to only the site scale. </a:t>
            </a:r>
          </a:p>
          <a:p>
            <a:pPr marL="171450" indent="-171450">
              <a:buFontTx/>
              <a:buChar char="-"/>
            </a:pPr>
            <a:r>
              <a:rPr lang="en-GB" baseline="0"/>
              <a:t>We are struggling to cover the 18% currently protected, a recent statistic show that 44% of our features have not been fully assessed in 10 years. </a:t>
            </a:r>
          </a:p>
          <a:p>
            <a:pPr marL="171450" indent="-171450">
              <a:buFontTx/>
              <a:buChar char="-"/>
            </a:pPr>
            <a:r>
              <a:rPr lang="en-GB" baseline="0"/>
              <a:t>With climate change and the need to monitor increasingly dynamic habitats just compounds to the problem. </a:t>
            </a:r>
          </a:p>
          <a:p>
            <a:pPr marL="171450" indent="-171450">
              <a:buFontTx/>
              <a:buChar char="-"/>
            </a:pPr>
            <a:endParaRPr lang="en-GB" baseline="0"/>
          </a:p>
          <a:p>
            <a:pPr marL="0" indent="0">
              <a:buFontTx/>
              <a:buNone/>
            </a:pPr>
            <a:r>
              <a:rPr lang="en-GB" baseline="0"/>
              <a:t>So with all of that in mind – its clear to us that somethings </a:t>
            </a:r>
            <a:r>
              <a:rPr lang="en-GB" baseline="0" err="1"/>
              <a:t>gotta</a:t>
            </a:r>
            <a:r>
              <a:rPr lang="en-GB" baseline="0"/>
              <a:t> change.</a:t>
            </a:r>
          </a:p>
          <a:p>
            <a:pPr marL="171450" indent="-171450">
              <a:buFontTx/>
              <a:buChar char="-"/>
            </a:pPr>
            <a:endParaRPr lang="en-GB" baseline="0"/>
          </a:p>
          <a:p>
            <a:pPr marL="171450" indent="-171450">
              <a:buFontTx/>
              <a:buChar char="-"/>
            </a:pPr>
            <a:endParaRPr lang="en-GB" baseline="0"/>
          </a:p>
          <a:p>
            <a:endParaRPr lang="en-GB" baseline="0"/>
          </a:p>
        </p:txBody>
      </p:sp>
      <p:sp>
        <p:nvSpPr>
          <p:cNvPr id="4" name="Footer Placeholder 3"/>
          <p:cNvSpPr>
            <a:spLocks noGrp="1"/>
          </p:cNvSpPr>
          <p:nvPr>
            <p:ph type="ftr" sz="quarter" idx="10"/>
          </p:nvPr>
        </p:nvSpPr>
        <p:spPr/>
        <p:txBody>
          <a:bodyPr/>
          <a:lstStyle/>
          <a:p>
            <a:r>
              <a:rPr lang="en-GB"/>
              <a:t>www.nature.scot</a:t>
            </a:r>
          </a:p>
        </p:txBody>
      </p:sp>
      <p:sp>
        <p:nvSpPr>
          <p:cNvPr id="5" name="Slide Number Placeholder 4"/>
          <p:cNvSpPr>
            <a:spLocks noGrp="1"/>
          </p:cNvSpPr>
          <p:nvPr>
            <p:ph type="sldNum" sz="quarter" idx="11"/>
          </p:nvPr>
        </p:nvSpPr>
        <p:spPr/>
        <p:txBody>
          <a:bodyPr/>
          <a:lstStyle/>
          <a:p>
            <a:fld id="{6021F0F3-4917-475F-841D-B6E2B996A8AA}" type="slidenum">
              <a:rPr lang="en-GB" smtClean="0"/>
              <a:t>3</a:t>
            </a:fld>
            <a:endParaRPr lang="en-GB"/>
          </a:p>
        </p:txBody>
      </p:sp>
    </p:spTree>
    <p:extLst>
      <p:ext uri="{BB962C8B-B14F-4D97-AF65-F5344CB8AC3E}">
        <p14:creationId xmlns:p14="http://schemas.microsoft.com/office/powerpoint/2010/main" val="19262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So, at the moment, our current approach is a featured based approach.  </a:t>
            </a:r>
          </a:p>
          <a:p>
            <a:pPr marL="171450" indent="-171450">
              <a:buFont typeface="Calibri"/>
              <a:buChar char="-"/>
            </a:pPr>
            <a:r>
              <a:rPr lang="en-GB"/>
              <a:t>Site – Features – Attributes – targets (pass/fail) = Condition </a:t>
            </a:r>
          </a:p>
          <a:p>
            <a:pPr marL="171450" indent="-171450">
              <a:buFont typeface="Calibri"/>
              <a:buChar char="-"/>
            </a:pPr>
            <a:r>
              <a:rPr lang="en-GB"/>
              <a:t>Each of our 5500 features are monitored independently and often in isolation of each other </a:t>
            </a:r>
          </a:p>
          <a:p>
            <a:pPr marL="171450" indent="-171450">
              <a:buFont typeface="Calibri"/>
              <a:buChar char="-"/>
            </a:pPr>
            <a:endParaRPr lang="en-GB"/>
          </a:p>
          <a:p>
            <a:pPr marL="0" indent="0">
              <a:buFont typeface="Arial"/>
              <a:buNone/>
            </a:pPr>
            <a:r>
              <a:rPr lang="en-GB"/>
              <a:t>And looking towards reform.</a:t>
            </a:r>
          </a:p>
          <a:p>
            <a:pPr marL="171450" indent="-171450">
              <a:buFont typeface="Calibri,Sans-Serif"/>
              <a:buChar char="-"/>
            </a:pPr>
            <a:r>
              <a:rPr lang="en-GB"/>
              <a:t>Yes it needs to be affordable and well managed, that’s a given, but its clear to us that we need to reshape our monitoring approach that it enables more consistent coverage across Scotland to let us see the bigger picture across the land/sea scape</a:t>
            </a:r>
            <a:endParaRPr lang="en-US"/>
          </a:p>
          <a:p>
            <a:pPr marL="171450" indent="-171450">
              <a:buFont typeface="Calibri,Sans-Serif"/>
              <a:buChar char="-"/>
            </a:pPr>
            <a:endParaRPr lang="en-GB"/>
          </a:p>
          <a:p>
            <a:pPr marL="171450" indent="-171450">
              <a:buFont typeface="Calibri,Sans-Serif"/>
              <a:buChar char="-"/>
            </a:pPr>
            <a:r>
              <a:rPr lang="en-GB"/>
              <a:t>And to enable the restoration of our ecosystems at pace and scale so that we can meet our ambitious targets for nature by more directly informing practical conservation, while being applicable to OECMS and compatible with future reporting requirements. </a:t>
            </a:r>
            <a:endParaRPr lang="en-US"/>
          </a:p>
          <a:p>
            <a:pPr marL="171450" indent="-171450">
              <a:buFont typeface="Arial"/>
              <a:buChar char="•"/>
            </a:pPr>
            <a:endParaRPr lang="en-GB"/>
          </a:p>
          <a:p>
            <a:pPr marL="171450" indent="-171450">
              <a:buFont typeface="Arial"/>
              <a:buChar char="•"/>
            </a:pPr>
            <a:endParaRPr lang="en-GB"/>
          </a:p>
          <a:p>
            <a:pPr marL="171450" indent="-171450">
              <a:buFont typeface="Calibri"/>
              <a:buChar char="-"/>
            </a:pPr>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r>
              <a:rPr lang="en-GB"/>
              <a:t>We are struggling to monitor the 18% we have effectively – a recent stat showed that 44% of our features have not been fully assessed in the last 10 years.</a:t>
            </a:r>
          </a:p>
          <a:p>
            <a:endParaRPr lang="en-GB"/>
          </a:p>
          <a:p>
            <a:br>
              <a:rPr lang="en-GB">
                <a:cs typeface="+mn-lt"/>
              </a:rPr>
            </a:br>
            <a:endParaRPr lang="en-GB"/>
          </a:p>
          <a:p>
            <a:pPr marL="0" indent="0">
              <a:buFontTx/>
              <a:buNone/>
            </a:pPr>
            <a:endParaRPr lang="en-GB"/>
          </a:p>
        </p:txBody>
      </p:sp>
      <p:sp>
        <p:nvSpPr>
          <p:cNvPr id="4" name="Slide Number Placeholder 3"/>
          <p:cNvSpPr>
            <a:spLocks noGrp="1"/>
          </p:cNvSpPr>
          <p:nvPr>
            <p:ph type="sldNum" sz="quarter" idx="5"/>
          </p:nvPr>
        </p:nvSpPr>
        <p:spPr/>
        <p:txBody>
          <a:bodyPr/>
          <a:lstStyle/>
          <a:p>
            <a:fld id="{DF169799-E779-4280-9009-1C49D494FAAA}" type="slidenum">
              <a:rPr lang="en-GB" smtClean="0"/>
              <a:t>4</a:t>
            </a:fld>
            <a:endParaRPr lang="en-GB"/>
          </a:p>
        </p:txBody>
      </p:sp>
    </p:spTree>
    <p:extLst>
      <p:ext uri="{BB962C8B-B14F-4D97-AF65-F5344CB8AC3E}">
        <p14:creationId xmlns:p14="http://schemas.microsoft.com/office/powerpoint/2010/main" val="3360714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takes us to DHE – Monitoring to Deliver Healthy Ecosystem – the program of work to deliver protected area monitoring reform in Scotland</a:t>
            </a:r>
          </a:p>
          <a:p>
            <a:endParaRPr lang="en-GB" dirty="0"/>
          </a:p>
          <a:p>
            <a:r>
              <a:rPr lang="en-GB" dirty="0"/>
              <a:t>I'm not going to go through them in detail, given the time constraint. About 2 years ago we went through an 8 month consultation which resulted in these 10 guiding principles for reform. </a:t>
            </a:r>
          </a:p>
          <a:p>
            <a:endParaRPr lang="en-GB" dirty="0"/>
          </a:p>
          <a:p>
            <a:r>
              <a:rPr lang="en-GB" dirty="0"/>
              <a:t>To summarise the principles though:</a:t>
            </a:r>
          </a:p>
          <a:p>
            <a:r>
              <a:rPr lang="en-GB" dirty="0"/>
              <a:t>The ambition with DHE, is to move to a site level assessment that prioritises informing management by emphasising and focusing on the pressures that drive change.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want to incorporate evidence from the wider landscape into our site level assessments to look pressures at more appropriate scales - and also look at species monitoring at more appropriate scales. What we mean by that is we want to start asking the question is the protected area scale the best way to monitor this species, for some it will be, for others a wider species monitoring framework would be more appropriate</a:t>
            </a:r>
          </a:p>
          <a:p>
            <a:endParaRPr lang="en-GB" dirty="0"/>
          </a:p>
          <a:p>
            <a:r>
              <a:rPr lang="en-GB" dirty="0"/>
              <a:t>Its really important to us that we have a clear link with the various management and funding levers, to really tighten up the links with monitoring outcomes and restoration outcomes.</a:t>
            </a:r>
          </a:p>
          <a:p>
            <a:endParaRPr lang="en-GB" dirty="0"/>
          </a:p>
          <a:p>
            <a:r>
              <a:rPr lang="en-GB" dirty="0"/>
              <a:t>We also want to harness new and emerging technology and take advantage of third-party data, while reaffirming our ecological expertise and relationships with land managers. </a:t>
            </a:r>
          </a:p>
          <a:p>
            <a:endParaRPr lang="en-GB" dirty="0"/>
          </a:p>
          <a:p>
            <a:endParaRPr lang="en-GB" dirty="0"/>
          </a:p>
          <a:p>
            <a:pPr>
              <a:defRPr/>
            </a:pPr>
            <a:endParaRPr lang="en-GB" dirty="0"/>
          </a:p>
          <a:p>
            <a:pPr>
              <a:defRPr/>
            </a:pPr>
            <a:endParaRPr lang="en-GB" dirty="0"/>
          </a:p>
          <a:p>
            <a:pPr>
              <a:defRPr/>
            </a:pPr>
            <a:endParaRPr lang="en-GB" dirty="0"/>
          </a:p>
          <a:p>
            <a:pPr>
              <a:defRPr/>
            </a:pPr>
            <a:endParaRPr lang="en-GB" dirty="0"/>
          </a:p>
        </p:txBody>
      </p:sp>
      <p:sp>
        <p:nvSpPr>
          <p:cNvPr id="4" name="Slide Number Placeholder 3"/>
          <p:cNvSpPr>
            <a:spLocks noGrp="1"/>
          </p:cNvSpPr>
          <p:nvPr>
            <p:ph type="sldNum" sz="quarter" idx="5"/>
          </p:nvPr>
        </p:nvSpPr>
        <p:spPr/>
        <p:txBody>
          <a:bodyPr/>
          <a:lstStyle/>
          <a:p>
            <a:fld id="{DF169799-E779-4280-9009-1C49D494FAAA}" type="slidenum">
              <a:rPr lang="en-GB" smtClean="0"/>
              <a:t>5</a:t>
            </a:fld>
            <a:endParaRPr lang="en-GB"/>
          </a:p>
        </p:txBody>
      </p:sp>
    </p:spTree>
    <p:extLst>
      <p:ext uri="{BB962C8B-B14F-4D97-AF65-F5344CB8AC3E}">
        <p14:creationId xmlns:p14="http://schemas.microsoft.com/office/powerpoint/2010/main" val="301966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p>
          <a:p>
            <a:pPr>
              <a:defRPr/>
            </a:pPr>
            <a:r>
              <a:rPr lang="en-GB"/>
              <a:t>So in order to take our guiding principles and turn them into a coherent national monitoring program, we decided to develop a high-level delivery framework.</a:t>
            </a:r>
          </a:p>
          <a:p>
            <a:pPr>
              <a:defRPr/>
            </a:pPr>
            <a:endParaRPr lang="en-GB"/>
          </a:p>
          <a:p>
            <a:pPr>
              <a:defRPr/>
            </a:pPr>
            <a:r>
              <a:rPr lang="en-GB"/>
              <a:t>So </a:t>
            </a:r>
            <a:r>
              <a:rPr lang="en-GB" err="1"/>
              <a:t>heres</a:t>
            </a:r>
            <a:r>
              <a:rPr lang="en-GB"/>
              <a:t> the framework. We’ve been working on this since about August, on its second iteration, having gone through an internal process for feedback. The framework is a cycle made up of 4 ‘loops’. We’ve struggled in other versions to get the terminology right, but here we’ve named each loop after the main question its asking.</a:t>
            </a:r>
          </a:p>
          <a:p>
            <a:pPr>
              <a:defRPr/>
            </a:pPr>
            <a:endParaRPr lang="en-GB"/>
          </a:p>
          <a:p>
            <a:pPr>
              <a:defRPr/>
            </a:pPr>
            <a:r>
              <a:rPr lang="en-GB"/>
              <a:t>Management priorities Loop </a:t>
            </a:r>
          </a:p>
          <a:p>
            <a:pPr>
              <a:defRPr/>
            </a:pPr>
            <a:r>
              <a:rPr lang="en-GB"/>
              <a:t>- Starting at the top left, The first loop is asking 'What are the management priorities?’. </a:t>
            </a:r>
          </a:p>
          <a:p>
            <a:pPr marL="171450" indent="-171450">
              <a:buFontTx/>
              <a:buChar char="-"/>
              <a:defRPr/>
            </a:pPr>
            <a:r>
              <a:rPr lang="en-GB"/>
              <a:t>This is where we review what is already known about a site. I.e. what is its current state, what are the priority pressures and threats, what does prior monitoring tell us? </a:t>
            </a:r>
          </a:p>
          <a:p>
            <a:pPr marL="171450" indent="-171450">
              <a:buFontTx/>
              <a:buChar char="-"/>
              <a:defRPr/>
            </a:pPr>
            <a:r>
              <a:rPr lang="en-GB"/>
              <a:t>But also an opportunity to look towards the future, and build a consensus of what we want the area to achieve both long and short term.</a:t>
            </a:r>
          </a:p>
          <a:p>
            <a:pPr>
              <a:defRPr/>
            </a:pPr>
            <a:endParaRPr lang="en-GB"/>
          </a:p>
          <a:p>
            <a:pPr>
              <a:defRPr/>
            </a:pPr>
            <a:r>
              <a:rPr lang="en-GB"/>
              <a:t>Then looking at the second loop - 'Is positive management happening?’. </a:t>
            </a:r>
          </a:p>
          <a:p>
            <a:pPr marL="171450" indent="-171450">
              <a:buFontTx/>
              <a:buChar char="-"/>
              <a:defRPr/>
            </a:pPr>
            <a:r>
              <a:rPr lang="en-GB"/>
              <a:t>When we speak to colleagues and partners, what we often hear that required management for one reason or another hasn’t happened. </a:t>
            </a:r>
          </a:p>
          <a:p>
            <a:pPr marL="171450" indent="-171450">
              <a:buFontTx/>
              <a:buChar char="-"/>
              <a:defRPr/>
            </a:pPr>
            <a:r>
              <a:rPr lang="en-GB"/>
              <a:t>So this is where we want to establish if positive management is or isn’t in place, but also to take it a step further and identify the barriers to that management being in place, which we feel will become a really powerful reporting tool. </a:t>
            </a:r>
          </a:p>
          <a:p>
            <a:pPr marL="0" indent="0">
              <a:buFontTx/>
              <a:buNone/>
              <a:defRPr/>
            </a:pPr>
            <a:endParaRPr lang="en-GB"/>
          </a:p>
          <a:p>
            <a:pPr>
              <a:defRPr/>
            </a:pPr>
            <a:r>
              <a:rPr lang="en-GB"/>
              <a:t>Then, Say we have evidence that management has taken place, the next step is to see its effective </a:t>
            </a:r>
          </a:p>
          <a:p>
            <a:pPr>
              <a:defRPr/>
            </a:pPr>
            <a:r>
              <a:rPr lang="en-GB"/>
              <a:t>- Are the known pressures that we outlined earlier in the process, reducing?</a:t>
            </a:r>
          </a:p>
          <a:p>
            <a:pPr>
              <a:defRPr/>
            </a:pPr>
            <a:r>
              <a:rPr lang="en-GB"/>
              <a:t>- We also want some kind of mechanism that identifies new or emerging pressures that need to be addressed. </a:t>
            </a:r>
          </a:p>
          <a:p>
            <a:pPr>
              <a:defRPr/>
            </a:pPr>
            <a:endParaRPr lang="en-GB"/>
          </a:p>
          <a:p>
            <a:pPr>
              <a:defRPr/>
            </a:pPr>
            <a:r>
              <a:rPr lang="en-GB"/>
              <a:t>Then finally – Say we have evidence positive management is in place, and we have evidence that the pressures have reduced,  the next step is to assess whether that is having the intended impact and see if nature is responding. Is the site moving towards the its overall objectives, with more state focused metrics. </a:t>
            </a:r>
          </a:p>
          <a:p>
            <a:pPr>
              <a:defRPr/>
            </a:pPr>
            <a:endParaRPr lang="en-GB"/>
          </a:p>
          <a:p>
            <a:pPr>
              <a:defRPr/>
            </a:pPr>
            <a:endParaRPr lang="en-GB"/>
          </a:p>
          <a:p>
            <a:pPr>
              <a:defRPr/>
            </a:pPr>
            <a:endParaRPr lang="en-GB"/>
          </a:p>
          <a:p>
            <a:pPr>
              <a:defRPr/>
            </a:pPr>
            <a:endParaRPr lang="en-GB"/>
          </a:p>
          <a:p>
            <a:pPr>
              <a:defRPr/>
            </a:pPr>
            <a:endParaRPr lang="en-GB"/>
          </a:p>
          <a:p>
            <a:pPr>
              <a:defRPr/>
            </a:pPr>
            <a:endParaRPr lang="en-GB"/>
          </a:p>
        </p:txBody>
      </p:sp>
      <p:sp>
        <p:nvSpPr>
          <p:cNvPr id="4" name="Slide Number Placeholder 3"/>
          <p:cNvSpPr>
            <a:spLocks noGrp="1"/>
          </p:cNvSpPr>
          <p:nvPr>
            <p:ph type="sldNum" sz="quarter" idx="5"/>
          </p:nvPr>
        </p:nvSpPr>
        <p:spPr/>
        <p:txBody>
          <a:bodyPr/>
          <a:lstStyle/>
          <a:p>
            <a:fld id="{DF169799-E779-4280-9009-1C49D494FAAA}" type="slidenum">
              <a:rPr lang="en-GB" smtClean="0"/>
              <a:t>6</a:t>
            </a:fld>
            <a:endParaRPr lang="en-GB"/>
          </a:p>
        </p:txBody>
      </p:sp>
    </p:spTree>
    <p:extLst>
      <p:ext uri="{BB962C8B-B14F-4D97-AF65-F5344CB8AC3E}">
        <p14:creationId xmlns:p14="http://schemas.microsoft.com/office/powerpoint/2010/main" val="92113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Some of the key takeaways </a:t>
            </a:r>
          </a:p>
          <a:p>
            <a:pPr marL="171450" indent="-171450">
              <a:buFont typeface="Calibri"/>
              <a:buChar char="-"/>
              <a:defRPr/>
            </a:pPr>
            <a:r>
              <a:rPr lang="en-GB" dirty="0"/>
              <a:t>By breaking up the monitoring into these four loops, it means we can </a:t>
            </a:r>
            <a:r>
              <a:rPr lang="en-GB" dirty="0" err="1"/>
              <a:t>prioritse</a:t>
            </a:r>
            <a:r>
              <a:rPr lang="en-GB" dirty="0"/>
              <a:t> and focus our monitoring on a case by case basis. We've made re-evaluating conservation objectives a key part of this approach. </a:t>
            </a:r>
          </a:p>
          <a:p>
            <a:pPr>
              <a:defRPr/>
            </a:pPr>
            <a:endParaRPr lang="en-GB"/>
          </a:p>
          <a:p>
            <a:pPr marL="171450" indent="-171450">
              <a:buFont typeface="Calibri"/>
              <a:buChar char="-"/>
              <a:defRPr/>
            </a:pPr>
            <a:r>
              <a:rPr lang="en-GB" dirty="0"/>
              <a:t>While we've depicted it in a cycle – its not necessarily a linear process. One of the areas we're working on as a team is to develop a decision tree, which is working through each loop, step by step and highlighting what decisions and scenarios you might come across and what might raise a red flag for re-evaluation – which may in turn affect what you decide to do next. For example if you know what needs to be done and </a:t>
            </a:r>
            <a:r>
              <a:rPr lang="en-GB" dirty="0" err="1"/>
              <a:t>theres</a:t>
            </a:r>
            <a:r>
              <a:rPr lang="en-GB" dirty="0"/>
              <a:t> no management in place, do we want to go out and monitor state in an area we know is still under pressure. We are suggesting that maybe we want to instead, go back to loop 2 for example and really hone in on adjusting that management. </a:t>
            </a:r>
          </a:p>
          <a:p>
            <a:pPr>
              <a:defRPr/>
            </a:pPr>
            <a:endParaRPr lang="en-GB"/>
          </a:p>
          <a:p>
            <a:pPr marL="171450" indent="-171450">
              <a:buFont typeface="Calibri"/>
              <a:buChar char="-"/>
              <a:defRPr/>
            </a:pPr>
            <a:r>
              <a:rPr lang="en-GB" dirty="0"/>
              <a:t>Another key aspect of this framework is how it tilt out current approach on its head a bit by putting management first and then having the monitoring be responsive to that. We haven't necessarily got it all figured out – One critical areas that needs more consideration is species monitoring. We recently went out to speak to Scottish Environment Link and one of the questions was, what about Twin flowers – They need additional interventions beyond habitat restoration, they need translocations to help out with the genetic bottleneck. How do species like that fit into this approach? Well what we've been thinking is that, it would be identified in the conservation objectives in loop 1 as a site specific intervention, the rest of the information we collect in the other loops would just adjust to that. So while this approach is emphasising whole sale site restoration, and focusing on the big drivers of change, there is room for this kind of monitoring in theory</a:t>
            </a:r>
          </a:p>
          <a:p>
            <a:pPr>
              <a:buFont typeface="Calibri"/>
              <a:defRPr/>
            </a:pPr>
            <a:endParaRPr lang="en-GB"/>
          </a:p>
          <a:p>
            <a:pPr>
              <a:defRPr/>
            </a:pPr>
            <a:r>
              <a:rPr lang="en-GB" dirty="0"/>
              <a:t>We haven't got it all figured out yet – we're taking an iterative approach, with continuous development – hoping to test some of it out in various pilots next year. </a:t>
            </a:r>
          </a:p>
          <a:p>
            <a:pPr>
              <a:defRPr/>
            </a:pPr>
            <a:endParaRPr lang="en-GB"/>
          </a:p>
          <a:p>
            <a:pPr>
              <a:defRPr/>
            </a:pPr>
            <a:endParaRPr lang="en-GB"/>
          </a:p>
          <a:p>
            <a:pPr>
              <a:defRPr/>
            </a:pPr>
            <a:r>
              <a:rPr lang="en-GB"/>
              <a:t>Examples </a:t>
            </a:r>
            <a:endParaRPr lang="en-US"/>
          </a:p>
          <a:p>
            <a:pPr marL="171450" indent="-171450">
              <a:buFont typeface="Calibri,Sans-Serif"/>
              <a:buChar char="-"/>
              <a:defRPr/>
            </a:pPr>
            <a:r>
              <a:rPr lang="en-GB"/>
              <a:t>If the conservation priorities </a:t>
            </a:r>
            <a:r>
              <a:rPr lang="en-GB" err="1"/>
              <a:t>arent</a:t>
            </a:r>
            <a:r>
              <a:rPr lang="en-GB"/>
              <a:t> clear, maybe </a:t>
            </a:r>
            <a:r>
              <a:rPr lang="en-GB" err="1"/>
              <a:t>theres</a:t>
            </a:r>
            <a:r>
              <a:rPr lang="en-GB"/>
              <a:t> conflicting features, we should focus on loop 1</a:t>
            </a:r>
            <a:endParaRPr lang="en-US"/>
          </a:p>
          <a:p>
            <a:pPr marL="171450" indent="-171450">
              <a:buFont typeface="Calibri,Sans-Serif"/>
              <a:buChar char="-"/>
              <a:defRPr/>
            </a:pPr>
            <a:r>
              <a:rPr lang="en-GB"/>
              <a:t>If we know what needs doing – have they already implemented that, if not why not. It would be best to focus on chipping away at barriers </a:t>
            </a:r>
            <a:endParaRPr lang="en-US"/>
          </a:p>
          <a:p>
            <a:pPr marL="171450" indent="-171450">
              <a:buFont typeface="Calibri,Sans-Serif"/>
              <a:buChar char="-"/>
              <a:defRPr/>
            </a:pPr>
            <a:r>
              <a:rPr lang="en-GB" dirty="0"/>
              <a:t>If we know what needs doing and we know positive management is in place but the pressures aren't reducing then maybe the best use of our resources is to focus on tweaking management rather than continue to monitor the state of an area that continues to be under pressure</a:t>
            </a:r>
          </a:p>
          <a:p>
            <a:pPr>
              <a:defRPr/>
            </a:pPr>
            <a:endParaRPr lang="en-GB"/>
          </a:p>
          <a:p>
            <a:pPr>
              <a:defRPr/>
            </a:pPr>
            <a:endParaRPr lang="en-GB"/>
          </a:p>
          <a:p>
            <a:pPr>
              <a:defRPr/>
            </a:pPr>
            <a:endParaRPr lang="en-GB"/>
          </a:p>
        </p:txBody>
      </p:sp>
      <p:sp>
        <p:nvSpPr>
          <p:cNvPr id="4" name="Slide Number Placeholder 3"/>
          <p:cNvSpPr>
            <a:spLocks noGrp="1"/>
          </p:cNvSpPr>
          <p:nvPr>
            <p:ph type="sldNum" sz="quarter" idx="5"/>
          </p:nvPr>
        </p:nvSpPr>
        <p:spPr/>
        <p:txBody>
          <a:bodyPr/>
          <a:lstStyle/>
          <a:p>
            <a:fld id="{DF169799-E779-4280-9009-1C49D494FAAA}" type="slidenum">
              <a:rPr lang="en-GB" smtClean="0"/>
              <a:t>7</a:t>
            </a:fld>
            <a:endParaRPr lang="en-GB"/>
          </a:p>
        </p:txBody>
      </p:sp>
    </p:spTree>
    <p:extLst>
      <p:ext uri="{BB962C8B-B14F-4D97-AF65-F5344CB8AC3E}">
        <p14:creationId xmlns:p14="http://schemas.microsoft.com/office/powerpoint/2010/main" val="315316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for listening to my whistle stop tour of the Protected area monitoring reform in Scotland. </a:t>
            </a:r>
          </a:p>
          <a:p>
            <a:endParaRPr lang="en-GB"/>
          </a:p>
          <a:p>
            <a:r>
              <a:rPr lang="en-GB"/>
              <a:t>I think we have some time for a question or two – however, if after that there is still more, you’d like to know, don’t hesitate to come and find me or get in contact – email, </a:t>
            </a:r>
            <a:r>
              <a:rPr lang="en-GB" err="1"/>
              <a:t>linkedin</a:t>
            </a:r>
            <a:r>
              <a:rPr lang="en-GB"/>
              <a:t> whatever. I’ve also got some further reading links here on the slide that might be helpful.</a:t>
            </a:r>
          </a:p>
        </p:txBody>
      </p:sp>
      <p:sp>
        <p:nvSpPr>
          <p:cNvPr id="4" name="Slide Number Placeholder 3"/>
          <p:cNvSpPr>
            <a:spLocks noGrp="1"/>
          </p:cNvSpPr>
          <p:nvPr>
            <p:ph type="sldNum" sz="quarter" idx="5"/>
          </p:nvPr>
        </p:nvSpPr>
        <p:spPr/>
        <p:txBody>
          <a:bodyPr/>
          <a:lstStyle/>
          <a:p>
            <a:fld id="{850D78EC-7D85-4C7A-85E0-54029D9D5E6E}" type="slidenum">
              <a:rPr lang="en-GB" smtClean="0"/>
              <a:t>8</a:t>
            </a:fld>
            <a:endParaRPr lang="en-GB"/>
          </a:p>
        </p:txBody>
      </p:sp>
    </p:spTree>
    <p:extLst>
      <p:ext uri="{BB962C8B-B14F-4D97-AF65-F5344CB8AC3E}">
        <p14:creationId xmlns:p14="http://schemas.microsoft.com/office/powerpoint/2010/main" val="381484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currently monitor our designated features through Site Condition Monitoring, which is a feature based approach. </a:t>
            </a:r>
          </a:p>
          <a:p>
            <a:endParaRPr lang="en-GB"/>
          </a:p>
          <a:p>
            <a:r>
              <a:rPr lang="en-GB"/>
              <a:t>This means that we monitor each feature independently and often in isolation to each other.</a:t>
            </a:r>
          </a:p>
          <a:p>
            <a:endParaRPr lang="en-GB"/>
          </a:p>
          <a:p>
            <a:r>
              <a:rPr lang="en-GB"/>
              <a:t>Each feature has a set of attributes, derived from common standards, and each of those have targets which either pass or fail, which ultimately determine whether its favourable or unfavourable condition.</a:t>
            </a:r>
          </a:p>
          <a:p>
            <a:endParaRPr lang="en-GB"/>
          </a:p>
          <a:p>
            <a:r>
              <a:rPr lang="en-GB"/>
              <a:t>Through out the years we’ve been evolving the process to fit our needs, so at the moment we have a three tiered approach which is risk based, and operates on a 10 year cycle – which isn’t exactly ideal for monitoring restoration or facilitating adaptive management.</a:t>
            </a:r>
          </a:p>
        </p:txBody>
      </p:sp>
      <p:sp>
        <p:nvSpPr>
          <p:cNvPr id="4" name="Footer Placeholder 3"/>
          <p:cNvSpPr>
            <a:spLocks noGrp="1"/>
          </p:cNvSpPr>
          <p:nvPr>
            <p:ph type="ftr" sz="quarter" idx="10"/>
          </p:nvPr>
        </p:nvSpPr>
        <p:spPr/>
        <p:txBody>
          <a:bodyPr/>
          <a:lstStyle/>
          <a:p>
            <a:r>
              <a:rPr lang="en-GB"/>
              <a:t>www.nature.scot</a:t>
            </a:r>
          </a:p>
        </p:txBody>
      </p:sp>
      <p:sp>
        <p:nvSpPr>
          <p:cNvPr id="5" name="Slide Number Placeholder 4"/>
          <p:cNvSpPr>
            <a:spLocks noGrp="1"/>
          </p:cNvSpPr>
          <p:nvPr>
            <p:ph type="sldNum" sz="quarter" idx="11"/>
          </p:nvPr>
        </p:nvSpPr>
        <p:spPr/>
        <p:txBody>
          <a:bodyPr/>
          <a:lstStyle/>
          <a:p>
            <a:fld id="{6021F0F3-4917-475F-841D-B6E2B996A8AA}" type="slidenum">
              <a:rPr lang="en-GB" smtClean="0"/>
              <a:t>9</a:t>
            </a:fld>
            <a:endParaRPr lang="en-GB"/>
          </a:p>
        </p:txBody>
      </p:sp>
    </p:spTree>
    <p:extLst>
      <p:ext uri="{BB962C8B-B14F-4D97-AF65-F5344CB8AC3E}">
        <p14:creationId xmlns:p14="http://schemas.microsoft.com/office/powerpoint/2010/main" val="222790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E174-0BB8-F0CC-4374-820256EC679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4E57AB2-4E6E-2431-1842-C67D7CA46F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20D94FE-DC1B-35AC-2E8D-0E4E1A982424}"/>
              </a:ext>
            </a:extLst>
          </p:cNvPr>
          <p:cNvSpPr>
            <a:spLocks noGrp="1"/>
          </p:cNvSpPr>
          <p:nvPr>
            <p:ph type="dt" sz="half" idx="10"/>
          </p:nvPr>
        </p:nvSpPr>
        <p:spPr/>
        <p:txBody>
          <a:bodyPr/>
          <a:lstStyle/>
          <a:p>
            <a:fld id="{A24AC3A5-C664-4FAA-924B-4AB5AE3887BD}" type="datetimeFigureOut">
              <a:rPr lang="en-GB" smtClean="0"/>
              <a:t>20/11/2024</a:t>
            </a:fld>
            <a:endParaRPr lang="en-GB"/>
          </a:p>
        </p:txBody>
      </p:sp>
      <p:sp>
        <p:nvSpPr>
          <p:cNvPr id="5" name="Footer Placeholder 4">
            <a:extLst>
              <a:ext uri="{FF2B5EF4-FFF2-40B4-BE49-F238E27FC236}">
                <a16:creationId xmlns:a16="http://schemas.microsoft.com/office/drawing/2014/main" id="{7CC1DC8B-2DA5-F8F5-2B96-C8C8F99AEA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C95645-BEAC-B748-2CE4-2843109E4639}"/>
              </a:ext>
            </a:extLst>
          </p:cNvPr>
          <p:cNvSpPr>
            <a:spLocks noGrp="1"/>
          </p:cNvSpPr>
          <p:nvPr>
            <p:ph type="sldNum" sz="quarter" idx="12"/>
          </p:nvPr>
        </p:nvSpPr>
        <p:spPr/>
        <p:txBody>
          <a:bodyPr/>
          <a:lstStyle/>
          <a:p>
            <a:fld id="{7EC2066A-ACA0-4969-8792-FC5E7FB6837E}" type="slidenum">
              <a:rPr lang="en-GB" smtClean="0"/>
              <a:t>‹#›</a:t>
            </a:fld>
            <a:endParaRPr lang="en-GB"/>
          </a:p>
        </p:txBody>
      </p:sp>
    </p:spTree>
    <p:extLst>
      <p:ext uri="{BB962C8B-B14F-4D97-AF65-F5344CB8AC3E}">
        <p14:creationId xmlns:p14="http://schemas.microsoft.com/office/powerpoint/2010/main" val="350727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CBD-2E52-56C2-2DCA-CDA184B7096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9EE5035-3DC5-D24F-6E7A-91BE1CB0A99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41A87BB-A36E-0E65-5DFA-E8D46A366FCE}"/>
              </a:ext>
            </a:extLst>
          </p:cNvPr>
          <p:cNvSpPr>
            <a:spLocks noGrp="1"/>
          </p:cNvSpPr>
          <p:nvPr>
            <p:ph type="dt" sz="half" idx="10"/>
          </p:nvPr>
        </p:nvSpPr>
        <p:spPr/>
        <p:txBody>
          <a:bodyPr/>
          <a:lstStyle/>
          <a:p>
            <a:fld id="{A24AC3A5-C664-4FAA-924B-4AB5AE3887BD}" type="datetimeFigureOut">
              <a:rPr lang="en-GB" smtClean="0"/>
              <a:t>20/11/2024</a:t>
            </a:fld>
            <a:endParaRPr lang="en-GB"/>
          </a:p>
        </p:txBody>
      </p:sp>
      <p:sp>
        <p:nvSpPr>
          <p:cNvPr id="5" name="Footer Placeholder 4">
            <a:extLst>
              <a:ext uri="{FF2B5EF4-FFF2-40B4-BE49-F238E27FC236}">
                <a16:creationId xmlns:a16="http://schemas.microsoft.com/office/drawing/2014/main" id="{86445C10-E956-6862-D38D-1A78204EFB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BAAD4B-333A-4000-CB74-4E8BE5F1A49A}"/>
              </a:ext>
            </a:extLst>
          </p:cNvPr>
          <p:cNvSpPr>
            <a:spLocks noGrp="1"/>
          </p:cNvSpPr>
          <p:nvPr>
            <p:ph type="sldNum" sz="quarter" idx="12"/>
          </p:nvPr>
        </p:nvSpPr>
        <p:spPr/>
        <p:txBody>
          <a:bodyPr/>
          <a:lstStyle/>
          <a:p>
            <a:fld id="{7EC2066A-ACA0-4969-8792-FC5E7FB6837E}" type="slidenum">
              <a:rPr lang="en-GB" smtClean="0"/>
              <a:t>‹#›</a:t>
            </a:fld>
            <a:endParaRPr lang="en-GB"/>
          </a:p>
        </p:txBody>
      </p:sp>
    </p:spTree>
    <p:extLst>
      <p:ext uri="{BB962C8B-B14F-4D97-AF65-F5344CB8AC3E}">
        <p14:creationId xmlns:p14="http://schemas.microsoft.com/office/powerpoint/2010/main" val="248548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C3C719-4D3B-3C11-A1E5-3B7112FA38B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CBAA582-8DEE-48A5-9F96-89329AB21B5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9F4C6C-FF19-5F62-5D57-350832A5043C}"/>
              </a:ext>
            </a:extLst>
          </p:cNvPr>
          <p:cNvSpPr>
            <a:spLocks noGrp="1"/>
          </p:cNvSpPr>
          <p:nvPr>
            <p:ph type="dt" sz="half" idx="10"/>
          </p:nvPr>
        </p:nvSpPr>
        <p:spPr/>
        <p:txBody>
          <a:bodyPr/>
          <a:lstStyle/>
          <a:p>
            <a:fld id="{A24AC3A5-C664-4FAA-924B-4AB5AE3887BD}" type="datetimeFigureOut">
              <a:rPr lang="en-GB" smtClean="0"/>
              <a:t>20/11/2024</a:t>
            </a:fld>
            <a:endParaRPr lang="en-GB"/>
          </a:p>
        </p:txBody>
      </p:sp>
      <p:sp>
        <p:nvSpPr>
          <p:cNvPr id="5" name="Footer Placeholder 4">
            <a:extLst>
              <a:ext uri="{FF2B5EF4-FFF2-40B4-BE49-F238E27FC236}">
                <a16:creationId xmlns:a16="http://schemas.microsoft.com/office/drawing/2014/main" id="{46093B72-201D-A0F1-E2CE-6079EFFEF9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A8E6C2-8EBE-2B92-7E5F-2D4C8623F750}"/>
              </a:ext>
            </a:extLst>
          </p:cNvPr>
          <p:cNvSpPr>
            <a:spLocks noGrp="1"/>
          </p:cNvSpPr>
          <p:nvPr>
            <p:ph type="sldNum" sz="quarter" idx="12"/>
          </p:nvPr>
        </p:nvSpPr>
        <p:spPr/>
        <p:txBody>
          <a:bodyPr/>
          <a:lstStyle/>
          <a:p>
            <a:fld id="{7EC2066A-ACA0-4969-8792-FC5E7FB6837E}" type="slidenum">
              <a:rPr lang="en-GB" smtClean="0"/>
              <a:t>‹#›</a:t>
            </a:fld>
            <a:endParaRPr lang="en-GB"/>
          </a:p>
        </p:txBody>
      </p:sp>
    </p:spTree>
    <p:extLst>
      <p:ext uri="{BB962C8B-B14F-4D97-AF65-F5344CB8AC3E}">
        <p14:creationId xmlns:p14="http://schemas.microsoft.com/office/powerpoint/2010/main" val="657874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6200" y="549001"/>
            <a:ext cx="9059333" cy="1080000"/>
          </a:xfrm>
        </p:spPr>
        <p:txBody>
          <a:bodyPr/>
          <a:lstStyle>
            <a:lvl1pPr>
              <a:defRPr/>
            </a:lvl1pPr>
          </a:lstStyle>
          <a:p>
            <a:r>
              <a:rPr lang="en-US"/>
              <a:t>Click and type Slide Heading</a:t>
            </a:r>
          </a:p>
        </p:txBody>
      </p:sp>
      <p:sp>
        <p:nvSpPr>
          <p:cNvPr id="5" name="Text Placeholder 4">
            <a:extLst>
              <a:ext uri="{FF2B5EF4-FFF2-40B4-BE49-F238E27FC236}">
                <a16:creationId xmlns:a16="http://schemas.microsoft.com/office/drawing/2014/main" id="{9BAB85CB-76A9-4821-9C0F-146C3E7BC968}"/>
              </a:ext>
            </a:extLst>
          </p:cNvPr>
          <p:cNvSpPr>
            <a:spLocks noGrp="1"/>
          </p:cNvSpPr>
          <p:nvPr>
            <p:ph type="body" sz="quarter" idx="10" hasCustomPrompt="1"/>
          </p:nvPr>
        </p:nvSpPr>
        <p:spPr>
          <a:xfrm>
            <a:off x="2616200" y="1719001"/>
            <a:ext cx="9059333" cy="3780001"/>
          </a:xfrm>
        </p:spPr>
        <p:txBody>
          <a:bodyPr/>
          <a:lstStyle>
            <a:lvl1pPr>
              <a:defRPr/>
            </a:lvl1pPr>
          </a:lstStyle>
          <a:p>
            <a:pPr lvl="0"/>
            <a:r>
              <a:rPr lang="en-US"/>
              <a:t>Click and type Bullet List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3566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35188" y="549001"/>
            <a:ext cx="9540345" cy="1080000"/>
          </a:xfrm>
        </p:spPr>
        <p:txBody>
          <a:bodyPr/>
          <a:lstStyle>
            <a:lvl1pPr>
              <a:defRPr/>
            </a:lvl1pPr>
          </a:lstStyle>
          <a:p>
            <a:r>
              <a:rPr lang="en-US"/>
              <a:t>Click and type Slide Heading</a:t>
            </a:r>
          </a:p>
        </p:txBody>
      </p:sp>
      <p:sp>
        <p:nvSpPr>
          <p:cNvPr id="5" name="Text Placeholder 4">
            <a:extLst>
              <a:ext uri="{FF2B5EF4-FFF2-40B4-BE49-F238E27FC236}">
                <a16:creationId xmlns:a16="http://schemas.microsoft.com/office/drawing/2014/main" id="{86C38E32-7B22-4AD8-8272-6B1A901B10E2}"/>
              </a:ext>
            </a:extLst>
          </p:cNvPr>
          <p:cNvSpPr>
            <a:spLocks noGrp="1"/>
          </p:cNvSpPr>
          <p:nvPr>
            <p:ph type="body" sz="quarter" idx="10" hasCustomPrompt="1"/>
          </p:nvPr>
        </p:nvSpPr>
        <p:spPr>
          <a:xfrm>
            <a:off x="2135188" y="1719263"/>
            <a:ext cx="9540345" cy="3780000"/>
          </a:xfrm>
        </p:spPr>
        <p:txBody>
          <a:bodyPr/>
          <a:lstStyle>
            <a:lvl1pPr marL="0" indent="0">
              <a:buNone/>
              <a:defRPr/>
            </a:lvl1pPr>
          </a:lstStyle>
          <a:p>
            <a:pPr lvl="0"/>
            <a:r>
              <a:rPr lang="en-GB"/>
              <a:t>Click and type text</a:t>
            </a:r>
          </a:p>
        </p:txBody>
      </p:sp>
    </p:spTree>
    <p:extLst>
      <p:ext uri="{BB962C8B-B14F-4D97-AF65-F5344CB8AC3E}">
        <p14:creationId xmlns:p14="http://schemas.microsoft.com/office/powerpoint/2010/main" val="176396525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F59B-676F-B0AE-8F5D-EA38606E117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92033C6-63A4-8214-E3FB-5D4B23B718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B4EBFD-3A92-2712-7C11-9E6A086F42F1}"/>
              </a:ext>
            </a:extLst>
          </p:cNvPr>
          <p:cNvSpPr>
            <a:spLocks noGrp="1"/>
          </p:cNvSpPr>
          <p:nvPr>
            <p:ph type="dt" sz="half" idx="10"/>
          </p:nvPr>
        </p:nvSpPr>
        <p:spPr/>
        <p:txBody>
          <a:bodyPr/>
          <a:lstStyle/>
          <a:p>
            <a:fld id="{A24AC3A5-C664-4FAA-924B-4AB5AE3887BD}" type="datetimeFigureOut">
              <a:rPr lang="en-GB" smtClean="0"/>
              <a:t>20/11/2024</a:t>
            </a:fld>
            <a:endParaRPr lang="en-GB"/>
          </a:p>
        </p:txBody>
      </p:sp>
      <p:sp>
        <p:nvSpPr>
          <p:cNvPr id="5" name="Footer Placeholder 4">
            <a:extLst>
              <a:ext uri="{FF2B5EF4-FFF2-40B4-BE49-F238E27FC236}">
                <a16:creationId xmlns:a16="http://schemas.microsoft.com/office/drawing/2014/main" id="{04BC26CD-F961-E06B-B095-D891BB1CAF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CCDC08-775B-584A-7025-27DBB1EEF46E}"/>
              </a:ext>
            </a:extLst>
          </p:cNvPr>
          <p:cNvSpPr>
            <a:spLocks noGrp="1"/>
          </p:cNvSpPr>
          <p:nvPr>
            <p:ph type="sldNum" sz="quarter" idx="12"/>
          </p:nvPr>
        </p:nvSpPr>
        <p:spPr/>
        <p:txBody>
          <a:bodyPr/>
          <a:lstStyle/>
          <a:p>
            <a:fld id="{7EC2066A-ACA0-4969-8792-FC5E7FB6837E}" type="slidenum">
              <a:rPr lang="en-GB" smtClean="0"/>
              <a:t>‹#›</a:t>
            </a:fld>
            <a:endParaRPr lang="en-GB"/>
          </a:p>
        </p:txBody>
      </p:sp>
    </p:spTree>
    <p:extLst>
      <p:ext uri="{BB962C8B-B14F-4D97-AF65-F5344CB8AC3E}">
        <p14:creationId xmlns:p14="http://schemas.microsoft.com/office/powerpoint/2010/main" val="165546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4C40-388B-B7A0-632D-236E5D29DAA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7245CC4-6390-35DE-67D2-72B4A8E6CA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78A327-3E56-4597-52D1-BE1B89684FD7}"/>
              </a:ext>
            </a:extLst>
          </p:cNvPr>
          <p:cNvSpPr>
            <a:spLocks noGrp="1"/>
          </p:cNvSpPr>
          <p:nvPr>
            <p:ph type="dt" sz="half" idx="10"/>
          </p:nvPr>
        </p:nvSpPr>
        <p:spPr/>
        <p:txBody>
          <a:bodyPr/>
          <a:lstStyle/>
          <a:p>
            <a:fld id="{A24AC3A5-C664-4FAA-924B-4AB5AE3887BD}" type="datetimeFigureOut">
              <a:rPr lang="en-GB" smtClean="0"/>
              <a:t>20/11/2024</a:t>
            </a:fld>
            <a:endParaRPr lang="en-GB"/>
          </a:p>
        </p:txBody>
      </p:sp>
      <p:sp>
        <p:nvSpPr>
          <p:cNvPr id="5" name="Footer Placeholder 4">
            <a:extLst>
              <a:ext uri="{FF2B5EF4-FFF2-40B4-BE49-F238E27FC236}">
                <a16:creationId xmlns:a16="http://schemas.microsoft.com/office/drawing/2014/main" id="{6FEF5061-A137-B1A7-DD67-41B0D0E58A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81C671-838A-5401-A981-74B168EFDF71}"/>
              </a:ext>
            </a:extLst>
          </p:cNvPr>
          <p:cNvSpPr>
            <a:spLocks noGrp="1"/>
          </p:cNvSpPr>
          <p:nvPr>
            <p:ph type="sldNum" sz="quarter" idx="12"/>
          </p:nvPr>
        </p:nvSpPr>
        <p:spPr/>
        <p:txBody>
          <a:bodyPr/>
          <a:lstStyle/>
          <a:p>
            <a:fld id="{7EC2066A-ACA0-4969-8792-FC5E7FB6837E}" type="slidenum">
              <a:rPr lang="en-GB" smtClean="0"/>
              <a:t>‹#›</a:t>
            </a:fld>
            <a:endParaRPr lang="en-GB"/>
          </a:p>
        </p:txBody>
      </p:sp>
    </p:spTree>
    <p:extLst>
      <p:ext uri="{BB962C8B-B14F-4D97-AF65-F5344CB8AC3E}">
        <p14:creationId xmlns:p14="http://schemas.microsoft.com/office/powerpoint/2010/main" val="279265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C6E2-BFFB-CDBF-37D3-2AEC86B58CA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43941D-3796-5DA2-5478-F392247D89A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35FC219-E37A-5911-9C6E-EC11FF00F3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CC4A95F-0F02-2C82-ECA3-99C76AB1296A}"/>
              </a:ext>
            </a:extLst>
          </p:cNvPr>
          <p:cNvSpPr>
            <a:spLocks noGrp="1"/>
          </p:cNvSpPr>
          <p:nvPr>
            <p:ph type="dt" sz="half" idx="10"/>
          </p:nvPr>
        </p:nvSpPr>
        <p:spPr/>
        <p:txBody>
          <a:bodyPr/>
          <a:lstStyle/>
          <a:p>
            <a:fld id="{A24AC3A5-C664-4FAA-924B-4AB5AE3887BD}" type="datetimeFigureOut">
              <a:rPr lang="en-GB" smtClean="0"/>
              <a:t>20/11/2024</a:t>
            </a:fld>
            <a:endParaRPr lang="en-GB"/>
          </a:p>
        </p:txBody>
      </p:sp>
      <p:sp>
        <p:nvSpPr>
          <p:cNvPr id="6" name="Footer Placeholder 5">
            <a:extLst>
              <a:ext uri="{FF2B5EF4-FFF2-40B4-BE49-F238E27FC236}">
                <a16:creationId xmlns:a16="http://schemas.microsoft.com/office/drawing/2014/main" id="{2926CB07-044C-11E1-002E-7DB1BE45D1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852C9B-7FFC-EB78-23D4-0FD382C9682C}"/>
              </a:ext>
            </a:extLst>
          </p:cNvPr>
          <p:cNvSpPr>
            <a:spLocks noGrp="1"/>
          </p:cNvSpPr>
          <p:nvPr>
            <p:ph type="sldNum" sz="quarter" idx="12"/>
          </p:nvPr>
        </p:nvSpPr>
        <p:spPr/>
        <p:txBody>
          <a:bodyPr/>
          <a:lstStyle/>
          <a:p>
            <a:fld id="{7EC2066A-ACA0-4969-8792-FC5E7FB6837E}" type="slidenum">
              <a:rPr lang="en-GB" smtClean="0"/>
              <a:t>‹#›</a:t>
            </a:fld>
            <a:endParaRPr lang="en-GB"/>
          </a:p>
        </p:txBody>
      </p:sp>
    </p:spTree>
    <p:extLst>
      <p:ext uri="{BB962C8B-B14F-4D97-AF65-F5344CB8AC3E}">
        <p14:creationId xmlns:p14="http://schemas.microsoft.com/office/powerpoint/2010/main" val="427918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2AEEF-248E-2567-3B54-35CB1E1F97C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380008-D5C5-77DF-9DB9-742291A37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D2BC4F-7254-B1B3-3DDF-8B80622D712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991B260-7A3D-525A-957D-19990B0CC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FD5BC92-C213-2627-F60F-779BA33C276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E3B9D21-A74E-03AC-A17E-2EDC5EAE08AC}"/>
              </a:ext>
            </a:extLst>
          </p:cNvPr>
          <p:cNvSpPr>
            <a:spLocks noGrp="1"/>
          </p:cNvSpPr>
          <p:nvPr>
            <p:ph type="dt" sz="half" idx="10"/>
          </p:nvPr>
        </p:nvSpPr>
        <p:spPr/>
        <p:txBody>
          <a:bodyPr/>
          <a:lstStyle/>
          <a:p>
            <a:fld id="{A24AC3A5-C664-4FAA-924B-4AB5AE3887BD}" type="datetimeFigureOut">
              <a:rPr lang="en-GB" smtClean="0"/>
              <a:t>20/11/2024</a:t>
            </a:fld>
            <a:endParaRPr lang="en-GB"/>
          </a:p>
        </p:txBody>
      </p:sp>
      <p:sp>
        <p:nvSpPr>
          <p:cNvPr id="8" name="Footer Placeholder 7">
            <a:extLst>
              <a:ext uri="{FF2B5EF4-FFF2-40B4-BE49-F238E27FC236}">
                <a16:creationId xmlns:a16="http://schemas.microsoft.com/office/drawing/2014/main" id="{E7A54310-1338-1D90-BAF7-8CB3D9EB9C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17D3C1-388B-4E68-AC23-08639E81C63C}"/>
              </a:ext>
            </a:extLst>
          </p:cNvPr>
          <p:cNvSpPr>
            <a:spLocks noGrp="1"/>
          </p:cNvSpPr>
          <p:nvPr>
            <p:ph type="sldNum" sz="quarter" idx="12"/>
          </p:nvPr>
        </p:nvSpPr>
        <p:spPr/>
        <p:txBody>
          <a:bodyPr/>
          <a:lstStyle/>
          <a:p>
            <a:fld id="{7EC2066A-ACA0-4969-8792-FC5E7FB6837E}" type="slidenum">
              <a:rPr lang="en-GB" smtClean="0"/>
              <a:t>‹#›</a:t>
            </a:fld>
            <a:endParaRPr lang="en-GB"/>
          </a:p>
        </p:txBody>
      </p:sp>
    </p:spTree>
    <p:extLst>
      <p:ext uri="{BB962C8B-B14F-4D97-AF65-F5344CB8AC3E}">
        <p14:creationId xmlns:p14="http://schemas.microsoft.com/office/powerpoint/2010/main" val="32642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23A8-D7D7-CADB-3DAD-83E34D23660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29E6930-C7CF-4539-4F32-99267A38A1B6}"/>
              </a:ext>
            </a:extLst>
          </p:cNvPr>
          <p:cNvSpPr>
            <a:spLocks noGrp="1"/>
          </p:cNvSpPr>
          <p:nvPr>
            <p:ph type="dt" sz="half" idx="10"/>
          </p:nvPr>
        </p:nvSpPr>
        <p:spPr/>
        <p:txBody>
          <a:bodyPr/>
          <a:lstStyle/>
          <a:p>
            <a:fld id="{A24AC3A5-C664-4FAA-924B-4AB5AE3887BD}" type="datetimeFigureOut">
              <a:rPr lang="en-GB" smtClean="0"/>
              <a:t>20/11/2024</a:t>
            </a:fld>
            <a:endParaRPr lang="en-GB"/>
          </a:p>
        </p:txBody>
      </p:sp>
      <p:sp>
        <p:nvSpPr>
          <p:cNvPr id="4" name="Footer Placeholder 3">
            <a:extLst>
              <a:ext uri="{FF2B5EF4-FFF2-40B4-BE49-F238E27FC236}">
                <a16:creationId xmlns:a16="http://schemas.microsoft.com/office/drawing/2014/main" id="{FFC23902-116E-49F7-E11D-9F213963AA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8A1D35-E4FD-4291-64A0-87A92305AFC1}"/>
              </a:ext>
            </a:extLst>
          </p:cNvPr>
          <p:cNvSpPr>
            <a:spLocks noGrp="1"/>
          </p:cNvSpPr>
          <p:nvPr>
            <p:ph type="sldNum" sz="quarter" idx="12"/>
          </p:nvPr>
        </p:nvSpPr>
        <p:spPr/>
        <p:txBody>
          <a:bodyPr/>
          <a:lstStyle/>
          <a:p>
            <a:fld id="{7EC2066A-ACA0-4969-8792-FC5E7FB6837E}" type="slidenum">
              <a:rPr lang="en-GB" smtClean="0"/>
              <a:t>‹#›</a:t>
            </a:fld>
            <a:endParaRPr lang="en-GB"/>
          </a:p>
        </p:txBody>
      </p:sp>
    </p:spTree>
    <p:extLst>
      <p:ext uri="{BB962C8B-B14F-4D97-AF65-F5344CB8AC3E}">
        <p14:creationId xmlns:p14="http://schemas.microsoft.com/office/powerpoint/2010/main" val="114348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CEDFE0-BE06-6397-3E71-197D0A886186}"/>
              </a:ext>
            </a:extLst>
          </p:cNvPr>
          <p:cNvSpPr>
            <a:spLocks noGrp="1"/>
          </p:cNvSpPr>
          <p:nvPr>
            <p:ph type="dt" sz="half" idx="10"/>
          </p:nvPr>
        </p:nvSpPr>
        <p:spPr/>
        <p:txBody>
          <a:bodyPr/>
          <a:lstStyle/>
          <a:p>
            <a:fld id="{A24AC3A5-C664-4FAA-924B-4AB5AE3887BD}" type="datetimeFigureOut">
              <a:rPr lang="en-GB" smtClean="0"/>
              <a:t>20/11/2024</a:t>
            </a:fld>
            <a:endParaRPr lang="en-GB"/>
          </a:p>
        </p:txBody>
      </p:sp>
      <p:sp>
        <p:nvSpPr>
          <p:cNvPr id="3" name="Footer Placeholder 2">
            <a:extLst>
              <a:ext uri="{FF2B5EF4-FFF2-40B4-BE49-F238E27FC236}">
                <a16:creationId xmlns:a16="http://schemas.microsoft.com/office/drawing/2014/main" id="{FC33BC38-48BB-53B5-E98A-377C7F8A3C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0E252A3-07D5-4AC9-3974-B976CDA0575D}"/>
              </a:ext>
            </a:extLst>
          </p:cNvPr>
          <p:cNvSpPr>
            <a:spLocks noGrp="1"/>
          </p:cNvSpPr>
          <p:nvPr>
            <p:ph type="sldNum" sz="quarter" idx="12"/>
          </p:nvPr>
        </p:nvSpPr>
        <p:spPr/>
        <p:txBody>
          <a:bodyPr/>
          <a:lstStyle/>
          <a:p>
            <a:fld id="{7EC2066A-ACA0-4969-8792-FC5E7FB6837E}" type="slidenum">
              <a:rPr lang="en-GB" smtClean="0"/>
              <a:t>‹#›</a:t>
            </a:fld>
            <a:endParaRPr lang="en-GB"/>
          </a:p>
        </p:txBody>
      </p:sp>
    </p:spTree>
    <p:extLst>
      <p:ext uri="{BB962C8B-B14F-4D97-AF65-F5344CB8AC3E}">
        <p14:creationId xmlns:p14="http://schemas.microsoft.com/office/powerpoint/2010/main" val="350804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CCCA2-EDE7-701A-FDA4-67873DDB5C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FE64727-3B63-7825-3932-70095F626F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65D5F92-FB9B-DFEE-553C-3BBA58B75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4DFCB3-327C-5BBE-86EB-AA335A1886BF}"/>
              </a:ext>
            </a:extLst>
          </p:cNvPr>
          <p:cNvSpPr>
            <a:spLocks noGrp="1"/>
          </p:cNvSpPr>
          <p:nvPr>
            <p:ph type="dt" sz="half" idx="10"/>
          </p:nvPr>
        </p:nvSpPr>
        <p:spPr/>
        <p:txBody>
          <a:bodyPr/>
          <a:lstStyle/>
          <a:p>
            <a:fld id="{A24AC3A5-C664-4FAA-924B-4AB5AE3887BD}" type="datetimeFigureOut">
              <a:rPr lang="en-GB" smtClean="0"/>
              <a:t>20/11/2024</a:t>
            </a:fld>
            <a:endParaRPr lang="en-GB"/>
          </a:p>
        </p:txBody>
      </p:sp>
      <p:sp>
        <p:nvSpPr>
          <p:cNvPr id="6" name="Footer Placeholder 5">
            <a:extLst>
              <a:ext uri="{FF2B5EF4-FFF2-40B4-BE49-F238E27FC236}">
                <a16:creationId xmlns:a16="http://schemas.microsoft.com/office/drawing/2014/main" id="{42D9E843-1F9A-E185-3A9A-415A6982CA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BB24D7-C376-A341-C685-B55CF75D827E}"/>
              </a:ext>
            </a:extLst>
          </p:cNvPr>
          <p:cNvSpPr>
            <a:spLocks noGrp="1"/>
          </p:cNvSpPr>
          <p:nvPr>
            <p:ph type="sldNum" sz="quarter" idx="12"/>
          </p:nvPr>
        </p:nvSpPr>
        <p:spPr/>
        <p:txBody>
          <a:bodyPr/>
          <a:lstStyle/>
          <a:p>
            <a:fld id="{7EC2066A-ACA0-4969-8792-FC5E7FB6837E}" type="slidenum">
              <a:rPr lang="en-GB" smtClean="0"/>
              <a:t>‹#›</a:t>
            </a:fld>
            <a:endParaRPr lang="en-GB"/>
          </a:p>
        </p:txBody>
      </p:sp>
    </p:spTree>
    <p:extLst>
      <p:ext uri="{BB962C8B-B14F-4D97-AF65-F5344CB8AC3E}">
        <p14:creationId xmlns:p14="http://schemas.microsoft.com/office/powerpoint/2010/main" val="377604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DE0D1-9E3A-14B7-DD75-5405346103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39F4916-D42D-056E-B3B8-5ED2C54C3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7813C8-8C25-4054-E71D-2A24B273A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8BC9B5-3641-AAE6-EE2F-CD7168327A8B}"/>
              </a:ext>
            </a:extLst>
          </p:cNvPr>
          <p:cNvSpPr>
            <a:spLocks noGrp="1"/>
          </p:cNvSpPr>
          <p:nvPr>
            <p:ph type="dt" sz="half" idx="10"/>
          </p:nvPr>
        </p:nvSpPr>
        <p:spPr/>
        <p:txBody>
          <a:bodyPr/>
          <a:lstStyle/>
          <a:p>
            <a:fld id="{A24AC3A5-C664-4FAA-924B-4AB5AE3887BD}" type="datetimeFigureOut">
              <a:rPr lang="en-GB" smtClean="0"/>
              <a:t>20/11/2024</a:t>
            </a:fld>
            <a:endParaRPr lang="en-GB"/>
          </a:p>
        </p:txBody>
      </p:sp>
      <p:sp>
        <p:nvSpPr>
          <p:cNvPr id="6" name="Footer Placeholder 5">
            <a:extLst>
              <a:ext uri="{FF2B5EF4-FFF2-40B4-BE49-F238E27FC236}">
                <a16:creationId xmlns:a16="http://schemas.microsoft.com/office/drawing/2014/main" id="{DE99899B-AEBB-08FF-EADC-9AA3DAFDCA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A8D09-7519-6CDD-4A45-71E70FBAABF0}"/>
              </a:ext>
            </a:extLst>
          </p:cNvPr>
          <p:cNvSpPr>
            <a:spLocks noGrp="1"/>
          </p:cNvSpPr>
          <p:nvPr>
            <p:ph type="sldNum" sz="quarter" idx="12"/>
          </p:nvPr>
        </p:nvSpPr>
        <p:spPr/>
        <p:txBody>
          <a:bodyPr/>
          <a:lstStyle/>
          <a:p>
            <a:fld id="{7EC2066A-ACA0-4969-8792-FC5E7FB6837E}" type="slidenum">
              <a:rPr lang="en-GB" smtClean="0"/>
              <a:t>‹#›</a:t>
            </a:fld>
            <a:endParaRPr lang="en-GB"/>
          </a:p>
        </p:txBody>
      </p:sp>
    </p:spTree>
    <p:extLst>
      <p:ext uri="{BB962C8B-B14F-4D97-AF65-F5344CB8AC3E}">
        <p14:creationId xmlns:p14="http://schemas.microsoft.com/office/powerpoint/2010/main" val="241116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B20C4-DF19-CE88-193B-D08D054C6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71E5795-5B24-D366-28B5-838C36D1C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9C02702-800E-42FB-FD45-2C062BEC6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GB" err="1"/>
              <a:t>Lisa.Davidson@nature.scot</a:t>
            </a:r>
            <a:endParaRPr lang="en-GB"/>
          </a:p>
        </p:txBody>
      </p:sp>
      <p:sp>
        <p:nvSpPr>
          <p:cNvPr id="5" name="Footer Placeholder 4">
            <a:extLst>
              <a:ext uri="{FF2B5EF4-FFF2-40B4-BE49-F238E27FC236}">
                <a16:creationId xmlns:a16="http://schemas.microsoft.com/office/drawing/2014/main" id="{C0AFD11F-9A0C-F30D-D52E-A054D09B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Monitoring to Deliver Healthy Ecosystems</a:t>
            </a:r>
            <a:br>
              <a:rPr lang="en-GB"/>
            </a:br>
            <a:r>
              <a:rPr lang="en-GB"/>
              <a:t>Monitoring reform in Scotland's protected areas</a:t>
            </a:r>
          </a:p>
        </p:txBody>
      </p:sp>
      <p:sp>
        <p:nvSpPr>
          <p:cNvPr id="6" name="Slide Number Placeholder 5">
            <a:extLst>
              <a:ext uri="{FF2B5EF4-FFF2-40B4-BE49-F238E27FC236}">
                <a16:creationId xmlns:a16="http://schemas.microsoft.com/office/drawing/2014/main" id="{626D7C87-FB47-1A8A-896C-404FD7E122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GB"/>
              <a:t>November 2024</a:t>
            </a:r>
          </a:p>
        </p:txBody>
      </p:sp>
      <p:pic>
        <p:nvPicPr>
          <p:cNvPr id="8" name="Picture 7">
            <a:extLst>
              <a:ext uri="{FF2B5EF4-FFF2-40B4-BE49-F238E27FC236}">
                <a16:creationId xmlns:a16="http://schemas.microsoft.com/office/drawing/2014/main" id="{67B5D5D4-00A8-E22E-5E85-10B601ED0E17}"/>
              </a:ext>
            </a:extLst>
          </p:cNvPr>
          <p:cNvPicPr>
            <a:picLocks noChangeAspect="1"/>
          </p:cNvPicPr>
          <p:nvPr userDrawn="1"/>
        </p:nvPicPr>
        <p:blipFill>
          <a:blip r:embed="rId15"/>
          <a:stretch>
            <a:fillRect/>
          </a:stretch>
        </p:blipFill>
        <p:spPr>
          <a:xfrm>
            <a:off x="9946700" y="245340"/>
            <a:ext cx="1492243" cy="1097279"/>
          </a:xfrm>
          <a:prstGeom prst="rect">
            <a:avLst/>
          </a:prstGeom>
        </p:spPr>
      </p:pic>
    </p:spTree>
    <p:extLst>
      <p:ext uri="{BB962C8B-B14F-4D97-AF65-F5344CB8AC3E}">
        <p14:creationId xmlns:p14="http://schemas.microsoft.com/office/powerpoint/2010/main" val="493109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chart" Target="../charts/chart1.xm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5_5815087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5F_522C3FAE.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ature.scot/doc/scientific-advisory-committee-meeting-18-march-2024-67th-meeting" TargetMode="External"/><Relationship Id="rId7" Type="http://schemas.openxmlformats.org/officeDocument/2006/relationships/hyperlink" Target="mailto:Ruth.Paterson@nature.sco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Lisa.Davidson@nature.scot" TargetMode="External"/><Relationship Id="rId5" Type="http://schemas.openxmlformats.org/officeDocument/2006/relationships/image" Target="../media/image8.jpeg"/><Relationship Id="rId4" Type="http://schemas.openxmlformats.org/officeDocument/2006/relationships/hyperlink" Target="https://www.nature.scot/professional-advice/protected-areas-and-species/protected-areas/site-condition-monitoring/looking-futur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notesSlide" Target="../notesSlides/notesSlide9.xml"/><Relationship Id="rId21" Type="http://schemas.openxmlformats.org/officeDocument/2006/relationships/image" Target="../media/image24.png"/><Relationship Id="rId7" Type="http://schemas.openxmlformats.org/officeDocument/2006/relationships/image" Target="../media/image12.jpe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slideLayout" Target="../slideLayouts/slideLayout7.xml"/><Relationship Id="rId16" Type="http://schemas.openxmlformats.org/officeDocument/2006/relationships/image" Target="../media/image20.jpeg"/><Relationship Id="rId20" Type="http://schemas.microsoft.com/office/2007/relationships/hdphoto" Target="../media/hdphoto3.wdp"/><Relationship Id="rId1" Type="http://schemas.openxmlformats.org/officeDocument/2006/relationships/tags" Target="../tags/tag1.xml"/><Relationship Id="rId6" Type="http://schemas.openxmlformats.org/officeDocument/2006/relationships/image" Target="../media/image11.jpeg"/><Relationship Id="rId11" Type="http://schemas.openxmlformats.org/officeDocument/2006/relationships/image" Target="../media/image15.png"/><Relationship Id="rId24" Type="http://schemas.microsoft.com/office/2007/relationships/hdphoto" Target="../media/hdphoto5.wdp"/><Relationship Id="rId5" Type="http://schemas.openxmlformats.org/officeDocument/2006/relationships/image" Target="../media/image10.jpeg"/><Relationship Id="rId15" Type="http://schemas.openxmlformats.org/officeDocument/2006/relationships/image" Target="../media/image19.jpeg"/><Relationship Id="rId23" Type="http://schemas.openxmlformats.org/officeDocument/2006/relationships/image" Target="../media/image25.pn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9.jpeg"/><Relationship Id="rId9" Type="http://schemas.microsoft.com/office/2007/relationships/hdphoto" Target="../media/hdphoto2.wdp"/><Relationship Id="rId14" Type="http://schemas.openxmlformats.org/officeDocument/2006/relationships/image" Target="../media/image18.jpeg"/><Relationship Id="rId22"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1D2332-66D4-B858-07EC-0B3E2A856791}"/>
              </a:ext>
            </a:extLst>
          </p:cNvPr>
          <p:cNvSpPr txBox="1">
            <a:spLocks/>
          </p:cNvSpPr>
          <p:nvPr/>
        </p:nvSpPr>
        <p:spPr>
          <a:xfrm>
            <a:off x="2133575" y="982096"/>
            <a:ext cx="9540183" cy="2136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Monitoring to Deliver Healthy Ecosystems (DHE)</a:t>
            </a:r>
          </a:p>
        </p:txBody>
      </p:sp>
      <p:sp>
        <p:nvSpPr>
          <p:cNvPr id="7" name="Subtitle 2">
            <a:extLst>
              <a:ext uri="{FF2B5EF4-FFF2-40B4-BE49-F238E27FC236}">
                <a16:creationId xmlns:a16="http://schemas.microsoft.com/office/drawing/2014/main" id="{CD3F981F-0C55-6298-F71B-F35B281D98EF}"/>
              </a:ext>
            </a:extLst>
          </p:cNvPr>
          <p:cNvSpPr txBox="1">
            <a:spLocks/>
          </p:cNvSpPr>
          <p:nvPr/>
        </p:nvSpPr>
        <p:spPr>
          <a:xfrm>
            <a:off x="2133576" y="2791495"/>
            <a:ext cx="9540183" cy="1285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solidFill>
                  <a:schemeClr val="tx1">
                    <a:lumMod val="75000"/>
                    <a:lumOff val="25000"/>
                  </a:schemeClr>
                </a:solidFill>
              </a:rPr>
              <a:t>Monitoring Reform in Scotland’s protected areas</a:t>
            </a:r>
          </a:p>
          <a:p>
            <a:pPr marL="0" indent="0">
              <a:buNone/>
            </a:pPr>
            <a:r>
              <a:rPr lang="en-GB" sz="2400" err="1">
                <a:solidFill>
                  <a:schemeClr val="tx1">
                    <a:lumMod val="75000"/>
                    <a:lumOff val="25000"/>
                  </a:schemeClr>
                </a:solidFill>
              </a:rPr>
              <a:t>Europarc</a:t>
            </a:r>
            <a:r>
              <a:rPr lang="en-GB" sz="2400">
                <a:solidFill>
                  <a:schemeClr val="tx1">
                    <a:lumMod val="75000"/>
                    <a:lumOff val="25000"/>
                  </a:schemeClr>
                </a:solidFill>
              </a:rPr>
              <a:t> Conference 2024</a:t>
            </a:r>
          </a:p>
        </p:txBody>
      </p:sp>
      <p:sp>
        <p:nvSpPr>
          <p:cNvPr id="8" name="Text Placeholder 3">
            <a:extLst>
              <a:ext uri="{FF2B5EF4-FFF2-40B4-BE49-F238E27FC236}">
                <a16:creationId xmlns:a16="http://schemas.microsoft.com/office/drawing/2014/main" id="{20EC9958-9532-4166-A8D7-73E93331C5E7}"/>
              </a:ext>
            </a:extLst>
          </p:cNvPr>
          <p:cNvSpPr txBox="1">
            <a:spLocks/>
          </p:cNvSpPr>
          <p:nvPr/>
        </p:nvSpPr>
        <p:spPr>
          <a:xfrm>
            <a:off x="2133576" y="4425767"/>
            <a:ext cx="9540358" cy="36000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chemeClr val="tx1"/>
                </a:solidFill>
              </a:rPr>
              <a:t>Lisa Davidson &amp; Ruth Paterson</a:t>
            </a:r>
          </a:p>
        </p:txBody>
      </p:sp>
      <p:sp>
        <p:nvSpPr>
          <p:cNvPr id="9" name="Text Placeholder 5">
            <a:extLst>
              <a:ext uri="{FF2B5EF4-FFF2-40B4-BE49-F238E27FC236}">
                <a16:creationId xmlns:a16="http://schemas.microsoft.com/office/drawing/2014/main" id="{144F44D8-C9C0-A9CC-0903-3DF023F35A98}"/>
              </a:ext>
            </a:extLst>
          </p:cNvPr>
          <p:cNvSpPr txBox="1">
            <a:spLocks/>
          </p:cNvSpPr>
          <p:nvPr/>
        </p:nvSpPr>
        <p:spPr>
          <a:xfrm>
            <a:off x="2133575" y="4860196"/>
            <a:ext cx="9540184" cy="360000"/>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000" i="1">
                <a:solidFill>
                  <a:schemeClr val="tx1"/>
                </a:solidFill>
              </a:rPr>
              <a:t>Protected Areas, Monitoring and Surveillance team</a:t>
            </a:r>
          </a:p>
        </p:txBody>
      </p:sp>
      <p:sp>
        <p:nvSpPr>
          <p:cNvPr id="10" name="Text Placeholder 4">
            <a:extLst>
              <a:ext uri="{FF2B5EF4-FFF2-40B4-BE49-F238E27FC236}">
                <a16:creationId xmlns:a16="http://schemas.microsoft.com/office/drawing/2014/main" id="{6EB1F3D2-D338-F3C0-6FEB-36AA6318A817}"/>
              </a:ext>
            </a:extLst>
          </p:cNvPr>
          <p:cNvSpPr txBox="1">
            <a:spLocks/>
          </p:cNvSpPr>
          <p:nvPr/>
        </p:nvSpPr>
        <p:spPr>
          <a:xfrm>
            <a:off x="2133401" y="5294625"/>
            <a:ext cx="9540358" cy="360000"/>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90000"/>
              </a:lnSpc>
              <a:spcBef>
                <a:spcPts val="1000"/>
              </a:spcBef>
              <a:spcAft>
                <a:spcPts val="0"/>
              </a:spcAft>
              <a:buClrTx/>
              <a:buSzTx/>
              <a:buFont typeface="Calibri Light" panose="020F0302020204030204" pitchFamily="34" charset="0"/>
              <a:buNone/>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i="1"/>
              <a:t>November 2024</a:t>
            </a:r>
          </a:p>
        </p:txBody>
      </p:sp>
      <p:sp>
        <p:nvSpPr>
          <p:cNvPr id="11" name="Rectangle 10">
            <a:extLst>
              <a:ext uri="{FF2B5EF4-FFF2-40B4-BE49-F238E27FC236}">
                <a16:creationId xmlns:a16="http://schemas.microsoft.com/office/drawing/2014/main" id="{69B52083-E084-FCFB-7D9B-FF82A35D651C}"/>
              </a:ext>
            </a:extLst>
          </p:cNvPr>
          <p:cNvSpPr/>
          <p:nvPr/>
        </p:nvSpPr>
        <p:spPr>
          <a:xfrm>
            <a:off x="841248" y="-4535"/>
            <a:ext cx="10506456" cy="182879"/>
          </a:xfrm>
          <a:prstGeom prst="rect">
            <a:avLst/>
          </a:prstGeom>
          <a:solidFill>
            <a:srgbClr val="2682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271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EF83EA-35AF-20E6-958B-CA6C6575C3DF}"/>
              </a:ext>
            </a:extLst>
          </p:cNvPr>
          <p:cNvSpPr>
            <a:spLocks noGrp="1"/>
          </p:cNvSpPr>
          <p:nvPr>
            <p:ph type="body" sz="quarter" idx="10"/>
          </p:nvPr>
        </p:nvSpPr>
        <p:spPr>
          <a:xfrm>
            <a:off x="880008" y="1844824"/>
            <a:ext cx="6973158" cy="3780000"/>
          </a:xfrm>
        </p:spPr>
        <p:txBody>
          <a:bodyPr>
            <a:normAutofit/>
          </a:bodyPr>
          <a:lstStyle/>
          <a:p>
            <a:pPr marL="342900" indent="-342900">
              <a:buFont typeface="Arial" panose="020B0604020202020204" pitchFamily="34" charset="0"/>
              <a:buChar char="•"/>
            </a:pPr>
            <a:r>
              <a:rPr lang="en-GB" sz="2400"/>
              <a:t>1880 sites </a:t>
            </a:r>
            <a:br>
              <a:rPr lang="en-GB" sz="2400"/>
            </a:br>
            <a:r>
              <a:rPr lang="en-GB" sz="2400"/>
              <a:t>   SSSI, SAC, SPA, RAMSAR</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5600 designated features</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18% terrestrial Scotland </a:t>
            </a:r>
          </a:p>
        </p:txBody>
      </p:sp>
      <p:pic>
        <p:nvPicPr>
          <p:cNvPr id="4" name="Picture 3">
            <a:extLst>
              <a:ext uri="{FF2B5EF4-FFF2-40B4-BE49-F238E27FC236}">
                <a16:creationId xmlns:a16="http://schemas.microsoft.com/office/drawing/2014/main" id="{C943F34C-B2B5-9B01-086C-A68E2602BA02}"/>
              </a:ext>
            </a:extLst>
          </p:cNvPr>
          <p:cNvPicPr>
            <a:picLocks noChangeAspect="1"/>
          </p:cNvPicPr>
          <p:nvPr/>
        </p:nvPicPr>
        <p:blipFill>
          <a:blip r:embed="rId3"/>
          <a:stretch>
            <a:fillRect/>
          </a:stretch>
        </p:blipFill>
        <p:spPr>
          <a:xfrm>
            <a:off x="6353107" y="1590719"/>
            <a:ext cx="3551851" cy="5023710"/>
          </a:xfrm>
          <a:prstGeom prst="rect">
            <a:avLst/>
          </a:prstGeom>
        </p:spPr>
      </p:pic>
      <p:sp>
        <p:nvSpPr>
          <p:cNvPr id="10" name="Title 1">
            <a:extLst>
              <a:ext uri="{FF2B5EF4-FFF2-40B4-BE49-F238E27FC236}">
                <a16:creationId xmlns:a16="http://schemas.microsoft.com/office/drawing/2014/main" id="{6B8A39FC-E094-1F12-A1D4-C12798F376AF}"/>
              </a:ext>
            </a:extLst>
          </p:cNvPr>
          <p:cNvSpPr txBox="1">
            <a:spLocks/>
          </p:cNvSpPr>
          <p:nvPr/>
        </p:nvSpPr>
        <p:spPr>
          <a:xfrm>
            <a:off x="841248" y="334644"/>
            <a:ext cx="10509504" cy="1076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t>Scotland's Protected Areas</a:t>
            </a:r>
          </a:p>
        </p:txBody>
      </p:sp>
      <p:cxnSp>
        <p:nvCxnSpPr>
          <p:cNvPr id="11" name="Straight Connector 10">
            <a:extLst>
              <a:ext uri="{FF2B5EF4-FFF2-40B4-BE49-F238E27FC236}">
                <a16:creationId xmlns:a16="http://schemas.microsoft.com/office/drawing/2014/main" id="{92A14CE8-B91F-3A51-A4F6-75CA30107080}"/>
              </a:ext>
            </a:extLst>
          </p:cNvPr>
          <p:cNvCxnSpPr>
            <a:cxnSpLocks/>
          </p:cNvCxnSpPr>
          <p:nvPr/>
        </p:nvCxnSpPr>
        <p:spPr>
          <a:xfrm>
            <a:off x="841248" y="1501138"/>
            <a:ext cx="1050645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F10E332E-9A54-2BED-D434-E23393F6E2E4}"/>
              </a:ext>
            </a:extLst>
          </p:cNvPr>
          <p:cNvSpPr/>
          <p:nvPr/>
        </p:nvSpPr>
        <p:spPr>
          <a:xfrm>
            <a:off x="841248" y="-4535"/>
            <a:ext cx="10506456" cy="182879"/>
          </a:xfrm>
          <a:prstGeom prst="rect">
            <a:avLst/>
          </a:prstGeom>
          <a:solidFill>
            <a:srgbClr val="2682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4">
            <a:extLst>
              <a:ext uri="{FF2B5EF4-FFF2-40B4-BE49-F238E27FC236}">
                <a16:creationId xmlns:a16="http://schemas.microsoft.com/office/drawing/2014/main" id="{CD081AF2-02E0-DDF7-807C-25C22D8D8453}"/>
              </a:ext>
            </a:extLst>
          </p:cNvPr>
          <p:cNvSpPr txBox="1"/>
          <p:nvPr/>
        </p:nvSpPr>
        <p:spPr>
          <a:xfrm>
            <a:off x="10749848" y="4559075"/>
            <a:ext cx="112428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t>30%</a:t>
            </a:r>
          </a:p>
        </p:txBody>
      </p:sp>
      <p:sp>
        <p:nvSpPr>
          <p:cNvPr id="14" name="Arrow: Right 13">
            <a:extLst>
              <a:ext uri="{FF2B5EF4-FFF2-40B4-BE49-F238E27FC236}">
                <a16:creationId xmlns:a16="http://schemas.microsoft.com/office/drawing/2014/main" id="{E3196BDD-6B77-2010-0D53-626A38B937C1}"/>
              </a:ext>
            </a:extLst>
          </p:cNvPr>
          <p:cNvSpPr/>
          <p:nvPr/>
        </p:nvSpPr>
        <p:spPr>
          <a:xfrm>
            <a:off x="9342814" y="4257965"/>
            <a:ext cx="1124288" cy="1009316"/>
          </a:xfrm>
          <a:prstGeom prst="rightArrow">
            <a:avLst>
              <a:gd name="adj1" fmla="val 41706"/>
              <a:gd name="adj2" fmla="val 5207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62470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770894211"/>
              </p:ext>
            </p:extLst>
          </p:nvPr>
        </p:nvGraphicFramePr>
        <p:xfrm>
          <a:off x="292733" y="2532794"/>
          <a:ext cx="6119566" cy="377021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956472" y="2124055"/>
            <a:ext cx="792088" cy="369332"/>
          </a:xfrm>
          <a:prstGeom prst="rect">
            <a:avLst/>
          </a:prstGeom>
          <a:noFill/>
        </p:spPr>
        <p:txBody>
          <a:bodyPr wrap="square" rtlCol="0">
            <a:spAutoFit/>
          </a:bodyPr>
          <a:lstStyle/>
          <a:p>
            <a:pPr algn="ctr"/>
            <a:r>
              <a:rPr lang="en-GB">
                <a:solidFill>
                  <a:schemeClr val="accent5">
                    <a:lumMod val="50000"/>
                  </a:schemeClr>
                </a:solidFill>
              </a:rPr>
              <a:t>2022</a:t>
            </a:r>
          </a:p>
        </p:txBody>
      </p:sp>
      <p:sp>
        <p:nvSpPr>
          <p:cNvPr id="5" name="Title 1">
            <a:extLst>
              <a:ext uri="{FF2B5EF4-FFF2-40B4-BE49-F238E27FC236}">
                <a16:creationId xmlns:a16="http://schemas.microsoft.com/office/drawing/2014/main" id="{42970D34-BB17-3964-709D-6D2D0425DEB3}"/>
              </a:ext>
            </a:extLst>
          </p:cNvPr>
          <p:cNvSpPr txBox="1">
            <a:spLocks/>
          </p:cNvSpPr>
          <p:nvPr/>
        </p:nvSpPr>
        <p:spPr>
          <a:xfrm>
            <a:off x="841248" y="334644"/>
            <a:ext cx="9434322" cy="107691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t>Has our monitoring delivered favourable features?</a:t>
            </a:r>
          </a:p>
        </p:txBody>
      </p:sp>
      <p:cxnSp>
        <p:nvCxnSpPr>
          <p:cNvPr id="6" name="Straight Connector 5">
            <a:extLst>
              <a:ext uri="{FF2B5EF4-FFF2-40B4-BE49-F238E27FC236}">
                <a16:creationId xmlns:a16="http://schemas.microsoft.com/office/drawing/2014/main" id="{134AEDC6-F8CE-464A-52FB-36D85C4B89C4}"/>
              </a:ext>
            </a:extLst>
          </p:cNvPr>
          <p:cNvCxnSpPr>
            <a:cxnSpLocks/>
          </p:cNvCxnSpPr>
          <p:nvPr/>
        </p:nvCxnSpPr>
        <p:spPr>
          <a:xfrm>
            <a:off x="841248" y="1501138"/>
            <a:ext cx="1050645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BB2CC534-CB09-8EC0-4C11-41ACF931162B}"/>
              </a:ext>
            </a:extLst>
          </p:cNvPr>
          <p:cNvSpPr/>
          <p:nvPr/>
        </p:nvSpPr>
        <p:spPr>
          <a:xfrm>
            <a:off x="841248" y="-4535"/>
            <a:ext cx="10506456" cy="182879"/>
          </a:xfrm>
          <a:prstGeom prst="rect">
            <a:avLst/>
          </a:prstGeom>
          <a:solidFill>
            <a:srgbClr val="2682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144A6504-023F-A683-7622-EDE27C00C89E}"/>
              </a:ext>
            </a:extLst>
          </p:cNvPr>
          <p:cNvPicPr>
            <a:picLocks noChangeAspect="1"/>
          </p:cNvPicPr>
          <p:nvPr/>
        </p:nvPicPr>
        <p:blipFill>
          <a:blip r:embed="rId4"/>
          <a:stretch>
            <a:fillRect/>
          </a:stretch>
        </p:blipFill>
        <p:spPr>
          <a:xfrm>
            <a:off x="6844577" y="2420469"/>
            <a:ext cx="4569479" cy="4180603"/>
          </a:xfrm>
          <a:prstGeom prst="rect">
            <a:avLst/>
          </a:prstGeom>
        </p:spPr>
      </p:pic>
      <p:sp>
        <p:nvSpPr>
          <p:cNvPr id="9" name="Oval 8">
            <a:extLst>
              <a:ext uri="{FF2B5EF4-FFF2-40B4-BE49-F238E27FC236}">
                <a16:creationId xmlns:a16="http://schemas.microsoft.com/office/drawing/2014/main" id="{837F7354-17A7-7B1F-F684-869A0D61EF8C}"/>
              </a:ext>
            </a:extLst>
          </p:cNvPr>
          <p:cNvSpPr/>
          <p:nvPr/>
        </p:nvSpPr>
        <p:spPr>
          <a:xfrm>
            <a:off x="10978212" y="1586977"/>
            <a:ext cx="617653" cy="648208"/>
          </a:xfrm>
          <a:prstGeom prst="ellipse">
            <a:avLst/>
          </a:prstGeom>
          <a:blipFill dpi="0" rotWithShape="1">
            <a:blip r:embed="rId5" cstate="hq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95E5C0D-04D3-F9BF-F6A3-22C9493DCDD4}"/>
              </a:ext>
            </a:extLst>
          </p:cNvPr>
          <p:cNvSpPr/>
          <p:nvPr/>
        </p:nvSpPr>
        <p:spPr>
          <a:xfrm>
            <a:off x="9871492" y="4015379"/>
            <a:ext cx="682986" cy="674573"/>
          </a:xfrm>
          <a:prstGeom prst="ellipse">
            <a:avLst/>
          </a:prstGeom>
          <a:blipFill dpi="0" rotWithShape="1">
            <a:blip r:embed="rId7"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A070D553-8063-CAEB-2B46-2ABB735F2FCF}"/>
              </a:ext>
            </a:extLst>
          </p:cNvPr>
          <p:cNvCxnSpPr>
            <a:cxnSpLocks/>
          </p:cNvCxnSpPr>
          <p:nvPr/>
        </p:nvCxnSpPr>
        <p:spPr>
          <a:xfrm flipH="1" flipV="1">
            <a:off x="8959205" y="3584802"/>
            <a:ext cx="1075977" cy="489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5C5033-A46D-D6CD-4DC6-CB498DDAC101}"/>
              </a:ext>
            </a:extLst>
          </p:cNvPr>
          <p:cNvCxnSpPr>
            <a:cxnSpLocks/>
            <a:stCxn id="10" idx="2"/>
          </p:cNvCxnSpPr>
          <p:nvPr/>
        </p:nvCxnSpPr>
        <p:spPr>
          <a:xfrm flipH="1" flipV="1">
            <a:off x="10035182" y="2920630"/>
            <a:ext cx="901567" cy="40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2AFC573-D7A5-61FB-F78B-DC9B2F058608}"/>
              </a:ext>
            </a:extLst>
          </p:cNvPr>
          <p:cNvCxnSpPr>
            <a:cxnSpLocks/>
            <a:stCxn id="9" idx="3"/>
          </p:cNvCxnSpPr>
          <p:nvPr/>
        </p:nvCxnSpPr>
        <p:spPr>
          <a:xfrm flipH="1">
            <a:off x="10508107" y="2140257"/>
            <a:ext cx="560558" cy="392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D027DDC-A490-C38B-BBAA-C05DBC80F332}"/>
              </a:ext>
            </a:extLst>
          </p:cNvPr>
          <p:cNvSpPr/>
          <p:nvPr/>
        </p:nvSpPr>
        <p:spPr>
          <a:xfrm>
            <a:off x="10936749" y="3006468"/>
            <a:ext cx="693376" cy="63769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724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E11590-9F8D-078F-367E-4574129C0702}"/>
              </a:ext>
            </a:extLst>
          </p:cNvPr>
          <p:cNvSpPr txBox="1">
            <a:spLocks/>
          </p:cNvSpPr>
          <p:nvPr/>
        </p:nvSpPr>
        <p:spPr>
          <a:xfrm>
            <a:off x="841248" y="334644"/>
            <a:ext cx="10509504" cy="1076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t>Protected area monitoring reform</a:t>
            </a:r>
          </a:p>
        </p:txBody>
      </p:sp>
      <p:cxnSp>
        <p:nvCxnSpPr>
          <p:cNvPr id="10" name="Straight Connector 9">
            <a:extLst>
              <a:ext uri="{FF2B5EF4-FFF2-40B4-BE49-F238E27FC236}">
                <a16:creationId xmlns:a16="http://schemas.microsoft.com/office/drawing/2014/main" id="{9329FC3B-FF42-1CCB-35DC-7EACF88039D9}"/>
              </a:ext>
            </a:extLst>
          </p:cNvPr>
          <p:cNvCxnSpPr>
            <a:cxnSpLocks/>
          </p:cNvCxnSpPr>
          <p:nvPr/>
        </p:nvCxnSpPr>
        <p:spPr>
          <a:xfrm>
            <a:off x="841248" y="1501138"/>
            <a:ext cx="1050645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C60189A0-57B5-B5F8-C998-679E3BAC8F88}"/>
              </a:ext>
            </a:extLst>
          </p:cNvPr>
          <p:cNvGrpSpPr/>
          <p:nvPr/>
        </p:nvGrpSpPr>
        <p:grpSpPr>
          <a:xfrm>
            <a:off x="1380135" y="1552971"/>
            <a:ext cx="3227434" cy="2517706"/>
            <a:chOff x="3984176" y="988287"/>
            <a:chExt cx="2924720" cy="3284122"/>
          </a:xfrm>
        </p:grpSpPr>
        <p:sp>
          <p:nvSpPr>
            <p:cNvPr id="6" name="Oval 5">
              <a:extLst>
                <a:ext uri="{FF2B5EF4-FFF2-40B4-BE49-F238E27FC236}">
                  <a16:creationId xmlns:a16="http://schemas.microsoft.com/office/drawing/2014/main" id="{62A2C292-1E5A-C3B3-13B0-FC649920E351}"/>
                </a:ext>
              </a:extLst>
            </p:cNvPr>
            <p:cNvSpPr/>
            <p:nvPr/>
          </p:nvSpPr>
          <p:spPr>
            <a:xfrm>
              <a:off x="3984176" y="2157840"/>
              <a:ext cx="914400" cy="9144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a:t>
              </a:r>
            </a:p>
          </p:txBody>
        </p:sp>
        <p:sp>
          <p:nvSpPr>
            <p:cNvPr id="11" name="Oval 10">
              <a:extLst>
                <a:ext uri="{FF2B5EF4-FFF2-40B4-BE49-F238E27FC236}">
                  <a16:creationId xmlns:a16="http://schemas.microsoft.com/office/drawing/2014/main" id="{21637E7E-AC6B-643B-6BB3-F613BDB8CC9D}"/>
                </a:ext>
              </a:extLst>
            </p:cNvPr>
            <p:cNvSpPr/>
            <p:nvPr/>
          </p:nvSpPr>
          <p:spPr>
            <a:xfrm>
              <a:off x="4965769" y="1395099"/>
              <a:ext cx="720000" cy="7200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a:t>
              </a:r>
            </a:p>
          </p:txBody>
        </p:sp>
        <p:sp>
          <p:nvSpPr>
            <p:cNvPr id="13" name="Oval 12">
              <a:extLst>
                <a:ext uri="{FF2B5EF4-FFF2-40B4-BE49-F238E27FC236}">
                  <a16:creationId xmlns:a16="http://schemas.microsoft.com/office/drawing/2014/main" id="{DD4D23EE-F80D-AF3D-84D5-28289FD10CED}"/>
                </a:ext>
              </a:extLst>
            </p:cNvPr>
            <p:cNvSpPr/>
            <p:nvPr/>
          </p:nvSpPr>
          <p:spPr>
            <a:xfrm>
              <a:off x="5263363" y="2249647"/>
              <a:ext cx="720000" cy="7200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a:t>
              </a:r>
            </a:p>
          </p:txBody>
        </p:sp>
        <p:sp>
          <p:nvSpPr>
            <p:cNvPr id="14" name="Oval 13">
              <a:extLst>
                <a:ext uri="{FF2B5EF4-FFF2-40B4-BE49-F238E27FC236}">
                  <a16:creationId xmlns:a16="http://schemas.microsoft.com/office/drawing/2014/main" id="{69DD7C13-49A0-513C-E673-07833DB346AA}"/>
                </a:ext>
              </a:extLst>
            </p:cNvPr>
            <p:cNvSpPr/>
            <p:nvPr/>
          </p:nvSpPr>
          <p:spPr>
            <a:xfrm>
              <a:off x="5128113" y="3109588"/>
              <a:ext cx="720000" cy="7200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a:t>
              </a:r>
            </a:p>
          </p:txBody>
        </p:sp>
        <p:sp>
          <p:nvSpPr>
            <p:cNvPr id="15" name="Oval 14">
              <a:extLst>
                <a:ext uri="{FF2B5EF4-FFF2-40B4-BE49-F238E27FC236}">
                  <a16:creationId xmlns:a16="http://schemas.microsoft.com/office/drawing/2014/main" id="{CBA03A70-E780-B7B7-A545-171CF3349ABA}"/>
                </a:ext>
              </a:extLst>
            </p:cNvPr>
            <p:cNvSpPr/>
            <p:nvPr/>
          </p:nvSpPr>
          <p:spPr>
            <a:xfrm>
              <a:off x="5895946" y="1010720"/>
              <a:ext cx="360000" cy="3600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a:t>
              </a:r>
            </a:p>
          </p:txBody>
        </p:sp>
        <p:sp>
          <p:nvSpPr>
            <p:cNvPr id="16" name="Oval 15">
              <a:extLst>
                <a:ext uri="{FF2B5EF4-FFF2-40B4-BE49-F238E27FC236}">
                  <a16:creationId xmlns:a16="http://schemas.microsoft.com/office/drawing/2014/main" id="{D6C27574-AE0A-F2AC-5BCE-14CEDB278486}"/>
                </a:ext>
              </a:extLst>
            </p:cNvPr>
            <p:cNvSpPr/>
            <p:nvPr/>
          </p:nvSpPr>
          <p:spPr>
            <a:xfrm>
              <a:off x="6011232" y="1361528"/>
              <a:ext cx="360000" cy="3600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a:t>
              </a:r>
            </a:p>
          </p:txBody>
        </p:sp>
        <p:sp>
          <p:nvSpPr>
            <p:cNvPr id="17" name="Oval 16">
              <a:extLst>
                <a:ext uri="{FF2B5EF4-FFF2-40B4-BE49-F238E27FC236}">
                  <a16:creationId xmlns:a16="http://schemas.microsoft.com/office/drawing/2014/main" id="{FE5FCFFE-6F1D-7A00-E575-71FF0BA48B6C}"/>
                </a:ext>
              </a:extLst>
            </p:cNvPr>
            <p:cNvSpPr/>
            <p:nvPr/>
          </p:nvSpPr>
          <p:spPr>
            <a:xfrm>
              <a:off x="5978118" y="1736578"/>
              <a:ext cx="360000" cy="3600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a:t>
              </a:r>
            </a:p>
          </p:txBody>
        </p:sp>
        <p:sp>
          <p:nvSpPr>
            <p:cNvPr id="18" name="Oval 17">
              <a:extLst>
                <a:ext uri="{FF2B5EF4-FFF2-40B4-BE49-F238E27FC236}">
                  <a16:creationId xmlns:a16="http://schemas.microsoft.com/office/drawing/2014/main" id="{00B6A681-A197-40D2-C688-19968F42FF4F}"/>
                </a:ext>
              </a:extLst>
            </p:cNvPr>
            <p:cNvSpPr/>
            <p:nvPr/>
          </p:nvSpPr>
          <p:spPr>
            <a:xfrm>
              <a:off x="6264490" y="2307013"/>
              <a:ext cx="360000" cy="3600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a:t>
              </a:r>
            </a:p>
          </p:txBody>
        </p:sp>
        <p:sp>
          <p:nvSpPr>
            <p:cNvPr id="19" name="Oval 18">
              <a:extLst>
                <a:ext uri="{FF2B5EF4-FFF2-40B4-BE49-F238E27FC236}">
                  <a16:creationId xmlns:a16="http://schemas.microsoft.com/office/drawing/2014/main" id="{880A05FE-6B64-9A92-B46A-2041B5F1558D}"/>
                </a:ext>
              </a:extLst>
            </p:cNvPr>
            <p:cNvSpPr/>
            <p:nvPr/>
          </p:nvSpPr>
          <p:spPr>
            <a:xfrm>
              <a:off x="6253967" y="2743206"/>
              <a:ext cx="360000" cy="3600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a:t>
              </a:r>
            </a:p>
          </p:txBody>
        </p:sp>
        <p:sp>
          <p:nvSpPr>
            <p:cNvPr id="20" name="Oval 19">
              <a:extLst>
                <a:ext uri="{FF2B5EF4-FFF2-40B4-BE49-F238E27FC236}">
                  <a16:creationId xmlns:a16="http://schemas.microsoft.com/office/drawing/2014/main" id="{2AA13084-9759-4736-7A69-243FACF8BC6D}"/>
                </a:ext>
              </a:extLst>
            </p:cNvPr>
            <p:cNvSpPr/>
            <p:nvPr/>
          </p:nvSpPr>
          <p:spPr>
            <a:xfrm>
              <a:off x="6075946" y="3443291"/>
              <a:ext cx="360000" cy="3600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a:t>
              </a:r>
            </a:p>
          </p:txBody>
        </p:sp>
        <p:sp>
          <p:nvSpPr>
            <p:cNvPr id="21" name="Oval 20">
              <a:extLst>
                <a:ext uri="{FF2B5EF4-FFF2-40B4-BE49-F238E27FC236}">
                  <a16:creationId xmlns:a16="http://schemas.microsoft.com/office/drawing/2014/main" id="{95BF0F76-B48F-EB31-62A3-1A6267818057}"/>
                </a:ext>
              </a:extLst>
            </p:cNvPr>
            <p:cNvSpPr/>
            <p:nvPr/>
          </p:nvSpPr>
          <p:spPr>
            <a:xfrm>
              <a:off x="5958511" y="3864480"/>
              <a:ext cx="360000" cy="3600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a:t>
              </a:r>
            </a:p>
          </p:txBody>
        </p:sp>
        <p:sp>
          <p:nvSpPr>
            <p:cNvPr id="22" name="TextBox 21">
              <a:extLst>
                <a:ext uri="{FF2B5EF4-FFF2-40B4-BE49-F238E27FC236}">
                  <a16:creationId xmlns:a16="http://schemas.microsoft.com/office/drawing/2014/main" id="{FFC61DFD-4B77-CFDF-C8F3-D0CED814B3B1}"/>
                </a:ext>
              </a:extLst>
            </p:cNvPr>
            <p:cNvSpPr txBox="1"/>
            <p:nvPr/>
          </p:nvSpPr>
          <p:spPr>
            <a:xfrm>
              <a:off x="6226770" y="988287"/>
              <a:ext cx="322026" cy="338554"/>
            </a:xfrm>
            <a:prstGeom prst="rect">
              <a:avLst/>
            </a:prstGeom>
            <a:noFill/>
          </p:spPr>
          <p:txBody>
            <a:bodyPr wrap="square" rtlCol="0">
              <a:spAutoFit/>
            </a:bodyPr>
            <a:lstStyle/>
            <a:p>
              <a:r>
                <a:rPr lang="en-GB" sz="1600"/>
                <a:t>T</a:t>
              </a:r>
            </a:p>
          </p:txBody>
        </p:sp>
        <p:sp>
          <p:nvSpPr>
            <p:cNvPr id="23" name="TextBox 22">
              <a:extLst>
                <a:ext uri="{FF2B5EF4-FFF2-40B4-BE49-F238E27FC236}">
                  <a16:creationId xmlns:a16="http://schemas.microsoft.com/office/drawing/2014/main" id="{AAE9E4DC-7B31-A0E2-ADA8-DEC0235E683A}"/>
                </a:ext>
              </a:extLst>
            </p:cNvPr>
            <p:cNvSpPr txBox="1"/>
            <p:nvPr/>
          </p:nvSpPr>
          <p:spPr>
            <a:xfrm>
              <a:off x="6340438" y="1344080"/>
              <a:ext cx="284052" cy="338554"/>
            </a:xfrm>
            <a:prstGeom prst="rect">
              <a:avLst/>
            </a:prstGeom>
            <a:noFill/>
          </p:spPr>
          <p:txBody>
            <a:bodyPr wrap="none" rtlCol="0">
              <a:spAutoFit/>
            </a:bodyPr>
            <a:lstStyle/>
            <a:p>
              <a:r>
                <a:rPr lang="en-GB" sz="1600"/>
                <a:t>T</a:t>
              </a:r>
            </a:p>
          </p:txBody>
        </p:sp>
        <p:sp>
          <p:nvSpPr>
            <p:cNvPr id="24" name="TextBox 23">
              <a:extLst>
                <a:ext uri="{FF2B5EF4-FFF2-40B4-BE49-F238E27FC236}">
                  <a16:creationId xmlns:a16="http://schemas.microsoft.com/office/drawing/2014/main" id="{6B36B6BE-036F-1090-2D80-5E6590C58610}"/>
                </a:ext>
              </a:extLst>
            </p:cNvPr>
            <p:cNvSpPr txBox="1"/>
            <p:nvPr/>
          </p:nvSpPr>
          <p:spPr>
            <a:xfrm>
              <a:off x="6293920" y="3933855"/>
              <a:ext cx="284052" cy="338554"/>
            </a:xfrm>
            <a:prstGeom prst="rect">
              <a:avLst/>
            </a:prstGeom>
            <a:noFill/>
          </p:spPr>
          <p:txBody>
            <a:bodyPr wrap="none" rtlCol="0">
              <a:spAutoFit/>
            </a:bodyPr>
            <a:lstStyle/>
            <a:p>
              <a:r>
                <a:rPr lang="en-GB" sz="1600"/>
                <a:t>T</a:t>
              </a:r>
            </a:p>
          </p:txBody>
        </p:sp>
        <p:sp>
          <p:nvSpPr>
            <p:cNvPr id="25" name="TextBox 24">
              <a:extLst>
                <a:ext uri="{FF2B5EF4-FFF2-40B4-BE49-F238E27FC236}">
                  <a16:creationId xmlns:a16="http://schemas.microsoft.com/office/drawing/2014/main" id="{CD418455-6694-34FA-1557-FD4E641BB8AF}"/>
                </a:ext>
              </a:extLst>
            </p:cNvPr>
            <p:cNvSpPr txBox="1"/>
            <p:nvPr/>
          </p:nvSpPr>
          <p:spPr>
            <a:xfrm>
              <a:off x="6397972" y="3454014"/>
              <a:ext cx="284052" cy="338554"/>
            </a:xfrm>
            <a:prstGeom prst="rect">
              <a:avLst/>
            </a:prstGeom>
            <a:noFill/>
          </p:spPr>
          <p:txBody>
            <a:bodyPr wrap="square" rtlCol="0">
              <a:spAutoFit/>
            </a:bodyPr>
            <a:lstStyle/>
            <a:p>
              <a:r>
                <a:rPr lang="en-GB" sz="1600"/>
                <a:t>T</a:t>
              </a:r>
            </a:p>
          </p:txBody>
        </p:sp>
        <p:sp>
          <p:nvSpPr>
            <p:cNvPr id="26" name="TextBox 25">
              <a:extLst>
                <a:ext uri="{FF2B5EF4-FFF2-40B4-BE49-F238E27FC236}">
                  <a16:creationId xmlns:a16="http://schemas.microsoft.com/office/drawing/2014/main" id="{D760A79E-0D44-02AE-ECB4-E7D24142026A}"/>
                </a:ext>
              </a:extLst>
            </p:cNvPr>
            <p:cNvSpPr txBox="1"/>
            <p:nvPr/>
          </p:nvSpPr>
          <p:spPr>
            <a:xfrm>
              <a:off x="6624844" y="2764652"/>
              <a:ext cx="284052" cy="338554"/>
            </a:xfrm>
            <a:prstGeom prst="rect">
              <a:avLst/>
            </a:prstGeom>
            <a:noFill/>
          </p:spPr>
          <p:txBody>
            <a:bodyPr wrap="square" rtlCol="0">
              <a:spAutoFit/>
            </a:bodyPr>
            <a:lstStyle/>
            <a:p>
              <a:r>
                <a:rPr lang="en-GB" sz="1600"/>
                <a:t>T</a:t>
              </a:r>
            </a:p>
          </p:txBody>
        </p:sp>
        <p:sp>
          <p:nvSpPr>
            <p:cNvPr id="27" name="TextBox 26">
              <a:extLst>
                <a:ext uri="{FF2B5EF4-FFF2-40B4-BE49-F238E27FC236}">
                  <a16:creationId xmlns:a16="http://schemas.microsoft.com/office/drawing/2014/main" id="{3AD8FC85-44A3-B65E-EE50-3D8B26B61085}"/>
                </a:ext>
              </a:extLst>
            </p:cNvPr>
            <p:cNvSpPr txBox="1"/>
            <p:nvPr/>
          </p:nvSpPr>
          <p:spPr>
            <a:xfrm>
              <a:off x="6624490" y="2334255"/>
              <a:ext cx="236397" cy="338119"/>
            </a:xfrm>
            <a:prstGeom prst="rect">
              <a:avLst/>
            </a:prstGeom>
            <a:noFill/>
          </p:spPr>
          <p:txBody>
            <a:bodyPr wrap="square" rtlCol="0">
              <a:spAutoFit/>
            </a:bodyPr>
            <a:lstStyle/>
            <a:p>
              <a:r>
                <a:rPr lang="en-GB" sz="1600"/>
                <a:t>T</a:t>
              </a:r>
            </a:p>
          </p:txBody>
        </p:sp>
        <p:sp>
          <p:nvSpPr>
            <p:cNvPr id="28" name="TextBox 27">
              <a:extLst>
                <a:ext uri="{FF2B5EF4-FFF2-40B4-BE49-F238E27FC236}">
                  <a16:creationId xmlns:a16="http://schemas.microsoft.com/office/drawing/2014/main" id="{D0E3A79B-0141-779A-FF1D-4119603D8C3E}"/>
                </a:ext>
              </a:extLst>
            </p:cNvPr>
            <p:cNvSpPr txBox="1"/>
            <p:nvPr/>
          </p:nvSpPr>
          <p:spPr>
            <a:xfrm>
              <a:off x="6289516" y="1738976"/>
              <a:ext cx="284052" cy="338554"/>
            </a:xfrm>
            <a:prstGeom prst="rect">
              <a:avLst/>
            </a:prstGeom>
            <a:noFill/>
          </p:spPr>
          <p:txBody>
            <a:bodyPr wrap="square" rtlCol="0">
              <a:spAutoFit/>
            </a:bodyPr>
            <a:lstStyle/>
            <a:p>
              <a:r>
                <a:rPr lang="en-GB" sz="1600"/>
                <a:t>T</a:t>
              </a:r>
            </a:p>
          </p:txBody>
        </p:sp>
        <p:cxnSp>
          <p:nvCxnSpPr>
            <p:cNvPr id="29" name="Straight Connector 28">
              <a:extLst>
                <a:ext uri="{FF2B5EF4-FFF2-40B4-BE49-F238E27FC236}">
                  <a16:creationId xmlns:a16="http://schemas.microsoft.com/office/drawing/2014/main" id="{618B6196-867A-9D78-3504-8AF055CA52DC}"/>
                </a:ext>
              </a:extLst>
            </p:cNvPr>
            <p:cNvCxnSpPr>
              <a:stCxn id="6" idx="7"/>
              <a:endCxn id="11" idx="3"/>
            </p:cNvCxnSpPr>
            <p:nvPr/>
          </p:nvCxnSpPr>
          <p:spPr>
            <a:xfrm flipV="1">
              <a:off x="4764665" y="2009657"/>
              <a:ext cx="306546" cy="282094"/>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35A1AE1A-44CA-7D9D-B5D7-9D1F1A6F226A}"/>
                </a:ext>
              </a:extLst>
            </p:cNvPr>
            <p:cNvCxnSpPr>
              <a:stCxn id="11" idx="6"/>
              <a:endCxn id="16" idx="2"/>
            </p:cNvCxnSpPr>
            <p:nvPr/>
          </p:nvCxnSpPr>
          <p:spPr>
            <a:xfrm flipV="1">
              <a:off x="5685769" y="1541528"/>
              <a:ext cx="325463" cy="213571"/>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05913BA-620E-6D4A-3180-15AEE7EB6BE1}"/>
                </a:ext>
              </a:extLst>
            </p:cNvPr>
            <p:cNvCxnSpPr>
              <a:stCxn id="11" idx="6"/>
            </p:cNvCxnSpPr>
            <p:nvPr/>
          </p:nvCxnSpPr>
          <p:spPr>
            <a:xfrm>
              <a:off x="5685769" y="1755099"/>
              <a:ext cx="412375" cy="146429"/>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EDC19C8-FB74-FB04-C588-CB14097772D2}"/>
                </a:ext>
              </a:extLst>
            </p:cNvPr>
            <p:cNvCxnSpPr>
              <a:stCxn id="11" idx="6"/>
              <a:endCxn id="15" idx="3"/>
            </p:cNvCxnSpPr>
            <p:nvPr/>
          </p:nvCxnSpPr>
          <p:spPr>
            <a:xfrm flipV="1">
              <a:off x="5685769" y="1317999"/>
              <a:ext cx="262898" cy="4371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2B0416A-09EA-E9AE-736C-54797145D049}"/>
                </a:ext>
              </a:extLst>
            </p:cNvPr>
            <p:cNvCxnSpPr>
              <a:stCxn id="6" idx="6"/>
              <a:endCxn id="13" idx="2"/>
            </p:cNvCxnSpPr>
            <p:nvPr/>
          </p:nvCxnSpPr>
          <p:spPr>
            <a:xfrm flipV="1">
              <a:off x="4898576" y="2609647"/>
              <a:ext cx="364787" cy="5393"/>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04537FE-05D1-8983-CBF8-4AA51F587BE9}"/>
                </a:ext>
              </a:extLst>
            </p:cNvPr>
            <p:cNvCxnSpPr>
              <a:stCxn id="13" idx="6"/>
              <a:endCxn id="18" idx="2"/>
            </p:cNvCxnSpPr>
            <p:nvPr/>
          </p:nvCxnSpPr>
          <p:spPr>
            <a:xfrm flipV="1">
              <a:off x="5983363" y="2487013"/>
              <a:ext cx="281127" cy="12263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3CFCACCE-451D-AE83-3E83-1319ED358784}"/>
                </a:ext>
              </a:extLst>
            </p:cNvPr>
            <p:cNvCxnSpPr>
              <a:stCxn id="13" idx="6"/>
              <a:endCxn id="19" idx="1"/>
            </p:cNvCxnSpPr>
            <p:nvPr/>
          </p:nvCxnSpPr>
          <p:spPr>
            <a:xfrm>
              <a:off x="5983363" y="2609647"/>
              <a:ext cx="323325" cy="18628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370755B-3491-8291-7048-A01BE037AC23}"/>
                </a:ext>
              </a:extLst>
            </p:cNvPr>
            <p:cNvCxnSpPr>
              <a:stCxn id="14" idx="5"/>
              <a:endCxn id="20" idx="2"/>
            </p:cNvCxnSpPr>
            <p:nvPr/>
          </p:nvCxnSpPr>
          <p:spPr>
            <a:xfrm flipV="1">
              <a:off x="5742671" y="3623291"/>
              <a:ext cx="333275" cy="100855"/>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1DE08B1-8BB1-77D5-7382-A7E729918E31}"/>
                </a:ext>
              </a:extLst>
            </p:cNvPr>
            <p:cNvCxnSpPr>
              <a:stCxn id="14" idx="5"/>
              <a:endCxn id="21" idx="1"/>
            </p:cNvCxnSpPr>
            <p:nvPr/>
          </p:nvCxnSpPr>
          <p:spPr>
            <a:xfrm>
              <a:off x="5742671" y="3724146"/>
              <a:ext cx="268561" cy="193055"/>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C3C3E86-79FF-179B-98E6-4CA817580C6D}"/>
                </a:ext>
              </a:extLst>
            </p:cNvPr>
            <p:cNvCxnSpPr>
              <a:stCxn id="6" idx="5"/>
              <a:endCxn id="14" idx="1"/>
            </p:cNvCxnSpPr>
            <p:nvPr/>
          </p:nvCxnSpPr>
          <p:spPr>
            <a:xfrm>
              <a:off x="4764665" y="2938329"/>
              <a:ext cx="468890" cy="276701"/>
            </a:xfrm>
            <a:prstGeom prst="line">
              <a:avLst/>
            </a:prstGeom>
          </p:spPr>
          <p:style>
            <a:lnRef idx="1">
              <a:schemeClr val="dk1"/>
            </a:lnRef>
            <a:fillRef idx="0">
              <a:schemeClr val="dk1"/>
            </a:fillRef>
            <a:effectRef idx="0">
              <a:schemeClr val="dk1"/>
            </a:effectRef>
            <a:fontRef idx="minor">
              <a:schemeClr val="tx1"/>
            </a:fontRef>
          </p:style>
        </p:cxnSp>
      </p:grpSp>
      <p:sp>
        <p:nvSpPr>
          <p:cNvPr id="39" name="Rectangle 38">
            <a:extLst>
              <a:ext uri="{FF2B5EF4-FFF2-40B4-BE49-F238E27FC236}">
                <a16:creationId xmlns:a16="http://schemas.microsoft.com/office/drawing/2014/main" id="{4E15C14F-D6ED-A7A3-EB10-A02B7288B0B8}"/>
              </a:ext>
            </a:extLst>
          </p:cNvPr>
          <p:cNvSpPr/>
          <p:nvPr/>
        </p:nvSpPr>
        <p:spPr>
          <a:xfrm>
            <a:off x="485015" y="4134028"/>
            <a:ext cx="4791281" cy="2389328"/>
          </a:xfrm>
          <a:prstGeom prst="rect">
            <a:avLst/>
          </a:prstGeom>
          <a:solidFill>
            <a:srgbClr val="B6C7E6"/>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a:solidFill>
                  <a:schemeClr val="tx1"/>
                </a:solidFill>
              </a:rPr>
              <a:t>SCM as it is today</a:t>
            </a:r>
          </a:p>
          <a:p>
            <a:pPr algn="ctr"/>
            <a:endParaRPr lang="en-GB">
              <a:solidFill>
                <a:schemeClr val="tx1"/>
              </a:solidFill>
            </a:endParaRPr>
          </a:p>
          <a:p>
            <a:pPr algn="ctr"/>
            <a:endParaRPr lang="en-GB">
              <a:solidFill>
                <a:schemeClr val="tx1"/>
              </a:solidFill>
            </a:endParaRPr>
          </a:p>
        </p:txBody>
      </p:sp>
      <p:sp>
        <p:nvSpPr>
          <p:cNvPr id="40" name="Rectangle 39">
            <a:extLst>
              <a:ext uri="{FF2B5EF4-FFF2-40B4-BE49-F238E27FC236}">
                <a16:creationId xmlns:a16="http://schemas.microsoft.com/office/drawing/2014/main" id="{FA2504E3-55F8-06B3-11DF-13AD23F8F0E2}"/>
              </a:ext>
            </a:extLst>
          </p:cNvPr>
          <p:cNvSpPr/>
          <p:nvPr/>
        </p:nvSpPr>
        <p:spPr>
          <a:xfrm>
            <a:off x="981232" y="4675951"/>
            <a:ext cx="3740636" cy="28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Feature base approach</a:t>
            </a:r>
          </a:p>
        </p:txBody>
      </p:sp>
      <p:sp>
        <p:nvSpPr>
          <p:cNvPr id="41" name="Rectangle 40">
            <a:extLst>
              <a:ext uri="{FF2B5EF4-FFF2-40B4-BE49-F238E27FC236}">
                <a16:creationId xmlns:a16="http://schemas.microsoft.com/office/drawing/2014/main" id="{8B17BA27-6F49-B01B-CD28-1C532F1A2AFB}"/>
              </a:ext>
            </a:extLst>
          </p:cNvPr>
          <p:cNvSpPr/>
          <p:nvPr/>
        </p:nvSpPr>
        <p:spPr>
          <a:xfrm>
            <a:off x="981232" y="5012183"/>
            <a:ext cx="3740636" cy="28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Condition monitoring focused</a:t>
            </a:r>
          </a:p>
        </p:txBody>
      </p:sp>
      <p:sp>
        <p:nvSpPr>
          <p:cNvPr id="42" name="Rectangle 41">
            <a:extLst>
              <a:ext uri="{FF2B5EF4-FFF2-40B4-BE49-F238E27FC236}">
                <a16:creationId xmlns:a16="http://schemas.microsoft.com/office/drawing/2014/main" id="{F70F146B-4203-C1A6-B264-B237DA907328}"/>
              </a:ext>
            </a:extLst>
          </p:cNvPr>
          <p:cNvSpPr/>
          <p:nvPr/>
        </p:nvSpPr>
        <p:spPr>
          <a:xfrm>
            <a:off x="981232" y="5357380"/>
            <a:ext cx="3740636" cy="28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Pass/fail targets</a:t>
            </a:r>
          </a:p>
        </p:txBody>
      </p:sp>
      <p:sp>
        <p:nvSpPr>
          <p:cNvPr id="43" name="Rectangle 42">
            <a:extLst>
              <a:ext uri="{FF2B5EF4-FFF2-40B4-BE49-F238E27FC236}">
                <a16:creationId xmlns:a16="http://schemas.microsoft.com/office/drawing/2014/main" id="{60194C35-410E-9F73-378C-9FF2B643C160}"/>
              </a:ext>
            </a:extLst>
          </p:cNvPr>
          <p:cNvSpPr/>
          <p:nvPr/>
        </p:nvSpPr>
        <p:spPr>
          <a:xfrm>
            <a:off x="981231" y="5704157"/>
            <a:ext cx="3740637" cy="28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Limited to feature scale</a:t>
            </a:r>
          </a:p>
        </p:txBody>
      </p:sp>
      <p:sp>
        <p:nvSpPr>
          <p:cNvPr id="44" name="Rectangle 43">
            <a:extLst>
              <a:ext uri="{FF2B5EF4-FFF2-40B4-BE49-F238E27FC236}">
                <a16:creationId xmlns:a16="http://schemas.microsoft.com/office/drawing/2014/main" id="{6A26697A-913C-124F-0B34-B93C74394208}"/>
              </a:ext>
            </a:extLst>
          </p:cNvPr>
          <p:cNvSpPr/>
          <p:nvPr/>
        </p:nvSpPr>
        <p:spPr>
          <a:xfrm>
            <a:off x="981232" y="6050934"/>
            <a:ext cx="3740636" cy="28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Potentially 100s attributes</a:t>
            </a:r>
          </a:p>
        </p:txBody>
      </p:sp>
      <p:sp>
        <p:nvSpPr>
          <p:cNvPr id="46" name="TextBox 45">
            <a:extLst>
              <a:ext uri="{FF2B5EF4-FFF2-40B4-BE49-F238E27FC236}">
                <a16:creationId xmlns:a16="http://schemas.microsoft.com/office/drawing/2014/main" id="{1CAD79B9-21D1-8F04-D025-00ECD30A5EB4}"/>
              </a:ext>
            </a:extLst>
          </p:cNvPr>
          <p:cNvSpPr txBox="1"/>
          <p:nvPr/>
        </p:nvSpPr>
        <p:spPr>
          <a:xfrm>
            <a:off x="6195378" y="1999041"/>
            <a:ext cx="5644425" cy="4524315"/>
          </a:xfrm>
          <a:prstGeom prst="rect">
            <a:avLst/>
          </a:prstGeom>
          <a:noFill/>
        </p:spPr>
        <p:txBody>
          <a:bodyPr wrap="square" lIns="91440" tIns="45720" rIns="91440" bIns="45720" rtlCol="0" anchor="t">
            <a:spAutoFit/>
          </a:bodyPr>
          <a:lstStyle/>
          <a:p>
            <a:r>
              <a:rPr lang="en-GB"/>
              <a:t>How do we reform our monitoring to ensure:</a:t>
            </a:r>
            <a:endParaRPr lang="en-US"/>
          </a:p>
          <a:p>
            <a:endParaRPr lang="en-GB"/>
          </a:p>
          <a:p>
            <a:pPr marL="285750" indent="-285750">
              <a:buChar char="-"/>
            </a:pPr>
            <a:r>
              <a:rPr lang="en-GB"/>
              <a:t>Protected areas are effectively conserved and managed for nature </a:t>
            </a:r>
          </a:p>
          <a:p>
            <a:pPr marL="285750" indent="-285750">
              <a:buChar char="-"/>
            </a:pPr>
            <a:endParaRPr lang="en-GB"/>
          </a:p>
          <a:p>
            <a:pPr marL="285750" indent="-285750">
              <a:buChar char="-"/>
            </a:pPr>
            <a:r>
              <a:rPr lang="en-GB"/>
              <a:t>The loss of nature is halted by 2030 and restored by 2045</a:t>
            </a:r>
          </a:p>
          <a:p>
            <a:pPr marL="285750" indent="-285750">
              <a:buChar char="-"/>
            </a:pPr>
            <a:endParaRPr lang="en-GB"/>
          </a:p>
          <a:p>
            <a:pPr marL="285750" indent="-285750">
              <a:buChar char="-"/>
            </a:pPr>
            <a:r>
              <a:rPr lang="en-GB"/>
              <a:t>Informs urgent action </a:t>
            </a:r>
          </a:p>
          <a:p>
            <a:pPr marL="285750" indent="-285750">
              <a:buChar char="-"/>
            </a:pPr>
            <a:endParaRPr lang="en-GB"/>
          </a:p>
          <a:p>
            <a:pPr marL="285750" indent="-285750">
              <a:buChar char="-"/>
            </a:pPr>
            <a:r>
              <a:rPr lang="en-GB"/>
              <a:t>The programme is affordable and well-managed</a:t>
            </a:r>
          </a:p>
          <a:p>
            <a:endParaRPr lang="en-GB"/>
          </a:p>
          <a:p>
            <a:pPr marL="285750" indent="-285750">
              <a:buChar char="-"/>
            </a:pPr>
            <a:r>
              <a:rPr lang="en-GB"/>
              <a:t>Applicable to OECMS</a:t>
            </a:r>
          </a:p>
          <a:p>
            <a:endParaRPr lang="en-GB"/>
          </a:p>
          <a:p>
            <a:pPr marL="285750" indent="-285750">
              <a:buChar char="-"/>
            </a:pPr>
            <a:r>
              <a:rPr lang="en-GB"/>
              <a:t>Compatible with future reporting</a:t>
            </a:r>
          </a:p>
          <a:p>
            <a:endParaRPr lang="en-GB"/>
          </a:p>
        </p:txBody>
      </p:sp>
      <p:sp>
        <p:nvSpPr>
          <p:cNvPr id="3" name="Rectangle 2">
            <a:extLst>
              <a:ext uri="{FF2B5EF4-FFF2-40B4-BE49-F238E27FC236}">
                <a16:creationId xmlns:a16="http://schemas.microsoft.com/office/drawing/2014/main" id="{29CEB3EC-1F4B-C391-EE65-DEA9CB8A4777}"/>
              </a:ext>
            </a:extLst>
          </p:cNvPr>
          <p:cNvSpPr/>
          <p:nvPr/>
        </p:nvSpPr>
        <p:spPr>
          <a:xfrm>
            <a:off x="841248" y="-4535"/>
            <a:ext cx="10506456" cy="182879"/>
          </a:xfrm>
          <a:prstGeom prst="rect">
            <a:avLst/>
          </a:prstGeom>
          <a:solidFill>
            <a:srgbClr val="2682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777342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29FC3B-FF42-1CCB-35DC-7EACF88039D9}"/>
              </a:ext>
            </a:extLst>
          </p:cNvPr>
          <p:cNvCxnSpPr>
            <a:cxnSpLocks/>
          </p:cNvCxnSpPr>
          <p:nvPr/>
        </p:nvCxnSpPr>
        <p:spPr>
          <a:xfrm>
            <a:off x="841248" y="1501138"/>
            <a:ext cx="1050645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2" name="Picture 1" descr="A diagram of a delivery of healthy ecosystems&#10;&#10;Description automatically generated">
            <a:extLst>
              <a:ext uri="{FF2B5EF4-FFF2-40B4-BE49-F238E27FC236}">
                <a16:creationId xmlns:a16="http://schemas.microsoft.com/office/drawing/2014/main" id="{0987EFC9-AE4A-1D6B-86D8-71C3215067C1}"/>
              </a:ext>
            </a:extLst>
          </p:cNvPr>
          <p:cNvPicPr>
            <a:picLocks noChangeAspect="1"/>
          </p:cNvPicPr>
          <p:nvPr/>
        </p:nvPicPr>
        <p:blipFill>
          <a:blip r:embed="rId3"/>
          <a:stretch>
            <a:fillRect/>
          </a:stretch>
        </p:blipFill>
        <p:spPr>
          <a:xfrm>
            <a:off x="1497051" y="1829975"/>
            <a:ext cx="9194849" cy="4893907"/>
          </a:xfrm>
          <a:prstGeom prst="rect">
            <a:avLst/>
          </a:prstGeom>
        </p:spPr>
      </p:pic>
      <p:sp>
        <p:nvSpPr>
          <p:cNvPr id="4" name="Rectangle 3">
            <a:extLst>
              <a:ext uri="{FF2B5EF4-FFF2-40B4-BE49-F238E27FC236}">
                <a16:creationId xmlns:a16="http://schemas.microsoft.com/office/drawing/2014/main" id="{4FF82B56-1F7C-193B-C50D-0F06106B615C}"/>
              </a:ext>
            </a:extLst>
          </p:cNvPr>
          <p:cNvSpPr/>
          <p:nvPr/>
        </p:nvSpPr>
        <p:spPr>
          <a:xfrm>
            <a:off x="841248" y="-4535"/>
            <a:ext cx="10506456" cy="182879"/>
          </a:xfrm>
          <a:prstGeom prst="rect">
            <a:avLst/>
          </a:prstGeom>
          <a:solidFill>
            <a:srgbClr val="2682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48459C86-2096-17D2-90A9-56B40C093202}"/>
              </a:ext>
            </a:extLst>
          </p:cNvPr>
          <p:cNvSpPr txBox="1">
            <a:spLocks/>
          </p:cNvSpPr>
          <p:nvPr/>
        </p:nvSpPr>
        <p:spPr>
          <a:xfrm>
            <a:off x="841248" y="334644"/>
            <a:ext cx="10509504" cy="1076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t>DHE guiding principles</a:t>
            </a:r>
          </a:p>
        </p:txBody>
      </p:sp>
    </p:spTree>
    <p:extLst>
      <p:ext uri="{BB962C8B-B14F-4D97-AF65-F5344CB8AC3E}">
        <p14:creationId xmlns:p14="http://schemas.microsoft.com/office/powerpoint/2010/main" val="99530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29FC3B-FF42-1CCB-35DC-7EACF88039D9}"/>
              </a:ext>
            </a:extLst>
          </p:cNvPr>
          <p:cNvCxnSpPr>
            <a:cxnSpLocks/>
          </p:cNvCxnSpPr>
          <p:nvPr/>
        </p:nvCxnSpPr>
        <p:spPr>
          <a:xfrm>
            <a:off x="841248" y="1501138"/>
            <a:ext cx="1050645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4FF82B56-1F7C-193B-C50D-0F06106B615C}"/>
              </a:ext>
            </a:extLst>
          </p:cNvPr>
          <p:cNvSpPr/>
          <p:nvPr/>
        </p:nvSpPr>
        <p:spPr>
          <a:xfrm>
            <a:off x="841248" y="-4535"/>
            <a:ext cx="10506456" cy="182879"/>
          </a:xfrm>
          <a:prstGeom prst="rect">
            <a:avLst/>
          </a:prstGeom>
          <a:solidFill>
            <a:srgbClr val="2682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48459C86-2096-17D2-90A9-56B40C093202}"/>
              </a:ext>
            </a:extLst>
          </p:cNvPr>
          <p:cNvSpPr txBox="1">
            <a:spLocks/>
          </p:cNvSpPr>
          <p:nvPr/>
        </p:nvSpPr>
        <p:spPr>
          <a:xfrm>
            <a:off x="841248" y="334644"/>
            <a:ext cx="10509504" cy="1076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t>Draft framework to deliver DHE</a:t>
            </a:r>
          </a:p>
        </p:txBody>
      </p:sp>
      <p:grpSp>
        <p:nvGrpSpPr>
          <p:cNvPr id="59" name="Group 58">
            <a:extLst>
              <a:ext uri="{FF2B5EF4-FFF2-40B4-BE49-F238E27FC236}">
                <a16:creationId xmlns:a16="http://schemas.microsoft.com/office/drawing/2014/main" id="{0473F829-AF86-314A-7B5D-96795CF64A1D}"/>
              </a:ext>
            </a:extLst>
          </p:cNvPr>
          <p:cNvGrpSpPr/>
          <p:nvPr/>
        </p:nvGrpSpPr>
        <p:grpSpPr>
          <a:xfrm>
            <a:off x="3064836" y="1718950"/>
            <a:ext cx="5922305" cy="4896000"/>
            <a:chOff x="1416427" y="1754977"/>
            <a:chExt cx="5922305" cy="4896000"/>
          </a:xfrm>
        </p:grpSpPr>
        <p:sp>
          <p:nvSpPr>
            <p:cNvPr id="49" name="Oval 48">
              <a:extLst>
                <a:ext uri="{FF2B5EF4-FFF2-40B4-BE49-F238E27FC236}">
                  <a16:creationId xmlns:a16="http://schemas.microsoft.com/office/drawing/2014/main" id="{B1B099BE-A254-99B3-5D41-AE7297532159}"/>
                </a:ext>
              </a:extLst>
            </p:cNvPr>
            <p:cNvSpPr/>
            <p:nvPr/>
          </p:nvSpPr>
          <p:spPr>
            <a:xfrm>
              <a:off x="1995841" y="1754977"/>
              <a:ext cx="4896000" cy="4896000"/>
            </a:xfrm>
            <a:prstGeom prst="ellipse">
              <a:avLst/>
            </a:prstGeom>
            <a:solidFill>
              <a:srgbClr val="CBCAC8"/>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latin typeface="Calibri"/>
                <a:ea typeface="Calibri"/>
                <a:cs typeface="Calibri"/>
              </a:endParaRPr>
            </a:p>
          </p:txBody>
        </p:sp>
        <p:sp>
          <p:nvSpPr>
            <p:cNvPr id="50" name="Rectangle: Rounded Corners 49">
              <a:extLst>
                <a:ext uri="{FF2B5EF4-FFF2-40B4-BE49-F238E27FC236}">
                  <a16:creationId xmlns:a16="http://schemas.microsoft.com/office/drawing/2014/main" id="{C113E37A-47A8-A0E1-9C20-3B56BF5DE67B}"/>
                </a:ext>
              </a:extLst>
            </p:cNvPr>
            <p:cNvSpPr/>
            <p:nvPr/>
          </p:nvSpPr>
          <p:spPr>
            <a:xfrm>
              <a:off x="3588805" y="3677991"/>
              <a:ext cx="1872000" cy="1037046"/>
            </a:xfrm>
            <a:prstGeom prst="roundRect">
              <a:avLst/>
            </a:prstGeom>
            <a:solidFill>
              <a:srgbClr val="3C799C"/>
            </a:solidFill>
            <a:ln>
              <a:solidFill>
                <a:srgbClr val="3C79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Calibri"/>
                  <a:ea typeface="Calibri"/>
                  <a:cs typeface="Calibri"/>
                </a:rPr>
                <a:t>Monitoring to deliver healthy ecosystems</a:t>
              </a:r>
            </a:p>
          </p:txBody>
        </p:sp>
        <p:sp>
          <p:nvSpPr>
            <p:cNvPr id="51" name="Arrow: Curved Down 50">
              <a:extLst>
                <a:ext uri="{FF2B5EF4-FFF2-40B4-BE49-F238E27FC236}">
                  <a16:creationId xmlns:a16="http://schemas.microsoft.com/office/drawing/2014/main" id="{FEB9A952-F5C2-E04D-DF35-4E49D64AF4A7}"/>
                </a:ext>
              </a:extLst>
            </p:cNvPr>
            <p:cNvSpPr/>
            <p:nvPr/>
          </p:nvSpPr>
          <p:spPr>
            <a:xfrm rot="6696782">
              <a:off x="5305628" y="3470345"/>
              <a:ext cx="1586497" cy="711728"/>
            </a:xfrm>
            <a:prstGeom prst="curvedDownArrow">
              <a:avLst/>
            </a:prstGeom>
            <a:solidFill>
              <a:srgbClr val="3C799C"/>
            </a:solidFill>
            <a:ln>
              <a:solidFill>
                <a:srgbClr val="3C79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a:ea typeface="Calibri"/>
                <a:cs typeface="Calibri"/>
              </a:endParaRPr>
            </a:p>
          </p:txBody>
        </p:sp>
        <p:sp>
          <p:nvSpPr>
            <p:cNvPr id="52" name="Oval 51">
              <a:extLst>
                <a:ext uri="{FF2B5EF4-FFF2-40B4-BE49-F238E27FC236}">
                  <a16:creationId xmlns:a16="http://schemas.microsoft.com/office/drawing/2014/main" id="{37B93C00-5ACF-5D0F-78BD-C4ED8B79D8EB}"/>
                </a:ext>
              </a:extLst>
            </p:cNvPr>
            <p:cNvSpPr/>
            <p:nvPr/>
          </p:nvSpPr>
          <p:spPr>
            <a:xfrm>
              <a:off x="5284515" y="1860807"/>
              <a:ext cx="2054217" cy="1464847"/>
            </a:xfrm>
            <a:prstGeom prst="ellipse">
              <a:avLst/>
            </a:prstGeom>
            <a:solidFill>
              <a:srgbClr val="99C11B"/>
            </a:solidFill>
            <a:ln>
              <a:solidFill>
                <a:srgbClr val="99C11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Calibri"/>
                  <a:ea typeface="Calibri"/>
                  <a:cs typeface="Calibri"/>
                </a:rPr>
                <a:t>Is positive management happening?</a:t>
              </a:r>
            </a:p>
          </p:txBody>
        </p:sp>
        <p:sp>
          <p:nvSpPr>
            <p:cNvPr id="53" name="Arrow: Curved Down 52">
              <a:extLst>
                <a:ext uri="{FF2B5EF4-FFF2-40B4-BE49-F238E27FC236}">
                  <a16:creationId xmlns:a16="http://schemas.microsoft.com/office/drawing/2014/main" id="{C645B652-3259-0BC1-B6EA-2CD8B6D2D10E}"/>
                </a:ext>
              </a:extLst>
            </p:cNvPr>
            <p:cNvSpPr/>
            <p:nvPr/>
          </p:nvSpPr>
          <p:spPr>
            <a:xfrm rot="17426385">
              <a:off x="2315753" y="4355963"/>
              <a:ext cx="1442787" cy="711728"/>
            </a:xfrm>
            <a:prstGeom prst="curvedDownArrow">
              <a:avLst/>
            </a:prstGeom>
            <a:solidFill>
              <a:srgbClr val="3C799C"/>
            </a:solidFill>
            <a:ln>
              <a:solidFill>
                <a:srgbClr val="3C79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a:ea typeface="Calibri"/>
                <a:cs typeface="Calibri"/>
              </a:endParaRPr>
            </a:p>
          </p:txBody>
        </p:sp>
        <p:sp>
          <p:nvSpPr>
            <p:cNvPr id="54" name="Oval 53">
              <a:extLst>
                <a:ext uri="{FF2B5EF4-FFF2-40B4-BE49-F238E27FC236}">
                  <a16:creationId xmlns:a16="http://schemas.microsoft.com/office/drawing/2014/main" id="{863F323D-8597-1AA6-4320-8145C36CFB0C}"/>
                </a:ext>
              </a:extLst>
            </p:cNvPr>
            <p:cNvSpPr/>
            <p:nvPr/>
          </p:nvSpPr>
          <p:spPr>
            <a:xfrm>
              <a:off x="1416427" y="5096084"/>
              <a:ext cx="2186739" cy="1406870"/>
            </a:xfrm>
            <a:prstGeom prst="ellipse">
              <a:avLst/>
            </a:prstGeom>
            <a:solidFill>
              <a:srgbClr val="99C11B"/>
            </a:solidFill>
            <a:ln w="38100">
              <a:solidFill>
                <a:srgbClr val="99C11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Calibri"/>
                  <a:ea typeface="Calibri"/>
                  <a:cs typeface="Calibri"/>
                </a:rPr>
                <a:t>Is nature recovering?</a:t>
              </a:r>
            </a:p>
          </p:txBody>
        </p:sp>
        <p:sp>
          <p:nvSpPr>
            <p:cNvPr id="55" name="Arrow: Curved Down 54">
              <a:extLst>
                <a:ext uri="{FF2B5EF4-FFF2-40B4-BE49-F238E27FC236}">
                  <a16:creationId xmlns:a16="http://schemas.microsoft.com/office/drawing/2014/main" id="{D6948CF6-CA13-E06B-5CA2-5C02221B8D28}"/>
                </a:ext>
              </a:extLst>
            </p:cNvPr>
            <p:cNvSpPr/>
            <p:nvPr/>
          </p:nvSpPr>
          <p:spPr>
            <a:xfrm rot="12180071">
              <a:off x="4153935" y="5100939"/>
              <a:ext cx="1705011" cy="711728"/>
            </a:xfrm>
            <a:prstGeom prst="curvedDownArrow">
              <a:avLst/>
            </a:prstGeom>
            <a:solidFill>
              <a:srgbClr val="3C799C"/>
            </a:solidFill>
            <a:ln>
              <a:solidFill>
                <a:srgbClr val="3C79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a:ea typeface="Calibri"/>
                <a:cs typeface="Calibri"/>
              </a:endParaRPr>
            </a:p>
          </p:txBody>
        </p:sp>
        <p:sp>
          <p:nvSpPr>
            <p:cNvPr id="56" name="Oval 55">
              <a:extLst>
                <a:ext uri="{FF2B5EF4-FFF2-40B4-BE49-F238E27FC236}">
                  <a16:creationId xmlns:a16="http://schemas.microsoft.com/office/drawing/2014/main" id="{F48C6768-5A8B-A51F-FB9C-A2D5D3A78A80}"/>
                </a:ext>
              </a:extLst>
            </p:cNvPr>
            <p:cNvSpPr/>
            <p:nvPr/>
          </p:nvSpPr>
          <p:spPr>
            <a:xfrm>
              <a:off x="5284515" y="5096084"/>
              <a:ext cx="1971391" cy="1406870"/>
            </a:xfrm>
            <a:prstGeom prst="ellipse">
              <a:avLst/>
            </a:prstGeom>
            <a:solidFill>
              <a:srgbClr val="99C11B"/>
            </a:solidFill>
            <a:ln>
              <a:solidFill>
                <a:srgbClr val="99C11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Calibri"/>
                  <a:ea typeface="Calibri"/>
                  <a:cs typeface="Calibri"/>
                </a:rPr>
                <a:t>Are pressures reducing?</a:t>
              </a:r>
              <a:endParaRPr lang="en-US" sz="1100">
                <a:solidFill>
                  <a:schemeClr val="tx1"/>
                </a:solidFill>
                <a:latin typeface="Calibri"/>
                <a:ea typeface="Calibri"/>
                <a:cs typeface="Calibri"/>
              </a:endParaRPr>
            </a:p>
          </p:txBody>
        </p:sp>
        <p:sp>
          <p:nvSpPr>
            <p:cNvPr id="57" name="Arrow: Curved Down 56">
              <a:extLst>
                <a:ext uri="{FF2B5EF4-FFF2-40B4-BE49-F238E27FC236}">
                  <a16:creationId xmlns:a16="http://schemas.microsoft.com/office/drawing/2014/main" id="{B8259AE6-5128-B261-E28C-18E3E4287915}"/>
                </a:ext>
              </a:extLst>
            </p:cNvPr>
            <p:cNvSpPr/>
            <p:nvPr/>
          </p:nvSpPr>
          <p:spPr>
            <a:xfrm rot="2220711">
              <a:off x="3230152" y="2529434"/>
              <a:ext cx="1705011" cy="711728"/>
            </a:xfrm>
            <a:prstGeom prst="curvedDownArrow">
              <a:avLst/>
            </a:prstGeom>
            <a:solidFill>
              <a:srgbClr val="3C799C"/>
            </a:solidFill>
            <a:ln>
              <a:solidFill>
                <a:srgbClr val="3C79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a:ea typeface="Calibri"/>
                <a:cs typeface="Calibri"/>
              </a:endParaRPr>
            </a:p>
          </p:txBody>
        </p:sp>
        <p:sp>
          <p:nvSpPr>
            <p:cNvPr id="58" name="Oval 57">
              <a:extLst>
                <a:ext uri="{FF2B5EF4-FFF2-40B4-BE49-F238E27FC236}">
                  <a16:creationId xmlns:a16="http://schemas.microsoft.com/office/drawing/2014/main" id="{EC617E42-94B5-A8AF-BD03-B79490762A43}"/>
                </a:ext>
              </a:extLst>
            </p:cNvPr>
            <p:cNvSpPr/>
            <p:nvPr/>
          </p:nvSpPr>
          <p:spPr>
            <a:xfrm>
              <a:off x="1507122" y="1852524"/>
              <a:ext cx="2104327" cy="1439999"/>
            </a:xfrm>
            <a:prstGeom prst="ellipse">
              <a:avLst/>
            </a:prstGeom>
            <a:solidFill>
              <a:srgbClr val="99C11B"/>
            </a:solidFill>
            <a:ln>
              <a:solidFill>
                <a:srgbClr val="99C11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Calibri"/>
                  <a:ea typeface="Calibri"/>
                  <a:cs typeface="Calibri"/>
                </a:rPr>
                <a:t>What are the management priorities?</a:t>
              </a:r>
            </a:p>
          </p:txBody>
        </p:sp>
      </p:grpSp>
      <p:sp>
        <p:nvSpPr>
          <p:cNvPr id="7" name="Rectangle 6">
            <a:extLst>
              <a:ext uri="{FF2B5EF4-FFF2-40B4-BE49-F238E27FC236}">
                <a16:creationId xmlns:a16="http://schemas.microsoft.com/office/drawing/2014/main" id="{45737FBC-53A0-56B7-B33E-D9DC3786022F}"/>
              </a:ext>
            </a:extLst>
          </p:cNvPr>
          <p:cNvSpPr/>
          <p:nvPr/>
        </p:nvSpPr>
        <p:spPr>
          <a:xfrm>
            <a:off x="13391916" y="1409010"/>
            <a:ext cx="4713654" cy="54388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Loop 2</a:t>
            </a:r>
          </a:p>
          <a:p>
            <a:r>
              <a:rPr lang="en-US">
                <a:solidFill>
                  <a:schemeClr val="tx1"/>
                </a:solidFill>
              </a:rPr>
              <a:t>Is positive management happening? </a:t>
            </a:r>
          </a:p>
          <a:p>
            <a:endParaRPr lang="en-US">
              <a:solidFill>
                <a:schemeClr val="tx1"/>
              </a:solidFill>
            </a:endParaRPr>
          </a:p>
          <a:p>
            <a:r>
              <a:rPr lang="en-US">
                <a:solidFill>
                  <a:schemeClr val="tx1"/>
                </a:solidFill>
              </a:rPr>
              <a:t>Often when we speak to our colleagues, what we hear is that generally speaking we know where we want to go &amp; what needs addressing but there is some blocker to implementing management. So part of this loop is capturing why? - what are the barriers? </a:t>
            </a:r>
          </a:p>
          <a:p>
            <a:endParaRPr lang="en-US">
              <a:solidFill>
                <a:schemeClr val="tx1"/>
              </a:solidFill>
            </a:endParaRPr>
          </a:p>
          <a:p>
            <a:endParaRPr lang="en-US">
              <a:solidFill>
                <a:schemeClr val="tx1"/>
              </a:solidFill>
            </a:endParaRPr>
          </a:p>
          <a:p>
            <a:r>
              <a:rPr lang="en-US">
                <a:solidFill>
                  <a:schemeClr val="tx1"/>
                </a:solidFill>
              </a:rPr>
              <a:t>Loop 3</a:t>
            </a:r>
          </a:p>
          <a:p>
            <a:r>
              <a:rPr lang="en-US">
                <a:solidFill>
                  <a:schemeClr val="tx1"/>
                </a:solidFill>
              </a:rPr>
              <a:t>Once we get to a stage where we've got positive management in place, the next step is to see if its effective – Are the pressures reducing. </a:t>
            </a:r>
          </a:p>
          <a:p>
            <a:endParaRPr lang="en-US">
              <a:solidFill>
                <a:schemeClr val="tx1"/>
              </a:solidFill>
            </a:endParaRPr>
          </a:p>
          <a:p>
            <a:r>
              <a:rPr lang="en-US">
                <a:solidFill>
                  <a:schemeClr val="tx1"/>
                </a:solidFill>
              </a:rPr>
              <a:t>We also want some mechanism for identifying new or emerging pressures.</a:t>
            </a:r>
          </a:p>
          <a:p>
            <a:endParaRPr lang="en-US">
              <a:solidFill>
                <a:schemeClr val="tx1"/>
              </a:solidFill>
            </a:endParaRPr>
          </a:p>
          <a:p>
            <a:r>
              <a:rPr lang="en-US">
                <a:solidFill>
                  <a:schemeClr val="tx1"/>
                </a:solidFill>
              </a:rPr>
              <a:t>Loop 4 – Once we've go tmanagement in place, and the pressures are reduce, then we want to see if its having the intended impact – is nature recovering. This might be looking at the response of certain features, however it might also be a currently undescribed holistic measure. </a:t>
            </a:r>
          </a:p>
        </p:txBody>
      </p:sp>
      <p:sp>
        <p:nvSpPr>
          <p:cNvPr id="9" name="Rectangle 8">
            <a:extLst>
              <a:ext uri="{FF2B5EF4-FFF2-40B4-BE49-F238E27FC236}">
                <a16:creationId xmlns:a16="http://schemas.microsoft.com/office/drawing/2014/main" id="{92661790-C8A7-F010-F5BC-B7221108051C}"/>
              </a:ext>
            </a:extLst>
          </p:cNvPr>
          <p:cNvSpPr/>
          <p:nvPr/>
        </p:nvSpPr>
        <p:spPr>
          <a:xfrm>
            <a:off x="405409" y="4582029"/>
            <a:ext cx="2598094" cy="1496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i="1">
                <a:solidFill>
                  <a:schemeClr val="tx1"/>
                </a:solidFill>
              </a:rPr>
              <a:t>To understand nature's recovery, we want to look at at combination of features specific and holistic measures.</a:t>
            </a:r>
          </a:p>
        </p:txBody>
      </p:sp>
      <p:sp>
        <p:nvSpPr>
          <p:cNvPr id="2" name="Rectangle 1">
            <a:extLst>
              <a:ext uri="{FF2B5EF4-FFF2-40B4-BE49-F238E27FC236}">
                <a16:creationId xmlns:a16="http://schemas.microsoft.com/office/drawing/2014/main" id="{9F7E3800-D867-1EBC-AECB-04856ABC5963}"/>
              </a:ext>
            </a:extLst>
          </p:cNvPr>
          <p:cNvSpPr/>
          <p:nvPr/>
        </p:nvSpPr>
        <p:spPr>
          <a:xfrm>
            <a:off x="9002446" y="1955663"/>
            <a:ext cx="3500898" cy="1222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endParaRPr lang="en-US">
              <a:solidFill>
                <a:schemeClr val="tx1"/>
              </a:solidFill>
            </a:endParaRPr>
          </a:p>
          <a:p>
            <a:pPr marL="285750" indent="-285750" algn="ctr">
              <a:buFont typeface="Arial"/>
              <a:buChar char="•"/>
            </a:pPr>
            <a:endParaRPr lang="en-US">
              <a:solidFill>
                <a:schemeClr val="tx1"/>
              </a:solidFill>
            </a:endParaRPr>
          </a:p>
        </p:txBody>
      </p:sp>
      <p:sp>
        <p:nvSpPr>
          <p:cNvPr id="5" name="Rectangle 4">
            <a:extLst>
              <a:ext uri="{FF2B5EF4-FFF2-40B4-BE49-F238E27FC236}">
                <a16:creationId xmlns:a16="http://schemas.microsoft.com/office/drawing/2014/main" id="{EF53AC4A-1879-210B-08DE-D321EF6FD6A0}"/>
              </a:ext>
            </a:extLst>
          </p:cNvPr>
          <p:cNvSpPr/>
          <p:nvPr/>
        </p:nvSpPr>
        <p:spPr>
          <a:xfrm>
            <a:off x="471361" y="1823144"/>
            <a:ext cx="2589811" cy="15707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a:solidFill>
                  <a:schemeClr val="tx1"/>
                </a:solidFill>
              </a:rPr>
              <a:t>Effective management requires clear conservation priorities based on an understanding of pressures and threats</a:t>
            </a:r>
          </a:p>
        </p:txBody>
      </p:sp>
      <p:sp>
        <p:nvSpPr>
          <p:cNvPr id="8" name="Rectangle 7">
            <a:extLst>
              <a:ext uri="{FF2B5EF4-FFF2-40B4-BE49-F238E27FC236}">
                <a16:creationId xmlns:a16="http://schemas.microsoft.com/office/drawing/2014/main" id="{9F9EB4C0-5C3C-56B3-229B-35AF6FBE6F9A}"/>
              </a:ext>
            </a:extLst>
          </p:cNvPr>
          <p:cNvSpPr/>
          <p:nvPr/>
        </p:nvSpPr>
        <p:spPr>
          <a:xfrm>
            <a:off x="9209511" y="1947380"/>
            <a:ext cx="2689202" cy="1446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a:solidFill>
                  <a:schemeClr val="tx1"/>
                </a:solidFill>
              </a:rPr>
              <a:t>Establishing whether essential management is in place will enable evaluation of effectiveness &amp; clarify barriers</a:t>
            </a:r>
            <a:endParaRPr lang="en-US" sz="1600">
              <a:solidFill>
                <a:schemeClr val="tx1"/>
              </a:solidFill>
            </a:endParaRPr>
          </a:p>
        </p:txBody>
      </p:sp>
      <p:sp>
        <p:nvSpPr>
          <p:cNvPr id="11" name="Rectangle 10">
            <a:extLst>
              <a:ext uri="{FF2B5EF4-FFF2-40B4-BE49-F238E27FC236}">
                <a16:creationId xmlns:a16="http://schemas.microsoft.com/office/drawing/2014/main" id="{98041F84-97DE-83B5-C727-BEA302629EE8}"/>
              </a:ext>
            </a:extLst>
          </p:cNvPr>
          <p:cNvSpPr/>
          <p:nvPr/>
        </p:nvSpPr>
        <p:spPr>
          <a:xfrm>
            <a:off x="9168098" y="4490142"/>
            <a:ext cx="2763747" cy="1686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a:solidFill>
                  <a:schemeClr val="tx1"/>
                </a:solidFill>
              </a:rPr>
              <a:t>Understanding how pressures are trending will inform our next steps either to revise management strategies or monitor state.</a:t>
            </a:r>
          </a:p>
          <a:p>
            <a:pPr marL="285750" indent="-285750" algn="ctr">
              <a:buFont typeface="Arial"/>
              <a:buChar char="•"/>
            </a:pPr>
            <a:endParaRPr lang="en-US">
              <a:solidFill>
                <a:schemeClr val="tx1"/>
              </a:solidFill>
            </a:endParaRPr>
          </a:p>
        </p:txBody>
      </p:sp>
    </p:spTree>
    <p:extLst>
      <p:ext uri="{BB962C8B-B14F-4D97-AF65-F5344CB8AC3E}">
        <p14:creationId xmlns:p14="http://schemas.microsoft.com/office/powerpoint/2010/main" val="1378631598"/>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463C019A-8DCE-E7D2-BB3C-D4F267C8E5A7}"/>
              </a:ext>
            </a:extLst>
          </p:cNvPr>
          <p:cNvSpPr/>
          <p:nvPr/>
        </p:nvSpPr>
        <p:spPr>
          <a:xfrm>
            <a:off x="3074071" y="2013687"/>
            <a:ext cx="8273633" cy="4418646"/>
          </a:xfrm>
          <a:prstGeom prst="rect">
            <a:avLst/>
          </a:prstGeom>
          <a:solidFill>
            <a:srgbClr val="B6C7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Calibri"/>
              <a:cs typeface="Calibri"/>
            </a:endParaRPr>
          </a:p>
        </p:txBody>
      </p:sp>
      <p:cxnSp>
        <p:nvCxnSpPr>
          <p:cNvPr id="10" name="Straight Connector 9">
            <a:extLst>
              <a:ext uri="{FF2B5EF4-FFF2-40B4-BE49-F238E27FC236}">
                <a16:creationId xmlns:a16="http://schemas.microsoft.com/office/drawing/2014/main" id="{9329FC3B-FF42-1CCB-35DC-7EACF88039D9}"/>
              </a:ext>
            </a:extLst>
          </p:cNvPr>
          <p:cNvCxnSpPr>
            <a:cxnSpLocks/>
          </p:cNvCxnSpPr>
          <p:nvPr/>
        </p:nvCxnSpPr>
        <p:spPr>
          <a:xfrm>
            <a:off x="841248" y="1501138"/>
            <a:ext cx="1050645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4FF82B56-1F7C-193B-C50D-0F06106B615C}"/>
              </a:ext>
            </a:extLst>
          </p:cNvPr>
          <p:cNvSpPr/>
          <p:nvPr/>
        </p:nvSpPr>
        <p:spPr>
          <a:xfrm>
            <a:off x="841248" y="-4535"/>
            <a:ext cx="10506456" cy="182879"/>
          </a:xfrm>
          <a:prstGeom prst="rect">
            <a:avLst/>
          </a:prstGeom>
          <a:solidFill>
            <a:srgbClr val="2682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48459C86-2096-17D2-90A9-56B40C093202}"/>
              </a:ext>
            </a:extLst>
          </p:cNvPr>
          <p:cNvSpPr txBox="1">
            <a:spLocks/>
          </p:cNvSpPr>
          <p:nvPr/>
        </p:nvSpPr>
        <p:spPr>
          <a:xfrm>
            <a:off x="841248" y="334644"/>
            <a:ext cx="10509504" cy="1076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t>Draft framework to deliver DHE</a:t>
            </a:r>
          </a:p>
        </p:txBody>
      </p:sp>
      <p:grpSp>
        <p:nvGrpSpPr>
          <p:cNvPr id="59" name="Group 58">
            <a:extLst>
              <a:ext uri="{FF2B5EF4-FFF2-40B4-BE49-F238E27FC236}">
                <a16:creationId xmlns:a16="http://schemas.microsoft.com/office/drawing/2014/main" id="{0473F829-AF86-314A-7B5D-96795CF64A1D}"/>
              </a:ext>
            </a:extLst>
          </p:cNvPr>
          <p:cNvGrpSpPr/>
          <p:nvPr/>
        </p:nvGrpSpPr>
        <p:grpSpPr>
          <a:xfrm>
            <a:off x="587867" y="1776459"/>
            <a:ext cx="5425349" cy="4896000"/>
            <a:chOff x="1731166" y="1754977"/>
            <a:chExt cx="5425349" cy="4896000"/>
          </a:xfrm>
        </p:grpSpPr>
        <p:sp>
          <p:nvSpPr>
            <p:cNvPr id="49" name="Oval 48">
              <a:extLst>
                <a:ext uri="{FF2B5EF4-FFF2-40B4-BE49-F238E27FC236}">
                  <a16:creationId xmlns:a16="http://schemas.microsoft.com/office/drawing/2014/main" id="{B1B099BE-A254-99B3-5D41-AE7297532159}"/>
                </a:ext>
              </a:extLst>
            </p:cNvPr>
            <p:cNvSpPr/>
            <p:nvPr/>
          </p:nvSpPr>
          <p:spPr>
            <a:xfrm>
              <a:off x="1995841" y="1754977"/>
              <a:ext cx="4896000" cy="4896000"/>
            </a:xfrm>
            <a:prstGeom prst="ellipse">
              <a:avLst/>
            </a:prstGeom>
            <a:solidFill>
              <a:srgbClr val="CBCAC8"/>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latin typeface="Calibri"/>
                <a:ea typeface="Calibri"/>
                <a:cs typeface="Calibri"/>
              </a:endParaRPr>
            </a:p>
          </p:txBody>
        </p:sp>
        <p:sp>
          <p:nvSpPr>
            <p:cNvPr id="50" name="Rectangle: Rounded Corners 49">
              <a:extLst>
                <a:ext uri="{FF2B5EF4-FFF2-40B4-BE49-F238E27FC236}">
                  <a16:creationId xmlns:a16="http://schemas.microsoft.com/office/drawing/2014/main" id="{C113E37A-47A8-A0E1-9C20-3B56BF5DE67B}"/>
                </a:ext>
              </a:extLst>
            </p:cNvPr>
            <p:cNvSpPr/>
            <p:nvPr/>
          </p:nvSpPr>
          <p:spPr>
            <a:xfrm>
              <a:off x="3588805" y="3677991"/>
              <a:ext cx="1872000" cy="1037046"/>
            </a:xfrm>
            <a:prstGeom prst="roundRect">
              <a:avLst/>
            </a:prstGeom>
            <a:solidFill>
              <a:srgbClr val="3C799C"/>
            </a:solidFill>
            <a:ln>
              <a:solidFill>
                <a:srgbClr val="3C79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Calibri"/>
                  <a:ea typeface="Calibri"/>
                  <a:cs typeface="Calibri"/>
                </a:rPr>
                <a:t>Monitoring to deliver healthy ecosystems</a:t>
              </a:r>
            </a:p>
          </p:txBody>
        </p:sp>
        <p:sp>
          <p:nvSpPr>
            <p:cNvPr id="51" name="Arrow: Curved Down 50">
              <a:extLst>
                <a:ext uri="{FF2B5EF4-FFF2-40B4-BE49-F238E27FC236}">
                  <a16:creationId xmlns:a16="http://schemas.microsoft.com/office/drawing/2014/main" id="{FEB9A952-F5C2-E04D-DF35-4E49D64AF4A7}"/>
                </a:ext>
              </a:extLst>
            </p:cNvPr>
            <p:cNvSpPr/>
            <p:nvPr/>
          </p:nvSpPr>
          <p:spPr>
            <a:xfrm rot="6696782">
              <a:off x="5305628" y="3470345"/>
              <a:ext cx="1586497" cy="711728"/>
            </a:xfrm>
            <a:prstGeom prst="curvedDownArrow">
              <a:avLst/>
            </a:prstGeom>
            <a:solidFill>
              <a:srgbClr val="3C799C"/>
            </a:solidFill>
            <a:ln>
              <a:solidFill>
                <a:srgbClr val="3C79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a:ea typeface="Calibri"/>
                <a:cs typeface="Calibri"/>
              </a:endParaRPr>
            </a:p>
          </p:txBody>
        </p:sp>
        <p:sp>
          <p:nvSpPr>
            <p:cNvPr id="52" name="Oval 51">
              <a:extLst>
                <a:ext uri="{FF2B5EF4-FFF2-40B4-BE49-F238E27FC236}">
                  <a16:creationId xmlns:a16="http://schemas.microsoft.com/office/drawing/2014/main" id="{37B93C00-5ACF-5D0F-78BD-C4ED8B79D8EB}"/>
                </a:ext>
              </a:extLst>
            </p:cNvPr>
            <p:cNvSpPr/>
            <p:nvPr/>
          </p:nvSpPr>
          <p:spPr>
            <a:xfrm>
              <a:off x="5284515" y="1869089"/>
              <a:ext cx="1872000" cy="1440000"/>
            </a:xfrm>
            <a:prstGeom prst="ellipse">
              <a:avLst/>
            </a:prstGeom>
            <a:solidFill>
              <a:srgbClr val="99C11B"/>
            </a:solidFill>
            <a:ln>
              <a:solidFill>
                <a:srgbClr val="99C11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latin typeface="Calibri"/>
                  <a:ea typeface="Calibri"/>
                  <a:cs typeface="Calibri"/>
                </a:rPr>
                <a:t>Is positive management happening?</a:t>
              </a:r>
            </a:p>
          </p:txBody>
        </p:sp>
        <p:sp>
          <p:nvSpPr>
            <p:cNvPr id="53" name="Arrow: Curved Down 52">
              <a:extLst>
                <a:ext uri="{FF2B5EF4-FFF2-40B4-BE49-F238E27FC236}">
                  <a16:creationId xmlns:a16="http://schemas.microsoft.com/office/drawing/2014/main" id="{C645B652-3259-0BC1-B6EA-2CD8B6D2D10E}"/>
                </a:ext>
              </a:extLst>
            </p:cNvPr>
            <p:cNvSpPr/>
            <p:nvPr/>
          </p:nvSpPr>
          <p:spPr>
            <a:xfrm rot="17426385">
              <a:off x="2315753" y="4355963"/>
              <a:ext cx="1442787" cy="711728"/>
            </a:xfrm>
            <a:prstGeom prst="curvedDownArrow">
              <a:avLst/>
            </a:prstGeom>
            <a:solidFill>
              <a:srgbClr val="3C799C"/>
            </a:solidFill>
            <a:ln>
              <a:solidFill>
                <a:srgbClr val="3C79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a:ea typeface="Calibri"/>
                <a:cs typeface="Calibri"/>
              </a:endParaRPr>
            </a:p>
          </p:txBody>
        </p:sp>
        <p:sp>
          <p:nvSpPr>
            <p:cNvPr id="54" name="Oval 53">
              <a:extLst>
                <a:ext uri="{FF2B5EF4-FFF2-40B4-BE49-F238E27FC236}">
                  <a16:creationId xmlns:a16="http://schemas.microsoft.com/office/drawing/2014/main" id="{863F323D-8597-1AA6-4320-8145C36CFB0C}"/>
                </a:ext>
              </a:extLst>
            </p:cNvPr>
            <p:cNvSpPr/>
            <p:nvPr/>
          </p:nvSpPr>
          <p:spPr>
            <a:xfrm>
              <a:off x="1731166" y="5096084"/>
              <a:ext cx="1872000" cy="1440000"/>
            </a:xfrm>
            <a:prstGeom prst="ellipse">
              <a:avLst/>
            </a:prstGeom>
            <a:solidFill>
              <a:srgbClr val="99C11B"/>
            </a:solidFill>
            <a:ln w="38100">
              <a:solidFill>
                <a:srgbClr val="99C11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latin typeface="Calibri"/>
                  <a:ea typeface="Calibri"/>
                  <a:cs typeface="Calibri"/>
                </a:rPr>
                <a:t>Is nature recovering?</a:t>
              </a:r>
              <a:endParaRPr lang="en-US" sz="1100" b="1">
                <a:solidFill>
                  <a:schemeClr val="tx1"/>
                </a:solidFill>
                <a:latin typeface="Calibri"/>
                <a:ea typeface="Calibri"/>
                <a:cs typeface="Calibri"/>
              </a:endParaRPr>
            </a:p>
          </p:txBody>
        </p:sp>
        <p:sp>
          <p:nvSpPr>
            <p:cNvPr id="55" name="Arrow: Curved Down 54">
              <a:extLst>
                <a:ext uri="{FF2B5EF4-FFF2-40B4-BE49-F238E27FC236}">
                  <a16:creationId xmlns:a16="http://schemas.microsoft.com/office/drawing/2014/main" id="{D6948CF6-CA13-E06B-5CA2-5C02221B8D28}"/>
                </a:ext>
              </a:extLst>
            </p:cNvPr>
            <p:cNvSpPr/>
            <p:nvPr/>
          </p:nvSpPr>
          <p:spPr>
            <a:xfrm rot="12180071">
              <a:off x="4153935" y="5100939"/>
              <a:ext cx="1705011" cy="711728"/>
            </a:xfrm>
            <a:prstGeom prst="curvedDownArrow">
              <a:avLst/>
            </a:prstGeom>
            <a:solidFill>
              <a:srgbClr val="3C799C"/>
            </a:solidFill>
            <a:ln>
              <a:solidFill>
                <a:srgbClr val="3C79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a:ea typeface="Calibri"/>
                <a:cs typeface="Calibri"/>
              </a:endParaRPr>
            </a:p>
          </p:txBody>
        </p:sp>
        <p:sp>
          <p:nvSpPr>
            <p:cNvPr id="56" name="Oval 55">
              <a:extLst>
                <a:ext uri="{FF2B5EF4-FFF2-40B4-BE49-F238E27FC236}">
                  <a16:creationId xmlns:a16="http://schemas.microsoft.com/office/drawing/2014/main" id="{F48C6768-5A8B-A51F-FB9C-A2D5D3A78A80}"/>
                </a:ext>
              </a:extLst>
            </p:cNvPr>
            <p:cNvSpPr/>
            <p:nvPr/>
          </p:nvSpPr>
          <p:spPr>
            <a:xfrm>
              <a:off x="5284515" y="5096084"/>
              <a:ext cx="1872000" cy="1440000"/>
            </a:xfrm>
            <a:prstGeom prst="ellipse">
              <a:avLst/>
            </a:prstGeom>
            <a:solidFill>
              <a:srgbClr val="99C11B"/>
            </a:solidFill>
            <a:ln>
              <a:solidFill>
                <a:srgbClr val="99C11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latin typeface="Calibri"/>
                  <a:ea typeface="Calibri"/>
                  <a:cs typeface="Calibri"/>
                </a:rPr>
                <a:t>Are pressures reducing?</a:t>
              </a:r>
              <a:endParaRPr lang="en-US" sz="1100" b="1">
                <a:solidFill>
                  <a:schemeClr val="tx1"/>
                </a:solidFill>
                <a:latin typeface="Calibri"/>
                <a:ea typeface="Calibri"/>
                <a:cs typeface="Calibri"/>
              </a:endParaRPr>
            </a:p>
          </p:txBody>
        </p:sp>
        <p:sp>
          <p:nvSpPr>
            <p:cNvPr id="57" name="Arrow: Curved Down 56">
              <a:extLst>
                <a:ext uri="{FF2B5EF4-FFF2-40B4-BE49-F238E27FC236}">
                  <a16:creationId xmlns:a16="http://schemas.microsoft.com/office/drawing/2014/main" id="{B8259AE6-5128-B261-E28C-18E3E4287915}"/>
                </a:ext>
              </a:extLst>
            </p:cNvPr>
            <p:cNvSpPr/>
            <p:nvPr/>
          </p:nvSpPr>
          <p:spPr>
            <a:xfrm rot="2220711">
              <a:off x="3230152" y="2529434"/>
              <a:ext cx="1705011" cy="711728"/>
            </a:xfrm>
            <a:prstGeom prst="curvedDownArrow">
              <a:avLst/>
            </a:prstGeom>
            <a:solidFill>
              <a:srgbClr val="3C799C"/>
            </a:solidFill>
            <a:ln>
              <a:solidFill>
                <a:srgbClr val="3C79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a:ea typeface="Calibri"/>
                <a:cs typeface="Calibri"/>
              </a:endParaRPr>
            </a:p>
          </p:txBody>
        </p:sp>
        <p:sp>
          <p:nvSpPr>
            <p:cNvPr id="58" name="Oval 57">
              <a:extLst>
                <a:ext uri="{FF2B5EF4-FFF2-40B4-BE49-F238E27FC236}">
                  <a16:creationId xmlns:a16="http://schemas.microsoft.com/office/drawing/2014/main" id="{EC617E42-94B5-A8AF-BD03-B79490762A43}"/>
                </a:ext>
              </a:extLst>
            </p:cNvPr>
            <p:cNvSpPr/>
            <p:nvPr/>
          </p:nvSpPr>
          <p:spPr>
            <a:xfrm>
              <a:off x="1755600" y="1869089"/>
              <a:ext cx="1847566" cy="1440000"/>
            </a:xfrm>
            <a:prstGeom prst="ellipse">
              <a:avLst/>
            </a:prstGeom>
            <a:solidFill>
              <a:srgbClr val="99C11B"/>
            </a:solidFill>
            <a:ln>
              <a:solidFill>
                <a:srgbClr val="99C11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latin typeface="Calibri"/>
                  <a:ea typeface="Calibri"/>
                  <a:cs typeface="Calibri"/>
                </a:rPr>
                <a:t>What are the management priorities?</a:t>
              </a:r>
            </a:p>
          </p:txBody>
        </p:sp>
      </p:grpSp>
      <p:sp>
        <p:nvSpPr>
          <p:cNvPr id="62" name="TextBox 61">
            <a:extLst>
              <a:ext uri="{FF2B5EF4-FFF2-40B4-BE49-F238E27FC236}">
                <a16:creationId xmlns:a16="http://schemas.microsoft.com/office/drawing/2014/main" id="{2B69552F-828C-561B-12DE-4CE749BF5FE2}"/>
              </a:ext>
            </a:extLst>
          </p:cNvPr>
          <p:cNvSpPr txBox="1"/>
          <p:nvPr/>
        </p:nvSpPr>
        <p:spPr>
          <a:xfrm>
            <a:off x="6402347" y="2287110"/>
            <a:ext cx="4773982" cy="3631763"/>
          </a:xfrm>
          <a:prstGeom prst="rect">
            <a:avLst/>
          </a:prstGeom>
          <a:noFill/>
        </p:spPr>
        <p:txBody>
          <a:bodyPr wrap="square" rtlCol="0">
            <a:spAutoFit/>
          </a:bodyPr>
          <a:lstStyle/>
          <a:p>
            <a:pPr algn="ctr"/>
            <a:r>
              <a:rPr lang="en-GB" sz="2400" b="1"/>
              <a:t>Key take aways </a:t>
            </a:r>
          </a:p>
          <a:p>
            <a:pPr algn="ctr"/>
            <a:endParaRPr lang="en-GB"/>
          </a:p>
          <a:p>
            <a:pPr marL="342900" indent="-342900">
              <a:spcBef>
                <a:spcPts val="1200"/>
              </a:spcBef>
              <a:buFont typeface="Wingdings" panose="05000000000000000000" pitchFamily="2" charset="2"/>
              <a:buChar char="Ø"/>
            </a:pPr>
            <a:r>
              <a:rPr lang="en-GB" sz="2000"/>
              <a:t>Allows us to prioritise &amp; focus monitoring on a case-by-case basis </a:t>
            </a:r>
          </a:p>
          <a:p>
            <a:pPr marL="342900" indent="-342900">
              <a:spcBef>
                <a:spcPts val="1200"/>
              </a:spcBef>
              <a:buFont typeface="Wingdings" panose="05000000000000000000" pitchFamily="2" charset="2"/>
              <a:buChar char="Ø"/>
            </a:pPr>
            <a:r>
              <a:rPr lang="en-GB" sz="2000"/>
              <a:t>By starting with a focus on management, we inextricably connect monitoring to restoration outcomes.</a:t>
            </a:r>
          </a:p>
          <a:p>
            <a:pPr marL="342900" indent="-342900">
              <a:spcBef>
                <a:spcPts val="1200"/>
              </a:spcBef>
              <a:buFont typeface="Wingdings" panose="05000000000000000000" pitchFamily="2" charset="2"/>
              <a:buChar char="Ø"/>
            </a:pPr>
            <a:r>
              <a:rPr lang="en-GB" sz="2000"/>
              <a:t>Reemphasises the one-on-one connection with land managers.</a:t>
            </a:r>
          </a:p>
          <a:p>
            <a:pPr marL="342900" indent="-342900">
              <a:buAutoNum type="arabicPeriod"/>
            </a:pPr>
            <a:endParaRPr lang="en-GB"/>
          </a:p>
        </p:txBody>
      </p:sp>
    </p:spTree>
    <p:extLst>
      <p:ext uri="{BB962C8B-B14F-4D97-AF65-F5344CB8AC3E}">
        <p14:creationId xmlns:p14="http://schemas.microsoft.com/office/powerpoint/2010/main" val="315365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576F94-D6EE-EB9B-9573-88B15D953BC6}"/>
              </a:ext>
            </a:extLst>
          </p:cNvPr>
          <p:cNvSpPr>
            <a:spLocks noGrp="1"/>
          </p:cNvSpPr>
          <p:nvPr>
            <p:ph type="title"/>
          </p:nvPr>
        </p:nvSpPr>
        <p:spPr>
          <a:xfrm>
            <a:off x="836679" y="439133"/>
            <a:ext cx="6002110" cy="1495425"/>
          </a:xfrm>
        </p:spPr>
        <p:txBody>
          <a:bodyPr>
            <a:normAutofit/>
          </a:bodyPr>
          <a:lstStyle/>
          <a:p>
            <a:r>
              <a:rPr lang="en-GB" sz="4000" b="1"/>
              <a:t>Thanks for listening!</a:t>
            </a:r>
          </a:p>
        </p:txBody>
      </p:sp>
      <p:sp>
        <p:nvSpPr>
          <p:cNvPr id="8" name="Content Placeholder 7">
            <a:extLst>
              <a:ext uri="{FF2B5EF4-FFF2-40B4-BE49-F238E27FC236}">
                <a16:creationId xmlns:a16="http://schemas.microsoft.com/office/drawing/2014/main" id="{2EB87102-E2AC-A756-2EB4-5E96EEB42902}"/>
              </a:ext>
            </a:extLst>
          </p:cNvPr>
          <p:cNvSpPr>
            <a:spLocks noGrp="1"/>
          </p:cNvSpPr>
          <p:nvPr>
            <p:ph idx="1"/>
          </p:nvPr>
        </p:nvSpPr>
        <p:spPr>
          <a:xfrm>
            <a:off x="836679" y="3656285"/>
            <a:ext cx="6002110" cy="2949466"/>
          </a:xfrm>
        </p:spPr>
        <p:txBody>
          <a:bodyPr>
            <a:normAutofit/>
          </a:bodyPr>
          <a:lstStyle/>
          <a:p>
            <a:pPr marL="0" indent="0">
              <a:buNone/>
            </a:pPr>
            <a:r>
              <a:rPr lang="en-GB" sz="1800" b="1">
                <a:solidFill>
                  <a:schemeClr val="tx1">
                    <a:lumMod val="50000"/>
                    <a:lumOff val="50000"/>
                  </a:schemeClr>
                </a:solidFill>
                <a:effectLst/>
              </a:rPr>
              <a:t>Further reading:</a:t>
            </a:r>
          </a:p>
          <a:p>
            <a:r>
              <a:rPr lang="en-GB" sz="1400">
                <a:solidFill>
                  <a:schemeClr val="tx1">
                    <a:lumMod val="50000"/>
                    <a:lumOff val="50000"/>
                  </a:schemeClr>
                </a:solidFill>
                <a:effectLst/>
              </a:rPr>
              <a:t>Ross , B. and Genney, D. (2024) </a:t>
            </a:r>
            <a:r>
              <a:rPr lang="en-GB" sz="1400" i="1">
                <a:solidFill>
                  <a:schemeClr val="tx1">
                    <a:lumMod val="50000"/>
                    <a:lumOff val="50000"/>
                  </a:schemeClr>
                </a:solidFill>
                <a:effectLst/>
              </a:rPr>
              <a:t>Protected Areas Monitoring Reform</a:t>
            </a:r>
            <a:r>
              <a:rPr lang="en-GB" sz="1400">
                <a:solidFill>
                  <a:schemeClr val="tx1">
                    <a:lumMod val="50000"/>
                    <a:lumOff val="50000"/>
                  </a:schemeClr>
                </a:solidFill>
                <a:effectLst/>
              </a:rPr>
              <a:t> (SAC/2024/03/03). Scientific Advisory Committee meeting – 18th March 2024 – 67th Meeting. </a:t>
            </a:r>
            <a:r>
              <a:rPr lang="en-GB" sz="1400">
                <a:solidFill>
                  <a:schemeClr val="tx1">
                    <a:lumMod val="50000"/>
                    <a:lumOff val="50000"/>
                  </a:schemeClr>
                </a:solidFill>
                <a:effectLst/>
                <a:hlinkClick r:id="rId3" tooltip="https://www.nature.scot/doc/scientific-advisory-committee-meeting-18-march-2024-67th-meeting">
                  <a:extLst>
                    <a:ext uri="{A12FA001-AC4F-418D-AE19-62706E023703}">
                      <ahyp:hlinkClr xmlns:ahyp="http://schemas.microsoft.com/office/drawing/2018/hyperlinkcolor" val="tx"/>
                    </a:ext>
                  </a:extLst>
                </a:hlinkClick>
              </a:rPr>
              <a:t>https://www.nature.scot/doc/scientific-advisory-committee-meeting-18-march-2024-67th-meeting</a:t>
            </a:r>
            <a:endParaRPr lang="en-GB" sz="1400">
              <a:solidFill>
                <a:schemeClr val="tx1">
                  <a:lumMod val="50000"/>
                  <a:lumOff val="50000"/>
                </a:schemeClr>
              </a:solidFill>
              <a:effectLst/>
            </a:endParaRPr>
          </a:p>
          <a:p>
            <a:r>
              <a:rPr lang="en-GB" sz="1400">
                <a:solidFill>
                  <a:schemeClr val="tx1">
                    <a:lumMod val="50000"/>
                    <a:lumOff val="50000"/>
                  </a:schemeClr>
                </a:solidFill>
                <a:effectLst/>
              </a:rPr>
              <a:t>Davidson, L., Genney, D. and McGrory, S. (in press) </a:t>
            </a:r>
            <a:r>
              <a:rPr lang="en-GB" sz="1400" i="1">
                <a:solidFill>
                  <a:schemeClr val="tx1">
                    <a:lumMod val="50000"/>
                    <a:lumOff val="50000"/>
                  </a:schemeClr>
                </a:solidFill>
                <a:effectLst/>
              </a:rPr>
              <a:t>Monitoring to Deliver Healthy Ecosystems in Scotland's Protected Areas, Workshop Feedback Report 2023.</a:t>
            </a:r>
            <a:r>
              <a:rPr lang="en-GB" sz="1400">
                <a:solidFill>
                  <a:schemeClr val="tx1">
                    <a:lumMod val="50000"/>
                    <a:lumOff val="50000"/>
                  </a:schemeClr>
                </a:solidFill>
                <a:effectLst/>
              </a:rPr>
              <a:t> </a:t>
            </a:r>
            <a:r>
              <a:rPr lang="en-GB" sz="1400" err="1">
                <a:solidFill>
                  <a:schemeClr val="tx1">
                    <a:lumMod val="50000"/>
                    <a:lumOff val="50000"/>
                  </a:schemeClr>
                </a:solidFill>
                <a:effectLst/>
              </a:rPr>
              <a:t>NatureScot</a:t>
            </a:r>
            <a:r>
              <a:rPr lang="en-GB" sz="1400">
                <a:solidFill>
                  <a:schemeClr val="tx1">
                    <a:lumMod val="50000"/>
                    <a:lumOff val="50000"/>
                  </a:schemeClr>
                </a:solidFill>
                <a:effectLst/>
              </a:rPr>
              <a:t> Research Report 1351.</a:t>
            </a:r>
          </a:p>
          <a:p>
            <a:r>
              <a:rPr lang="en-GB" sz="1400">
                <a:solidFill>
                  <a:schemeClr val="tx1">
                    <a:lumMod val="50000"/>
                    <a:lumOff val="50000"/>
                  </a:schemeClr>
                </a:solidFill>
                <a:effectLst/>
              </a:rPr>
              <a:t>•The team's webpage where project progress will be posted: </a:t>
            </a:r>
            <a:r>
              <a:rPr lang="en-GB" sz="1400">
                <a:solidFill>
                  <a:schemeClr val="tx1">
                    <a:lumMod val="50000"/>
                    <a:lumOff val="50000"/>
                  </a:schemeClr>
                </a:solidFill>
                <a:effectLst/>
                <a:hlinkClick r:id="rId4" tooltip="https://www.nature.scot/professional-advice/protected-areas-and-species/protected-areas/site-condition-monitoring/looking-future">
                  <a:extLst>
                    <a:ext uri="{A12FA001-AC4F-418D-AE19-62706E023703}">
                      <ahyp:hlinkClr xmlns:ahyp="http://schemas.microsoft.com/office/drawing/2018/hyperlinkcolor" val="tx"/>
                    </a:ext>
                  </a:extLst>
                </a:hlinkClick>
              </a:rPr>
              <a:t>https://www.nature.scot/professional-advice/protected-areas-and-species/protected-areas/site-condition-monitoring/looking-future</a:t>
            </a:r>
            <a:endParaRPr lang="en-GB" sz="1400">
              <a:solidFill>
                <a:schemeClr val="tx1">
                  <a:lumMod val="50000"/>
                  <a:lumOff val="50000"/>
                </a:schemeClr>
              </a:solidFill>
              <a:effectLst/>
            </a:endParaRPr>
          </a:p>
        </p:txBody>
      </p:sp>
      <p:pic>
        <p:nvPicPr>
          <p:cNvPr id="11" name="Content Placeholder 7" descr="A group of people standing on a bridge over a stream&#10;&#10;Description automatically generated">
            <a:extLst>
              <a:ext uri="{FF2B5EF4-FFF2-40B4-BE49-F238E27FC236}">
                <a16:creationId xmlns:a16="http://schemas.microsoft.com/office/drawing/2014/main" id="{EF336C45-11B5-2741-1A26-16FED2AFC847}"/>
              </a:ext>
            </a:extLst>
          </p:cNvPr>
          <p:cNvPicPr>
            <a:picLocks noChangeAspect="1"/>
          </p:cNvPicPr>
          <p:nvPr/>
        </p:nvPicPr>
        <p:blipFill>
          <a:blip r:embed="rId5">
            <a:extLst>
              <a:ext uri="{28A0092B-C50C-407E-A947-70E740481C1C}">
                <a14:useLocalDpi xmlns:a14="http://schemas.microsoft.com/office/drawing/2010/main" val="0"/>
              </a:ext>
            </a:extLst>
          </a:blip>
          <a:srcRect l="21363" r="2934"/>
          <a:stretch/>
        </p:blipFill>
        <p:spPr>
          <a:xfrm>
            <a:off x="7280910" y="10"/>
            <a:ext cx="4911090" cy="6857990"/>
          </a:xfrm>
          <a:prstGeom prst="rect">
            <a:avLst/>
          </a:prstGeom>
          <a:effectLst/>
        </p:spPr>
      </p:pic>
      <p:sp>
        <p:nvSpPr>
          <p:cNvPr id="2" name="Content Placeholder 7">
            <a:extLst>
              <a:ext uri="{FF2B5EF4-FFF2-40B4-BE49-F238E27FC236}">
                <a16:creationId xmlns:a16="http://schemas.microsoft.com/office/drawing/2014/main" id="{C840E2B5-EF47-B9EE-BE9E-A9300FC3D936}"/>
              </a:ext>
            </a:extLst>
          </p:cNvPr>
          <p:cNvSpPr txBox="1">
            <a:spLocks/>
          </p:cNvSpPr>
          <p:nvPr/>
        </p:nvSpPr>
        <p:spPr>
          <a:xfrm>
            <a:off x="836679" y="1934558"/>
            <a:ext cx="6002110" cy="14044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t>Don’t hesitate to drop us an email with any questions or feedback!</a:t>
            </a:r>
          </a:p>
          <a:p>
            <a:pPr marL="0" indent="0">
              <a:buFont typeface="Arial" panose="020B0604020202020204" pitchFamily="34" charset="0"/>
              <a:buNone/>
            </a:pPr>
            <a:r>
              <a:rPr lang="en-GB" sz="1800" err="1">
                <a:hlinkClick r:id="rId6"/>
              </a:rPr>
              <a:t>Lisa.Davidson@nature.scot</a:t>
            </a:r>
            <a:endParaRPr lang="en-GB" sz="1800"/>
          </a:p>
          <a:p>
            <a:pPr marL="0" indent="0">
              <a:buFont typeface="Arial" panose="020B0604020202020204" pitchFamily="34" charset="0"/>
              <a:buNone/>
            </a:pPr>
            <a:r>
              <a:rPr lang="en-GB" sz="1800" err="1">
                <a:hlinkClick r:id="rId7"/>
              </a:rPr>
              <a:t>Ruth.Paterson@nature.scot</a:t>
            </a:r>
            <a:endParaRPr lang="en-GB" sz="1800"/>
          </a:p>
          <a:p>
            <a:pPr marL="0" indent="0">
              <a:buFont typeface="Arial" panose="020B0604020202020204" pitchFamily="34" charset="0"/>
              <a:buNone/>
            </a:pPr>
            <a:endParaRPr lang="en-GB" sz="1400"/>
          </a:p>
        </p:txBody>
      </p:sp>
    </p:spTree>
    <p:extLst>
      <p:ext uri="{BB962C8B-B14F-4D97-AF65-F5344CB8AC3E}">
        <p14:creationId xmlns:p14="http://schemas.microsoft.com/office/powerpoint/2010/main" val="283986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ounded Rectangle 7"/>
          <p:cNvSpPr/>
          <p:nvPr/>
        </p:nvSpPr>
        <p:spPr>
          <a:xfrm rot="5400000">
            <a:off x="7982582" y="2483488"/>
            <a:ext cx="1524562" cy="3137486"/>
          </a:xfrm>
          <a:prstGeom prst="roundRect">
            <a:avLst/>
          </a:prstGeom>
          <a:solidFill>
            <a:srgbClr val="C5E0B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Repeat monitoring every 10 years</a:t>
            </a:r>
          </a:p>
        </p:txBody>
      </p:sp>
      <p:sp>
        <p:nvSpPr>
          <p:cNvPr id="3" name="Right Arrow 2"/>
          <p:cNvSpPr/>
          <p:nvPr/>
        </p:nvSpPr>
        <p:spPr>
          <a:xfrm rot="5400000">
            <a:off x="8356801" y="2861444"/>
            <a:ext cx="753838" cy="989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3874264" y="5173465"/>
            <a:ext cx="3137553" cy="1456523"/>
            <a:chOff x="3140544" y="4611019"/>
            <a:chExt cx="4226812" cy="2126315"/>
          </a:xfrm>
        </p:grpSpPr>
        <p:sp>
          <p:nvSpPr>
            <p:cNvPr id="76" name="Rounded Rectangle 75"/>
            <p:cNvSpPr/>
            <p:nvPr/>
          </p:nvSpPr>
          <p:spPr>
            <a:xfrm>
              <a:off x="5173632" y="4611019"/>
              <a:ext cx="2193724" cy="1053295"/>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98" name="Rounded Rectangle 97"/>
            <p:cNvSpPr/>
            <p:nvPr/>
          </p:nvSpPr>
          <p:spPr>
            <a:xfrm>
              <a:off x="3140544" y="5669806"/>
              <a:ext cx="4226278" cy="1067528"/>
            </a:xfrm>
            <a:prstGeom prst="roundRect">
              <a:avLst>
                <a:gd name="adj" fmla="val 15443"/>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100" name="Rectangle 99"/>
            <p:cNvSpPr/>
            <p:nvPr/>
          </p:nvSpPr>
          <p:spPr>
            <a:xfrm>
              <a:off x="4953634" y="5470375"/>
              <a:ext cx="2413722" cy="325206"/>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GB" sz="1350"/>
                <a:t>Follow-up actions</a:t>
              </a:r>
            </a:p>
          </p:txBody>
        </p:sp>
      </p:grpSp>
      <p:grpSp>
        <p:nvGrpSpPr>
          <p:cNvPr id="10" name="Group 9"/>
          <p:cNvGrpSpPr/>
          <p:nvPr/>
        </p:nvGrpSpPr>
        <p:grpSpPr>
          <a:xfrm>
            <a:off x="5572979" y="3521532"/>
            <a:ext cx="1430921" cy="1505792"/>
            <a:chOff x="5457373" y="2252935"/>
            <a:chExt cx="1927692" cy="2238634"/>
          </a:xfrm>
        </p:grpSpPr>
        <p:sp>
          <p:nvSpPr>
            <p:cNvPr id="83" name="Rounded Rectangle 82"/>
            <p:cNvSpPr/>
            <p:nvPr/>
          </p:nvSpPr>
          <p:spPr>
            <a:xfrm>
              <a:off x="5638077" y="3558512"/>
              <a:ext cx="1746988" cy="933057"/>
            </a:xfrm>
            <a:prstGeom prst="roundRect">
              <a:avLst>
                <a:gd name="adj" fmla="val 26121"/>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en-GB" sz="1350"/>
            </a:p>
          </p:txBody>
        </p:sp>
        <p:sp>
          <p:nvSpPr>
            <p:cNvPr id="81" name="Rounded Rectangle 80"/>
            <p:cNvSpPr/>
            <p:nvPr/>
          </p:nvSpPr>
          <p:spPr>
            <a:xfrm>
              <a:off x="5457373" y="2252935"/>
              <a:ext cx="1927691" cy="1053723"/>
            </a:xfrm>
            <a:prstGeom prst="roundRect">
              <a:avLst>
                <a:gd name="adj" fmla="val 31045"/>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en-GB" sz="1350"/>
            </a:p>
          </p:txBody>
        </p:sp>
        <p:sp>
          <p:nvSpPr>
            <p:cNvPr id="82" name="Rounded Rectangle 81"/>
            <p:cNvSpPr/>
            <p:nvPr/>
          </p:nvSpPr>
          <p:spPr>
            <a:xfrm>
              <a:off x="5775853" y="2959867"/>
              <a:ext cx="1609212" cy="824770"/>
            </a:xfrm>
            <a:prstGeom prst="roundRect">
              <a:avLst>
                <a:gd name="adj" fmla="val 0"/>
              </a:avLst>
            </a:prstGeom>
            <a:blipFill dpi="0" rotWithShape="1">
              <a:blip r:embed="rId8" cstate="hq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r>
                <a:rPr lang="en-GB" sz="1350"/>
                <a:t>Review</a:t>
              </a:r>
            </a:p>
            <a:p>
              <a:pPr algn="r"/>
              <a:r>
                <a:rPr lang="en-GB" sz="1350"/>
                <a:t>Pressures</a:t>
              </a:r>
            </a:p>
          </p:txBody>
        </p:sp>
      </p:grpSp>
      <p:sp>
        <p:nvSpPr>
          <p:cNvPr id="78" name="Rounded Rectangle 77"/>
          <p:cNvSpPr/>
          <p:nvPr/>
        </p:nvSpPr>
        <p:spPr>
          <a:xfrm flipH="1">
            <a:off x="3888411" y="1935771"/>
            <a:ext cx="3100913" cy="1408521"/>
          </a:xfrm>
          <a:prstGeom prst="roundRect">
            <a:avLst>
              <a:gd name="adj" fmla="val 10916"/>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GB" sz="1350"/>
              <a:t>Review</a:t>
            </a:r>
          </a:p>
          <a:p>
            <a:pPr algn="r"/>
            <a:r>
              <a:rPr lang="en-GB" sz="1350"/>
              <a:t>Management</a:t>
            </a:r>
          </a:p>
        </p:txBody>
      </p:sp>
      <p:sp>
        <p:nvSpPr>
          <p:cNvPr id="39" name="Oval 38"/>
          <p:cNvSpPr/>
          <p:nvPr/>
        </p:nvSpPr>
        <p:spPr>
          <a:xfrm>
            <a:off x="2332080" y="3461322"/>
            <a:ext cx="1640632" cy="1569362"/>
          </a:xfrm>
          <a:prstGeom prst="ellipse">
            <a:avLst/>
          </a:prstGeom>
          <a:blipFill>
            <a:blip r:embed="rId11" cstate="print">
              <a:extLst>
                <a:ext uri="{28A0092B-C50C-407E-A947-70E740481C1C}">
                  <a14:useLocalDpi xmlns:a14="http://schemas.microsoft.com/office/drawing/2010/main" val="0"/>
                </a:ext>
              </a:extLst>
            </a:blip>
            <a:srcRect/>
            <a:stretch>
              <a:fillRect l="-7000" r="-7000"/>
            </a:stretch>
          </a:blip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a:lstStyle/>
          <a:p>
            <a:pPr algn="ctr"/>
            <a:endParaRPr lang="en-GB" sz="1350">
              <a:ln w="0"/>
              <a:solidFill>
                <a:schemeClr val="tx1"/>
              </a:solidFill>
              <a:effectLst>
                <a:outerShdw blurRad="38100" dist="19050" dir="2700000" algn="tl" rotWithShape="0">
                  <a:schemeClr val="dk1">
                    <a:alpha val="40000"/>
                  </a:schemeClr>
                </a:outerShdw>
              </a:effectLst>
            </a:endParaRPr>
          </a:p>
          <a:p>
            <a:pPr algn="ctr"/>
            <a:endParaRPr lang="en-GB" sz="1350">
              <a:ln w="0"/>
              <a:solidFill>
                <a:schemeClr val="tx1"/>
              </a:solidFill>
              <a:effectLst>
                <a:outerShdw blurRad="38100" dist="19050" dir="2700000" algn="tl" rotWithShape="0">
                  <a:schemeClr val="dk1">
                    <a:alpha val="40000"/>
                  </a:schemeClr>
                </a:outerShdw>
              </a:effectLst>
            </a:endParaRPr>
          </a:p>
          <a:p>
            <a:pPr algn="ctr"/>
            <a:r>
              <a:rPr lang="en-GB" sz="1350">
                <a:ln w="0"/>
                <a:solidFill>
                  <a:schemeClr val="tx1"/>
                </a:solidFill>
                <a:effectLst>
                  <a:outerShdw blurRad="38100" dist="19050" dir="2700000" algn="tl" rotWithShape="0">
                    <a:schemeClr val="dk1">
                      <a:alpha val="40000"/>
                    </a:schemeClr>
                  </a:outerShdw>
                </a:effectLst>
              </a:rPr>
              <a:t>SITE</a:t>
            </a:r>
          </a:p>
        </p:txBody>
      </p:sp>
      <p:sp>
        <p:nvSpPr>
          <p:cNvPr id="41" name="Freeform 40"/>
          <p:cNvSpPr/>
          <p:nvPr/>
        </p:nvSpPr>
        <p:spPr>
          <a:xfrm>
            <a:off x="4039328" y="2272952"/>
            <a:ext cx="1819644" cy="1143194"/>
          </a:xfrm>
          <a:custGeom>
            <a:avLst/>
            <a:gdLst>
              <a:gd name="connsiteX0" fmla="*/ 0 w 2451366"/>
              <a:gd name="connsiteY0" fmla="*/ 0 h 1601595"/>
              <a:gd name="connsiteX1" fmla="*/ 2451366 w 2451366"/>
              <a:gd name="connsiteY1" fmla="*/ 0 h 1601595"/>
              <a:gd name="connsiteX2" fmla="*/ 2451366 w 2451366"/>
              <a:gd name="connsiteY2" fmla="*/ 1601595 h 1601595"/>
              <a:gd name="connsiteX3" fmla="*/ 0 w 2451366"/>
              <a:gd name="connsiteY3" fmla="*/ 1601595 h 1601595"/>
              <a:gd name="connsiteX4" fmla="*/ 0 w 2451366"/>
              <a:gd name="connsiteY4" fmla="*/ 0 h 1601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366" h="1601595">
                <a:moveTo>
                  <a:pt x="0" y="0"/>
                </a:moveTo>
                <a:lnTo>
                  <a:pt x="2451366" y="0"/>
                </a:lnTo>
                <a:lnTo>
                  <a:pt x="2451366" y="1601595"/>
                </a:lnTo>
                <a:lnTo>
                  <a:pt x="0" y="16015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14313" lvl="1" indent="-214313" defTabSz="1100138">
              <a:lnSpc>
                <a:spcPct val="90000"/>
              </a:lnSpc>
              <a:spcBef>
                <a:spcPct val="0"/>
              </a:spcBef>
              <a:spcAft>
                <a:spcPct val="15000"/>
              </a:spcAft>
              <a:buChar char="••"/>
            </a:pPr>
            <a:endParaRPr lang="en-US" sz="2475"/>
          </a:p>
        </p:txBody>
      </p:sp>
      <p:sp>
        <p:nvSpPr>
          <p:cNvPr id="44" name="Freeform 43"/>
          <p:cNvSpPr/>
          <p:nvPr/>
        </p:nvSpPr>
        <p:spPr>
          <a:xfrm>
            <a:off x="4932888" y="4315044"/>
            <a:ext cx="1129330" cy="723966"/>
          </a:xfrm>
          <a:custGeom>
            <a:avLst/>
            <a:gdLst>
              <a:gd name="connsiteX0" fmla="*/ 0 w 1521397"/>
              <a:gd name="connsiteY0" fmla="*/ 0 h 1014264"/>
              <a:gd name="connsiteX1" fmla="*/ 1521397 w 1521397"/>
              <a:gd name="connsiteY1" fmla="*/ 0 h 1014264"/>
              <a:gd name="connsiteX2" fmla="*/ 1521397 w 1521397"/>
              <a:gd name="connsiteY2" fmla="*/ 1014264 h 1014264"/>
              <a:gd name="connsiteX3" fmla="*/ 0 w 1521397"/>
              <a:gd name="connsiteY3" fmla="*/ 1014264 h 1014264"/>
              <a:gd name="connsiteX4" fmla="*/ 0 w 1521397"/>
              <a:gd name="connsiteY4" fmla="*/ 0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397" h="1014264">
                <a:moveTo>
                  <a:pt x="0" y="0"/>
                </a:moveTo>
                <a:lnTo>
                  <a:pt x="1521397" y="0"/>
                </a:lnTo>
                <a:lnTo>
                  <a:pt x="1521397" y="1014264"/>
                </a:lnTo>
                <a:lnTo>
                  <a:pt x="0" y="10142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14313" lvl="1" indent="-214313" defTabSz="1100138">
              <a:lnSpc>
                <a:spcPct val="90000"/>
              </a:lnSpc>
              <a:spcBef>
                <a:spcPct val="0"/>
              </a:spcBef>
              <a:spcAft>
                <a:spcPct val="15000"/>
              </a:spcAft>
              <a:buChar char="••"/>
            </a:pPr>
            <a:endParaRPr lang="en-US" sz="2475"/>
          </a:p>
        </p:txBody>
      </p:sp>
      <p:sp>
        <p:nvSpPr>
          <p:cNvPr id="46" name="Freeform 45"/>
          <p:cNvSpPr/>
          <p:nvPr/>
        </p:nvSpPr>
        <p:spPr>
          <a:xfrm>
            <a:off x="4439027" y="5170436"/>
            <a:ext cx="1129330" cy="723966"/>
          </a:xfrm>
          <a:custGeom>
            <a:avLst/>
            <a:gdLst>
              <a:gd name="connsiteX0" fmla="*/ 0 w 1521397"/>
              <a:gd name="connsiteY0" fmla="*/ 0 h 1014264"/>
              <a:gd name="connsiteX1" fmla="*/ 1521397 w 1521397"/>
              <a:gd name="connsiteY1" fmla="*/ 0 h 1014264"/>
              <a:gd name="connsiteX2" fmla="*/ 1521397 w 1521397"/>
              <a:gd name="connsiteY2" fmla="*/ 1014264 h 1014264"/>
              <a:gd name="connsiteX3" fmla="*/ 0 w 1521397"/>
              <a:gd name="connsiteY3" fmla="*/ 1014264 h 1014264"/>
              <a:gd name="connsiteX4" fmla="*/ 0 w 1521397"/>
              <a:gd name="connsiteY4" fmla="*/ 0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397" h="1014264">
                <a:moveTo>
                  <a:pt x="0" y="0"/>
                </a:moveTo>
                <a:lnTo>
                  <a:pt x="1521397" y="0"/>
                </a:lnTo>
                <a:lnTo>
                  <a:pt x="1521397" y="1014264"/>
                </a:lnTo>
                <a:lnTo>
                  <a:pt x="0" y="10142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14313" lvl="1" indent="-214313" defTabSz="1100138">
              <a:lnSpc>
                <a:spcPct val="90000"/>
              </a:lnSpc>
              <a:spcBef>
                <a:spcPct val="0"/>
              </a:spcBef>
              <a:spcAft>
                <a:spcPct val="15000"/>
              </a:spcAft>
              <a:buChar char="••"/>
            </a:pPr>
            <a:endParaRPr lang="en-US" sz="2475"/>
          </a:p>
          <a:p>
            <a:pPr marL="214313" lvl="1" indent="-214313" defTabSz="1100138">
              <a:lnSpc>
                <a:spcPct val="90000"/>
              </a:lnSpc>
              <a:spcBef>
                <a:spcPct val="0"/>
              </a:spcBef>
              <a:spcAft>
                <a:spcPct val="15000"/>
              </a:spcAft>
              <a:buChar char="••"/>
            </a:pPr>
            <a:endParaRPr lang="en-US" sz="2475"/>
          </a:p>
        </p:txBody>
      </p:sp>
      <p:sp>
        <p:nvSpPr>
          <p:cNvPr id="72" name="Oval 71"/>
          <p:cNvSpPr/>
          <p:nvPr/>
        </p:nvSpPr>
        <p:spPr>
          <a:xfrm>
            <a:off x="1898547" y="1887233"/>
            <a:ext cx="4094341" cy="4742755"/>
          </a:xfrm>
          <a:prstGeom prst="ellipse">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350"/>
          </a:p>
        </p:txBody>
      </p:sp>
      <p:grpSp>
        <p:nvGrpSpPr>
          <p:cNvPr id="9" name="Group 8"/>
          <p:cNvGrpSpPr/>
          <p:nvPr/>
        </p:nvGrpSpPr>
        <p:grpSpPr>
          <a:xfrm>
            <a:off x="3835966" y="2338693"/>
            <a:ext cx="1578870" cy="3487870"/>
            <a:chOff x="3140543" y="727218"/>
            <a:chExt cx="2127004" cy="4886447"/>
          </a:xfrm>
        </p:grpSpPr>
        <p:sp>
          <p:nvSpPr>
            <p:cNvPr id="56" name="Freeform 55"/>
            <p:cNvSpPr/>
            <p:nvPr/>
          </p:nvSpPr>
          <p:spPr>
            <a:xfrm rot="20449228">
              <a:off x="3255996" y="1171042"/>
              <a:ext cx="481318" cy="232533"/>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57" name="Freeform 56"/>
            <p:cNvSpPr/>
            <p:nvPr/>
          </p:nvSpPr>
          <p:spPr>
            <a:xfrm>
              <a:off x="3712653" y="727218"/>
              <a:ext cx="593796" cy="535819"/>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w="28575"/>
          </p:spPr>
          <p:style>
            <a:lnRef idx="2">
              <a:schemeClr val="accent6"/>
            </a:lnRef>
            <a:fillRef idx="1">
              <a:schemeClr val="lt1"/>
            </a:fillRef>
            <a:effectRef idx="0">
              <a:schemeClr val="accent6"/>
            </a:effectRef>
            <a:fontRef idx="minor">
              <a:schemeClr val="dk1"/>
            </a:fontRef>
          </p:style>
          <p:txBody>
            <a:bodyPr spcFirstLastPara="0" vert="horz" wrap="square" lIns="117117" tIns="117117" rIns="117117" bIns="117117" numCol="1" spcCol="1270" anchor="ctr" anchorCtr="0">
              <a:noAutofit/>
            </a:bodyPr>
            <a:lstStyle/>
            <a:p>
              <a:pPr algn="ctr" defTabSz="400050">
                <a:lnSpc>
                  <a:spcPct val="90000"/>
                </a:lnSpc>
                <a:spcBef>
                  <a:spcPct val="0"/>
                </a:spcBef>
                <a:spcAft>
                  <a:spcPct val="35000"/>
                </a:spcAft>
              </a:pPr>
              <a:r>
                <a:rPr lang="en-US" sz="900"/>
                <a:t>B</a:t>
              </a:r>
            </a:p>
          </p:txBody>
        </p:sp>
        <p:sp>
          <p:nvSpPr>
            <p:cNvPr id="49" name="Freeform 48"/>
            <p:cNvSpPr/>
            <p:nvPr/>
          </p:nvSpPr>
          <p:spPr>
            <a:xfrm>
              <a:off x="4443110" y="2562295"/>
              <a:ext cx="481318" cy="232533"/>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50" name="Freeform 49"/>
            <p:cNvSpPr/>
            <p:nvPr/>
          </p:nvSpPr>
          <p:spPr>
            <a:xfrm>
              <a:off x="4673751" y="2289069"/>
              <a:ext cx="593796" cy="535819"/>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1">
              <a:blip r:embed="rId13" cstate="print">
                <a:extLst>
                  <a:ext uri="{28A0092B-C50C-407E-A947-70E740481C1C}">
                    <a14:useLocalDpi xmlns:a14="http://schemas.microsoft.com/office/drawing/2010/main" val="0"/>
                  </a:ext>
                </a:extLst>
              </a:blip>
              <a:srcRect/>
              <a:stretch>
                <a:fillRect/>
              </a:stretch>
            </a:blipFill>
            <a:ln w="28575">
              <a:solidFill>
                <a:srgbClr val="C00000"/>
              </a:solidFill>
            </a:ln>
          </p:spPr>
          <p:style>
            <a:lnRef idx="2">
              <a:schemeClr val="accent6"/>
            </a:lnRef>
            <a:fillRef idx="1">
              <a:schemeClr val="lt1"/>
            </a:fillRef>
            <a:effectRef idx="0">
              <a:schemeClr val="accent6"/>
            </a:effectRef>
            <a:fontRef idx="minor">
              <a:schemeClr val="dk1"/>
            </a:fontRef>
          </p:style>
          <p:txBody>
            <a:bodyPr spcFirstLastPara="0" vert="horz" wrap="square" lIns="117117" tIns="117117" rIns="117117" bIns="117117" numCol="1" spcCol="1270" anchor="ctr" anchorCtr="0">
              <a:noAutofit/>
            </a:bodyPr>
            <a:lstStyle/>
            <a:p>
              <a:pPr algn="ctr" defTabSz="400050">
                <a:lnSpc>
                  <a:spcPct val="90000"/>
                </a:lnSpc>
                <a:spcBef>
                  <a:spcPct val="0"/>
                </a:spcBef>
                <a:spcAft>
                  <a:spcPct val="35000"/>
                </a:spcAft>
              </a:pPr>
              <a:endParaRPr lang="en-US" sz="900"/>
            </a:p>
          </p:txBody>
        </p:sp>
        <p:sp>
          <p:nvSpPr>
            <p:cNvPr id="60" name="Freeform 59"/>
            <p:cNvSpPr/>
            <p:nvPr/>
          </p:nvSpPr>
          <p:spPr>
            <a:xfrm rot="2064870">
              <a:off x="4148001" y="4662384"/>
              <a:ext cx="481318" cy="232533"/>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5" name="Freeform 64"/>
            <p:cNvSpPr/>
            <p:nvPr/>
          </p:nvSpPr>
          <p:spPr>
            <a:xfrm>
              <a:off x="4598826" y="4789584"/>
              <a:ext cx="593796" cy="535819"/>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1">
              <a:blip r:embed="rId14" cstate="print">
                <a:extLst>
                  <a:ext uri="{28A0092B-C50C-407E-A947-70E740481C1C}">
                    <a14:useLocalDpi xmlns:a14="http://schemas.microsoft.com/office/drawing/2010/main" val="0"/>
                  </a:ext>
                </a:extLst>
              </a:blip>
              <a:srcRect/>
              <a:stretch>
                <a:fillRect/>
              </a:stretch>
            </a:blipFill>
            <a:ln w="2857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17117" tIns="117117" rIns="117117" bIns="117117" numCol="1" spcCol="1270" anchor="ctr" anchorCtr="0">
              <a:noAutofit/>
            </a:bodyPr>
            <a:lstStyle/>
            <a:p>
              <a:pPr algn="ctr" defTabSz="400050">
                <a:lnSpc>
                  <a:spcPct val="90000"/>
                </a:lnSpc>
                <a:spcBef>
                  <a:spcPct val="0"/>
                </a:spcBef>
                <a:spcAft>
                  <a:spcPct val="35000"/>
                </a:spcAft>
              </a:pPr>
              <a:r>
                <a:rPr lang="en-US" sz="900"/>
                <a:t>C</a:t>
              </a:r>
            </a:p>
          </p:txBody>
        </p:sp>
        <p:sp>
          <p:nvSpPr>
            <p:cNvPr id="69" name="Freeform 68"/>
            <p:cNvSpPr/>
            <p:nvPr/>
          </p:nvSpPr>
          <p:spPr>
            <a:xfrm>
              <a:off x="3140543" y="5326337"/>
              <a:ext cx="481318" cy="232533"/>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70" name="Freeform 69"/>
            <p:cNvSpPr/>
            <p:nvPr/>
          </p:nvSpPr>
          <p:spPr>
            <a:xfrm>
              <a:off x="3510072" y="5077846"/>
              <a:ext cx="593796" cy="535819"/>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1">
              <a:blip r:embed="rId15" cstate="print">
                <a:extLst>
                  <a:ext uri="{28A0092B-C50C-407E-A947-70E740481C1C}">
                    <a14:useLocalDpi xmlns:a14="http://schemas.microsoft.com/office/drawing/2010/main" val="0"/>
                  </a:ext>
                </a:extLst>
              </a:blip>
              <a:srcRect/>
              <a:stretch>
                <a:fillRect/>
              </a:stretch>
            </a:blipFill>
            <a:ln w="28575">
              <a:solidFill>
                <a:srgbClr val="7030A0"/>
              </a:solidFill>
            </a:ln>
          </p:spPr>
          <p:style>
            <a:lnRef idx="2">
              <a:schemeClr val="accent6"/>
            </a:lnRef>
            <a:fillRef idx="1">
              <a:schemeClr val="lt1"/>
            </a:fillRef>
            <a:effectRef idx="0">
              <a:schemeClr val="accent6"/>
            </a:effectRef>
            <a:fontRef idx="minor">
              <a:schemeClr val="dk1"/>
            </a:fontRef>
          </p:style>
          <p:txBody>
            <a:bodyPr spcFirstLastPara="0" vert="horz" wrap="square" lIns="117117" tIns="117117" rIns="117117" bIns="117117" numCol="1" spcCol="1270" anchor="ctr" anchorCtr="0">
              <a:noAutofit/>
            </a:bodyPr>
            <a:lstStyle/>
            <a:p>
              <a:pPr algn="ctr" defTabSz="400050">
                <a:lnSpc>
                  <a:spcPct val="90000"/>
                </a:lnSpc>
                <a:spcBef>
                  <a:spcPct val="0"/>
                </a:spcBef>
                <a:spcAft>
                  <a:spcPct val="35000"/>
                </a:spcAft>
              </a:pPr>
              <a:r>
                <a:rPr lang="en-US" sz="900"/>
                <a:t>E</a:t>
              </a:r>
            </a:p>
          </p:txBody>
        </p:sp>
      </p:grpSp>
      <p:grpSp>
        <p:nvGrpSpPr>
          <p:cNvPr id="7" name="Group 6"/>
          <p:cNvGrpSpPr/>
          <p:nvPr/>
        </p:nvGrpSpPr>
        <p:grpSpPr>
          <a:xfrm>
            <a:off x="3575875" y="1974519"/>
            <a:ext cx="2037707" cy="4558850"/>
            <a:chOff x="2787406" y="221639"/>
            <a:chExt cx="2745134" cy="6386871"/>
          </a:xfrm>
        </p:grpSpPr>
        <p:sp>
          <p:nvSpPr>
            <p:cNvPr id="53" name="Freeform 52"/>
            <p:cNvSpPr/>
            <p:nvPr/>
          </p:nvSpPr>
          <p:spPr>
            <a:xfrm rot="1285025">
              <a:off x="3121142" y="1510232"/>
              <a:ext cx="481318" cy="232533"/>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54" name="Freeform 53"/>
            <p:cNvSpPr/>
            <p:nvPr/>
          </p:nvSpPr>
          <p:spPr>
            <a:xfrm rot="18916924">
              <a:off x="3106311" y="706223"/>
              <a:ext cx="582772" cy="48076"/>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55" name="Freeform 54"/>
            <p:cNvSpPr/>
            <p:nvPr/>
          </p:nvSpPr>
          <p:spPr>
            <a:xfrm>
              <a:off x="3354168" y="221639"/>
              <a:ext cx="593796" cy="535819"/>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1">
              <a:blip r:embed="rId16" cstate="print">
                <a:extLst>
                  <a:ext uri="{28A0092B-C50C-407E-A947-70E740481C1C}">
                    <a14:useLocalDpi xmlns:a14="http://schemas.microsoft.com/office/drawing/2010/main" val="0"/>
                  </a:ext>
                </a:extLst>
              </a:blip>
              <a:srcRect/>
              <a:stretch>
                <a:fillRect/>
              </a:stretch>
            </a:blipFill>
            <a:ln w="28575"/>
          </p:spPr>
          <p:style>
            <a:lnRef idx="2">
              <a:schemeClr val="accent4"/>
            </a:lnRef>
            <a:fillRef idx="1">
              <a:schemeClr val="lt1"/>
            </a:fillRef>
            <a:effectRef idx="0">
              <a:schemeClr val="accent4"/>
            </a:effectRef>
            <a:fontRef idx="minor">
              <a:schemeClr val="dk1"/>
            </a:fontRef>
          </p:style>
          <p:txBody>
            <a:bodyPr spcFirstLastPara="0" vert="horz" wrap="square" lIns="117117" tIns="117117" rIns="117117" bIns="117117" numCol="1" spcCol="1270" anchor="ctr" anchorCtr="0">
              <a:noAutofit/>
            </a:bodyPr>
            <a:lstStyle/>
            <a:p>
              <a:pPr algn="ctr" defTabSz="400050">
                <a:lnSpc>
                  <a:spcPct val="90000"/>
                </a:lnSpc>
                <a:spcBef>
                  <a:spcPct val="0"/>
                </a:spcBef>
                <a:spcAft>
                  <a:spcPct val="35000"/>
                </a:spcAft>
              </a:pPr>
              <a:endParaRPr lang="en-US" sz="900"/>
            </a:p>
          </p:txBody>
        </p:sp>
        <p:sp>
          <p:nvSpPr>
            <p:cNvPr id="58" name="Freeform 57"/>
            <p:cNvSpPr/>
            <p:nvPr/>
          </p:nvSpPr>
          <p:spPr>
            <a:xfrm>
              <a:off x="3612729" y="1386452"/>
              <a:ext cx="593796" cy="535819"/>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1">
              <a:blip r:embed="rId17" cstate="print">
                <a:extLst>
                  <a:ext uri="{28A0092B-C50C-407E-A947-70E740481C1C}">
                    <a14:useLocalDpi xmlns:a14="http://schemas.microsoft.com/office/drawing/2010/main" val="0"/>
                  </a:ext>
                </a:extLst>
              </a:blip>
              <a:srcRect/>
              <a:stretch>
                <a:fillRect/>
              </a:stretch>
            </a:blipFill>
            <a:ln w="28575"/>
          </p:spPr>
          <p:style>
            <a:lnRef idx="2">
              <a:schemeClr val="accent1"/>
            </a:lnRef>
            <a:fillRef idx="1">
              <a:schemeClr val="lt1"/>
            </a:fillRef>
            <a:effectRef idx="0">
              <a:schemeClr val="accent1"/>
            </a:effectRef>
            <a:fontRef idx="minor">
              <a:schemeClr val="dk1"/>
            </a:fontRef>
          </p:style>
          <p:txBody>
            <a:bodyPr spcFirstLastPara="0" vert="horz" wrap="square" lIns="117117" tIns="117117" rIns="117117" bIns="117117" numCol="1" spcCol="1270" anchor="ctr" anchorCtr="0">
              <a:noAutofit/>
            </a:bodyPr>
            <a:lstStyle/>
            <a:p>
              <a:pPr algn="ctr" defTabSz="400050">
                <a:lnSpc>
                  <a:spcPct val="90000"/>
                </a:lnSpc>
                <a:spcBef>
                  <a:spcPct val="0"/>
                </a:spcBef>
                <a:spcAft>
                  <a:spcPct val="35000"/>
                </a:spcAft>
              </a:pPr>
              <a:r>
                <a:rPr lang="en-US" sz="900"/>
                <a:t>D</a:t>
              </a:r>
            </a:p>
          </p:txBody>
        </p:sp>
        <p:sp>
          <p:nvSpPr>
            <p:cNvPr id="52" name="Freeform 51"/>
            <p:cNvSpPr/>
            <p:nvPr/>
          </p:nvSpPr>
          <p:spPr>
            <a:xfrm rot="2064870">
              <a:off x="4325703" y="2987741"/>
              <a:ext cx="481318" cy="232533"/>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48" name="Freeform 47"/>
            <p:cNvSpPr/>
            <p:nvPr/>
          </p:nvSpPr>
          <p:spPr>
            <a:xfrm rot="19482153" flipV="1">
              <a:off x="4268202" y="1894460"/>
              <a:ext cx="582772" cy="229167"/>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47" name="Freeform 46"/>
            <p:cNvSpPr/>
            <p:nvPr/>
          </p:nvSpPr>
          <p:spPr>
            <a:xfrm>
              <a:off x="4594917" y="1613181"/>
              <a:ext cx="593796" cy="535819"/>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1">
              <a:blip r:embed="rId16" cstate="print">
                <a:extLst>
                  <a:ext uri="{28A0092B-C50C-407E-A947-70E740481C1C}">
                    <a14:useLocalDpi xmlns:a14="http://schemas.microsoft.com/office/drawing/2010/main" val="0"/>
                  </a:ext>
                </a:extLst>
              </a:blip>
              <a:srcRect/>
              <a:stretch>
                <a:fillRect/>
              </a:stretch>
            </a:blipFill>
            <a:ln w="28575"/>
          </p:spPr>
          <p:style>
            <a:lnRef idx="2">
              <a:schemeClr val="accent4"/>
            </a:lnRef>
            <a:fillRef idx="1">
              <a:schemeClr val="lt1"/>
            </a:fillRef>
            <a:effectRef idx="0">
              <a:schemeClr val="accent4"/>
            </a:effectRef>
            <a:fontRef idx="minor">
              <a:schemeClr val="dk1"/>
            </a:fontRef>
          </p:style>
          <p:txBody>
            <a:bodyPr spcFirstLastPara="0" vert="horz" wrap="square" lIns="117117" tIns="117117" rIns="117117" bIns="117117" numCol="1" spcCol="1270" anchor="ctr" anchorCtr="0">
              <a:noAutofit/>
            </a:bodyPr>
            <a:lstStyle/>
            <a:p>
              <a:pPr algn="ctr" defTabSz="400050">
                <a:lnSpc>
                  <a:spcPct val="90000"/>
                </a:lnSpc>
                <a:spcBef>
                  <a:spcPct val="0"/>
                </a:spcBef>
                <a:spcAft>
                  <a:spcPct val="35000"/>
                </a:spcAft>
              </a:pPr>
              <a:endParaRPr lang="en-US" sz="900"/>
            </a:p>
          </p:txBody>
        </p:sp>
        <p:sp>
          <p:nvSpPr>
            <p:cNvPr id="51" name="Freeform 50"/>
            <p:cNvSpPr/>
            <p:nvPr/>
          </p:nvSpPr>
          <p:spPr>
            <a:xfrm>
              <a:off x="4594917" y="2916770"/>
              <a:ext cx="593796" cy="535819"/>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1">
              <a:blip r:embed="rId17" cstate="print">
                <a:extLst>
                  <a:ext uri="{28A0092B-C50C-407E-A947-70E740481C1C}">
                    <a14:useLocalDpi xmlns:a14="http://schemas.microsoft.com/office/drawing/2010/main" val="0"/>
                  </a:ext>
                </a:extLst>
              </a:blip>
              <a:srcRect/>
              <a:stretch>
                <a:fillRect/>
              </a:stretch>
            </a:blipFill>
            <a:ln w="28575"/>
          </p:spPr>
          <p:style>
            <a:lnRef idx="2">
              <a:schemeClr val="accent1"/>
            </a:lnRef>
            <a:fillRef idx="1">
              <a:schemeClr val="lt1"/>
            </a:fillRef>
            <a:effectRef idx="0">
              <a:schemeClr val="accent1"/>
            </a:effectRef>
            <a:fontRef idx="minor">
              <a:schemeClr val="dk1"/>
            </a:fontRef>
          </p:style>
          <p:txBody>
            <a:bodyPr spcFirstLastPara="0" vert="horz" wrap="square" lIns="117117" tIns="117117" rIns="117117" bIns="117117" numCol="1" spcCol="1270" anchor="ctr" anchorCtr="0">
              <a:noAutofit/>
            </a:bodyPr>
            <a:lstStyle/>
            <a:p>
              <a:pPr algn="ctr" defTabSz="400050">
                <a:lnSpc>
                  <a:spcPct val="90000"/>
                </a:lnSpc>
                <a:spcBef>
                  <a:spcPct val="0"/>
                </a:spcBef>
                <a:spcAft>
                  <a:spcPct val="35000"/>
                </a:spcAft>
              </a:pPr>
              <a:endParaRPr lang="en-US" sz="900"/>
            </a:p>
          </p:txBody>
        </p:sp>
        <p:sp>
          <p:nvSpPr>
            <p:cNvPr id="61" name="Freeform 60"/>
            <p:cNvSpPr/>
            <p:nvPr/>
          </p:nvSpPr>
          <p:spPr>
            <a:xfrm rot="20206426">
              <a:off x="4261096" y="4003474"/>
              <a:ext cx="582772" cy="48076"/>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2" name="Freeform 61"/>
            <p:cNvSpPr/>
            <p:nvPr/>
          </p:nvSpPr>
          <p:spPr>
            <a:xfrm>
              <a:off x="4627875" y="3608581"/>
              <a:ext cx="593796" cy="535819"/>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1">
              <a:blip r:embed="rId16" cstate="print">
                <a:extLst>
                  <a:ext uri="{28A0092B-C50C-407E-A947-70E740481C1C}">
                    <a14:useLocalDpi xmlns:a14="http://schemas.microsoft.com/office/drawing/2010/main" val="0"/>
                  </a:ext>
                </a:extLst>
              </a:blip>
              <a:srcRect/>
              <a:stretch>
                <a:fillRect/>
              </a:stretch>
            </a:blipFill>
            <a:ln w="28575"/>
          </p:spPr>
          <p:style>
            <a:lnRef idx="2">
              <a:schemeClr val="accent4"/>
            </a:lnRef>
            <a:fillRef idx="1">
              <a:schemeClr val="lt1"/>
            </a:fillRef>
            <a:effectRef idx="0">
              <a:schemeClr val="accent4"/>
            </a:effectRef>
            <a:fontRef idx="minor">
              <a:schemeClr val="dk1"/>
            </a:fontRef>
          </p:style>
          <p:txBody>
            <a:bodyPr spcFirstLastPara="0" vert="horz" wrap="square" lIns="117117" tIns="117117" rIns="117117" bIns="117117" numCol="1" spcCol="1270" anchor="ctr" anchorCtr="0">
              <a:noAutofit/>
            </a:bodyPr>
            <a:lstStyle/>
            <a:p>
              <a:pPr algn="ctr" defTabSz="400050">
                <a:lnSpc>
                  <a:spcPct val="90000"/>
                </a:lnSpc>
                <a:spcBef>
                  <a:spcPct val="0"/>
                </a:spcBef>
                <a:spcAft>
                  <a:spcPct val="35000"/>
                </a:spcAft>
              </a:pPr>
              <a:endParaRPr lang="en-US" sz="450"/>
            </a:p>
          </p:txBody>
        </p:sp>
        <p:sp>
          <p:nvSpPr>
            <p:cNvPr id="63" name="Freeform 62"/>
            <p:cNvSpPr/>
            <p:nvPr/>
          </p:nvSpPr>
          <p:spPr>
            <a:xfrm rot="252950">
              <a:off x="4453657" y="4402496"/>
              <a:ext cx="716242" cy="357469"/>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4" name="Freeform 63"/>
            <p:cNvSpPr/>
            <p:nvPr/>
          </p:nvSpPr>
          <p:spPr>
            <a:xfrm>
              <a:off x="4938744" y="4199970"/>
              <a:ext cx="593796" cy="535819"/>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1">
              <a:blip r:embed="rId17" cstate="print">
                <a:extLst>
                  <a:ext uri="{28A0092B-C50C-407E-A947-70E740481C1C}">
                    <a14:useLocalDpi xmlns:a14="http://schemas.microsoft.com/office/drawing/2010/main" val="0"/>
                  </a:ext>
                </a:extLst>
              </a:blip>
              <a:srcRect/>
              <a:stretch>
                <a:fillRect/>
              </a:stretch>
            </a:blipFill>
            <a:ln w="28575">
              <a:solidFill>
                <a:schemeClr val="accent1"/>
              </a:solidFill>
            </a:ln>
          </p:spPr>
          <p:style>
            <a:lnRef idx="2">
              <a:schemeClr val="accent6"/>
            </a:lnRef>
            <a:fillRef idx="1">
              <a:schemeClr val="lt1"/>
            </a:fillRef>
            <a:effectRef idx="0">
              <a:schemeClr val="accent6"/>
            </a:effectRef>
            <a:fontRef idx="minor">
              <a:schemeClr val="dk1"/>
            </a:fontRef>
          </p:style>
          <p:txBody>
            <a:bodyPr spcFirstLastPara="0" vert="horz" wrap="square" lIns="117117" tIns="117117" rIns="117117" bIns="117117" numCol="1" spcCol="1270" anchor="ctr" anchorCtr="0">
              <a:noAutofit/>
            </a:bodyPr>
            <a:lstStyle/>
            <a:p>
              <a:pPr algn="ctr" defTabSz="400050">
                <a:lnSpc>
                  <a:spcPct val="90000"/>
                </a:lnSpc>
                <a:spcBef>
                  <a:spcPct val="0"/>
                </a:spcBef>
                <a:spcAft>
                  <a:spcPct val="35000"/>
                </a:spcAft>
              </a:pPr>
              <a:r>
                <a:rPr lang="en-US" sz="900"/>
                <a:t>D</a:t>
              </a:r>
            </a:p>
          </p:txBody>
        </p:sp>
        <p:sp>
          <p:nvSpPr>
            <p:cNvPr id="66" name="Freeform 65"/>
            <p:cNvSpPr/>
            <p:nvPr/>
          </p:nvSpPr>
          <p:spPr>
            <a:xfrm rot="2064870">
              <a:off x="2964890" y="5698625"/>
              <a:ext cx="481318" cy="232533"/>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7" name="Freeform 66"/>
            <p:cNvSpPr/>
            <p:nvPr/>
          </p:nvSpPr>
          <p:spPr>
            <a:xfrm rot="4723347">
              <a:off x="2724554" y="5930737"/>
              <a:ext cx="582772" cy="48076"/>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8" name="Freeform 67"/>
            <p:cNvSpPr/>
            <p:nvPr/>
          </p:nvSpPr>
          <p:spPr>
            <a:xfrm>
              <a:off x="2787406" y="6072691"/>
              <a:ext cx="593796" cy="535819"/>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1">
              <a:blip r:embed="rId16" cstate="print">
                <a:extLst>
                  <a:ext uri="{28A0092B-C50C-407E-A947-70E740481C1C}">
                    <a14:useLocalDpi xmlns:a14="http://schemas.microsoft.com/office/drawing/2010/main" val="0"/>
                  </a:ext>
                </a:extLst>
              </a:blip>
              <a:srcRect/>
              <a:stretch>
                <a:fillRect/>
              </a:stretch>
            </a:blipFill>
            <a:ln w="28575"/>
          </p:spPr>
          <p:style>
            <a:lnRef idx="2">
              <a:schemeClr val="accent4"/>
            </a:lnRef>
            <a:fillRef idx="1">
              <a:schemeClr val="lt1"/>
            </a:fillRef>
            <a:effectRef idx="0">
              <a:schemeClr val="accent4"/>
            </a:effectRef>
            <a:fontRef idx="minor">
              <a:schemeClr val="dk1"/>
            </a:fontRef>
          </p:style>
          <p:txBody>
            <a:bodyPr spcFirstLastPara="0" vert="horz" wrap="square" lIns="117117" tIns="117117" rIns="117117" bIns="117117" numCol="1" spcCol="1270" anchor="ctr" anchorCtr="0">
              <a:noAutofit/>
            </a:bodyPr>
            <a:lstStyle/>
            <a:p>
              <a:pPr algn="ctr" defTabSz="400050">
                <a:lnSpc>
                  <a:spcPct val="90000"/>
                </a:lnSpc>
                <a:spcBef>
                  <a:spcPct val="0"/>
                </a:spcBef>
                <a:spcAft>
                  <a:spcPct val="35000"/>
                </a:spcAft>
              </a:pPr>
              <a:r>
                <a:rPr lang="en-US" sz="900"/>
                <a:t>A</a:t>
              </a:r>
            </a:p>
          </p:txBody>
        </p:sp>
        <p:sp>
          <p:nvSpPr>
            <p:cNvPr id="71" name="Freeform 70"/>
            <p:cNvSpPr/>
            <p:nvPr/>
          </p:nvSpPr>
          <p:spPr>
            <a:xfrm>
              <a:off x="3441110" y="5767627"/>
              <a:ext cx="593796" cy="535819"/>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1">
              <a:blip r:embed="rId17" cstate="print">
                <a:extLst>
                  <a:ext uri="{28A0092B-C50C-407E-A947-70E740481C1C}">
                    <a14:useLocalDpi xmlns:a14="http://schemas.microsoft.com/office/drawing/2010/main" val="0"/>
                  </a:ext>
                </a:extLst>
              </a:blip>
              <a:srcRect/>
              <a:stretch>
                <a:fillRect/>
              </a:stretch>
            </a:blipFill>
            <a:ln w="28575"/>
          </p:spPr>
          <p:style>
            <a:lnRef idx="2">
              <a:schemeClr val="accent1"/>
            </a:lnRef>
            <a:fillRef idx="1">
              <a:schemeClr val="lt1"/>
            </a:fillRef>
            <a:effectRef idx="0">
              <a:schemeClr val="accent1"/>
            </a:effectRef>
            <a:fontRef idx="minor">
              <a:schemeClr val="dk1"/>
            </a:fontRef>
          </p:style>
          <p:txBody>
            <a:bodyPr spcFirstLastPara="0" vert="horz" wrap="square" lIns="117117" tIns="117117" rIns="117117" bIns="117117" numCol="1" spcCol="1270" anchor="ctr" anchorCtr="0">
              <a:noAutofit/>
            </a:bodyPr>
            <a:lstStyle/>
            <a:p>
              <a:pPr algn="ctr" defTabSz="400050">
                <a:lnSpc>
                  <a:spcPct val="90000"/>
                </a:lnSpc>
                <a:spcBef>
                  <a:spcPct val="0"/>
                </a:spcBef>
                <a:spcAft>
                  <a:spcPct val="35000"/>
                </a:spcAft>
              </a:pPr>
              <a:r>
                <a:rPr lang="en-US" sz="900"/>
                <a:t>D</a:t>
              </a:r>
            </a:p>
          </p:txBody>
        </p:sp>
      </p:grpSp>
      <p:grpSp>
        <p:nvGrpSpPr>
          <p:cNvPr id="6" name="Group 5"/>
          <p:cNvGrpSpPr/>
          <p:nvPr/>
        </p:nvGrpSpPr>
        <p:grpSpPr>
          <a:xfrm>
            <a:off x="2916119" y="2240142"/>
            <a:ext cx="1951412" cy="3713112"/>
            <a:chOff x="1908926" y="580579"/>
            <a:chExt cx="2628880" cy="5202007"/>
          </a:xfrm>
        </p:grpSpPr>
        <p:sp>
          <p:nvSpPr>
            <p:cNvPr id="35" name="Freeform 34"/>
            <p:cNvSpPr/>
            <p:nvPr/>
          </p:nvSpPr>
          <p:spPr>
            <a:xfrm rot="3674082">
              <a:off x="1914436" y="4451687"/>
              <a:ext cx="821721" cy="48076"/>
            </a:xfrm>
            <a:custGeom>
              <a:avLst/>
              <a:gdLst/>
              <a:ahLst/>
              <a:cxnLst/>
              <a:rect l="0" t="0" r="0" b="0"/>
              <a:pathLst>
                <a:path>
                  <a:moveTo>
                    <a:pt x="0" y="24038"/>
                  </a:moveTo>
                  <a:lnTo>
                    <a:pt x="821721"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36" name="Freeform 35"/>
            <p:cNvSpPr/>
            <p:nvPr/>
          </p:nvSpPr>
          <p:spPr>
            <a:xfrm rot="1709747">
              <a:off x="3055461" y="3911373"/>
              <a:ext cx="582772" cy="48076"/>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37" name="Freeform 36"/>
            <p:cNvSpPr/>
            <p:nvPr/>
          </p:nvSpPr>
          <p:spPr>
            <a:xfrm rot="20291822" flipV="1">
              <a:off x="3027371" y="2773478"/>
              <a:ext cx="883023" cy="101236"/>
            </a:xfrm>
            <a:custGeom>
              <a:avLst/>
              <a:gdLst/>
              <a:ahLst/>
              <a:cxnLst/>
              <a:rect l="0" t="0" r="0" b="0"/>
              <a:pathLst>
                <a:path>
                  <a:moveTo>
                    <a:pt x="0" y="24038"/>
                  </a:moveTo>
                  <a:lnTo>
                    <a:pt x="58277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38" name="Freeform 37"/>
            <p:cNvSpPr/>
            <p:nvPr/>
          </p:nvSpPr>
          <p:spPr>
            <a:xfrm rot="17810058">
              <a:off x="1999223" y="2298504"/>
              <a:ext cx="501402" cy="48076"/>
            </a:xfrm>
            <a:custGeom>
              <a:avLst/>
              <a:gdLst/>
              <a:ahLst/>
              <a:cxnLst/>
              <a:rect l="0" t="0" r="0" b="0"/>
              <a:pathLst>
                <a:path>
                  <a:moveTo>
                    <a:pt x="0" y="24038"/>
                  </a:moveTo>
                  <a:lnTo>
                    <a:pt x="501402" y="24038"/>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40" name="Freeform 39"/>
            <p:cNvSpPr/>
            <p:nvPr/>
          </p:nvSpPr>
          <p:spPr>
            <a:xfrm>
              <a:off x="1908926" y="580579"/>
              <a:ext cx="1634244" cy="1601595"/>
            </a:xfrm>
            <a:custGeom>
              <a:avLst/>
              <a:gdLst>
                <a:gd name="connsiteX0" fmla="*/ 0 w 1634244"/>
                <a:gd name="connsiteY0" fmla="*/ 800798 h 1601595"/>
                <a:gd name="connsiteX1" fmla="*/ 817122 w 1634244"/>
                <a:gd name="connsiteY1" fmla="*/ 0 h 1601595"/>
                <a:gd name="connsiteX2" fmla="*/ 1634244 w 1634244"/>
                <a:gd name="connsiteY2" fmla="*/ 800798 h 1601595"/>
                <a:gd name="connsiteX3" fmla="*/ 817122 w 1634244"/>
                <a:gd name="connsiteY3" fmla="*/ 1601596 h 1601595"/>
                <a:gd name="connsiteX4" fmla="*/ 0 w 1634244"/>
                <a:gd name="connsiteY4" fmla="*/ 800798 h 1601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244" h="1601595">
                  <a:moveTo>
                    <a:pt x="0" y="800798"/>
                  </a:moveTo>
                  <a:cubicBezTo>
                    <a:pt x="0" y="358529"/>
                    <a:pt x="365838" y="0"/>
                    <a:pt x="817122" y="0"/>
                  </a:cubicBezTo>
                  <a:cubicBezTo>
                    <a:pt x="1268406" y="0"/>
                    <a:pt x="1634244" y="358529"/>
                    <a:pt x="1634244" y="800798"/>
                  </a:cubicBezTo>
                  <a:cubicBezTo>
                    <a:pt x="1634244" y="1243067"/>
                    <a:pt x="1268406" y="1601596"/>
                    <a:pt x="817122" y="1601596"/>
                  </a:cubicBezTo>
                  <a:cubicBezTo>
                    <a:pt x="365838" y="1601596"/>
                    <a:pt x="0" y="1243067"/>
                    <a:pt x="0" y="800798"/>
                  </a:cubicBezTo>
                  <a:close/>
                </a:path>
              </a:pathLst>
            </a:custGeom>
            <a:blipFill dpi="0" rotWithShape="0">
              <a:blip r:embed="rId18" cstate="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3">
              <a:scrgbClr r="0" g="0" b="0"/>
            </a:fillRef>
            <a:effectRef idx="3">
              <a:schemeClr val="accent5">
                <a:hueOff val="-1838336"/>
                <a:satOff val="-2557"/>
                <a:lumOff val="-981"/>
                <a:alphaOff val="0"/>
              </a:schemeClr>
            </a:effectRef>
            <a:fontRef idx="minor">
              <a:schemeClr val="lt1"/>
            </a:fontRef>
          </p:style>
          <p:txBody>
            <a:bodyPr spcFirstLastPara="0" vert="horz" wrap="square" lIns="185212" tIns="181626" rIns="185212" bIns="181626" numCol="1" spcCol="1270" anchor="ctr" anchorCtr="0">
              <a:noAutofit/>
            </a:bodyPr>
            <a:lstStyle/>
            <a:p>
              <a:pPr algn="ctr" defTabSz="400050">
                <a:lnSpc>
                  <a:spcPct val="90000"/>
                </a:lnSpc>
                <a:spcBef>
                  <a:spcPct val="0"/>
                </a:spcBef>
                <a:spcAft>
                  <a:spcPct val="35000"/>
                </a:spcAft>
              </a:pPr>
              <a:r>
                <a:rPr lang="en-US" sz="1200">
                  <a:effectLst>
                    <a:outerShdw blurRad="38100" dist="38100" dir="2700000" algn="tl">
                      <a:srgbClr val="000000">
                        <a:alpha val="43137"/>
                      </a:srgbClr>
                    </a:outerShdw>
                  </a:effectLst>
                </a:rPr>
                <a:t>Woodland</a:t>
              </a:r>
            </a:p>
          </p:txBody>
        </p:sp>
        <p:sp>
          <p:nvSpPr>
            <p:cNvPr id="45" name="Freeform 44"/>
            <p:cNvSpPr/>
            <p:nvPr/>
          </p:nvSpPr>
          <p:spPr>
            <a:xfrm>
              <a:off x="2224197" y="4768322"/>
              <a:ext cx="1014264" cy="1014264"/>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0">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3">
              <a:scrgbClr r="0" g="0" b="0"/>
            </a:fillRef>
            <a:effectRef idx="3">
              <a:schemeClr val="accent5">
                <a:hueOff val="-7353344"/>
                <a:satOff val="-10228"/>
                <a:lumOff val="-3922"/>
                <a:alphaOff val="0"/>
              </a:schemeClr>
            </a:effectRef>
            <a:fontRef idx="minor">
              <a:schemeClr val="lt1"/>
            </a:fontRef>
          </p:style>
          <p:txBody>
            <a:bodyPr spcFirstLastPara="0" vert="horz" wrap="square" lIns="117117" tIns="117117" rIns="117117" bIns="117117" numCol="1" spcCol="1270" anchor="ctr" anchorCtr="0">
              <a:noAutofit/>
            </a:bodyPr>
            <a:lstStyle/>
            <a:p>
              <a:pPr algn="ctr" defTabSz="400050">
                <a:lnSpc>
                  <a:spcPct val="90000"/>
                </a:lnSpc>
                <a:spcBef>
                  <a:spcPct val="0"/>
                </a:spcBef>
                <a:spcAft>
                  <a:spcPct val="35000"/>
                </a:spcAft>
              </a:pPr>
              <a:r>
                <a:rPr lang="en-US" sz="1200">
                  <a:effectLst>
                    <a:outerShdw blurRad="38100" dist="38100" dir="2700000" algn="tl">
                      <a:srgbClr val="000000">
                        <a:alpha val="43137"/>
                      </a:srgbClr>
                    </a:outerShdw>
                  </a:effectLst>
                </a:rPr>
                <a:t>Lichens</a:t>
              </a:r>
              <a:endParaRPr lang="en-US" sz="900">
                <a:effectLst>
                  <a:outerShdw blurRad="38100" dist="38100" dir="2700000" algn="tl">
                    <a:srgbClr val="000000">
                      <a:alpha val="43137"/>
                    </a:srgbClr>
                  </a:outerShdw>
                </a:effectLst>
              </a:endParaRPr>
            </a:p>
          </p:txBody>
        </p:sp>
        <p:sp>
          <p:nvSpPr>
            <p:cNvPr id="43" name="Freeform 42"/>
            <p:cNvSpPr/>
            <p:nvPr/>
          </p:nvSpPr>
          <p:spPr>
            <a:xfrm>
              <a:off x="3511386" y="3828370"/>
              <a:ext cx="1014264" cy="1014264"/>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0">
              <a:blip r:embed="rId21" cstate="print">
                <a:extLst>
                  <a:ext uri="{BEBA8EAE-BF5A-486C-A8C5-ECC9F3942E4B}">
                    <a14:imgProps xmlns:a14="http://schemas.microsoft.com/office/drawing/2010/main">
                      <a14:imgLayer r:embed="rId22">
                        <a14:imgEffect>
                          <a14:brightnessContrast bright="-20000" contrast="-20000"/>
                        </a14:imgEffect>
                      </a14:imgLayer>
                    </a14:imgProps>
                  </a:ex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3">
              <a:scrgbClr r="0" g="0" b="0"/>
            </a:fillRef>
            <a:effectRef idx="3">
              <a:schemeClr val="accent5">
                <a:hueOff val="-5515009"/>
                <a:satOff val="-7671"/>
                <a:lumOff val="-2942"/>
                <a:alphaOff val="0"/>
              </a:schemeClr>
            </a:effectRef>
            <a:fontRef idx="minor">
              <a:schemeClr val="lt1"/>
            </a:fontRef>
          </p:style>
          <p:txBody>
            <a:bodyPr spcFirstLastPara="0" vert="horz" wrap="square" lIns="0" tIns="117117" rIns="0" bIns="117117" numCol="1" spcCol="1270" anchor="ctr" anchorCtr="0">
              <a:noAutofit/>
            </a:bodyPr>
            <a:lstStyle/>
            <a:p>
              <a:pPr algn="ctr" defTabSz="400050">
                <a:lnSpc>
                  <a:spcPct val="90000"/>
                </a:lnSpc>
                <a:spcBef>
                  <a:spcPct val="0"/>
                </a:spcBef>
                <a:spcAft>
                  <a:spcPct val="35000"/>
                </a:spcAft>
              </a:pPr>
              <a:r>
                <a:rPr lang="en-US" sz="1050">
                  <a:effectLst>
                    <a:outerShdw blurRad="38100" dist="38100" dir="2700000" algn="tl">
                      <a:srgbClr val="000000">
                        <a:alpha val="43137"/>
                      </a:srgbClr>
                    </a:outerShdw>
                  </a:effectLst>
                </a:rPr>
                <a:t>Bryophytes</a:t>
              </a:r>
              <a:endParaRPr lang="en-US" sz="900">
                <a:effectLst>
                  <a:outerShdw blurRad="38100" dist="38100" dir="2700000" algn="tl">
                    <a:srgbClr val="000000">
                      <a:alpha val="43137"/>
                    </a:srgbClr>
                  </a:outerShdw>
                </a:effectLst>
              </a:endParaRPr>
            </a:p>
          </p:txBody>
        </p:sp>
        <p:sp>
          <p:nvSpPr>
            <p:cNvPr id="42" name="Freeform 41"/>
            <p:cNvSpPr/>
            <p:nvPr/>
          </p:nvSpPr>
          <p:spPr>
            <a:xfrm>
              <a:off x="3523542" y="2076233"/>
              <a:ext cx="1014264" cy="1014264"/>
            </a:xfrm>
            <a:custGeom>
              <a:avLst/>
              <a:gdLst>
                <a:gd name="connsiteX0" fmla="*/ 0 w 1014264"/>
                <a:gd name="connsiteY0" fmla="*/ 507132 h 1014264"/>
                <a:gd name="connsiteX1" fmla="*/ 507132 w 1014264"/>
                <a:gd name="connsiteY1" fmla="*/ 0 h 1014264"/>
                <a:gd name="connsiteX2" fmla="*/ 1014264 w 1014264"/>
                <a:gd name="connsiteY2" fmla="*/ 507132 h 1014264"/>
                <a:gd name="connsiteX3" fmla="*/ 507132 w 1014264"/>
                <a:gd name="connsiteY3" fmla="*/ 1014264 h 1014264"/>
                <a:gd name="connsiteX4" fmla="*/ 0 w 1014264"/>
                <a:gd name="connsiteY4" fmla="*/ 507132 h 101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64" h="1014264">
                  <a:moveTo>
                    <a:pt x="0" y="507132"/>
                  </a:moveTo>
                  <a:cubicBezTo>
                    <a:pt x="0" y="227051"/>
                    <a:pt x="227051" y="0"/>
                    <a:pt x="507132" y="0"/>
                  </a:cubicBezTo>
                  <a:cubicBezTo>
                    <a:pt x="787213" y="0"/>
                    <a:pt x="1014264" y="227051"/>
                    <a:pt x="1014264" y="507132"/>
                  </a:cubicBezTo>
                  <a:cubicBezTo>
                    <a:pt x="1014264" y="787213"/>
                    <a:pt x="787213" y="1014264"/>
                    <a:pt x="507132" y="1014264"/>
                  </a:cubicBezTo>
                  <a:cubicBezTo>
                    <a:pt x="227051" y="1014264"/>
                    <a:pt x="0" y="787213"/>
                    <a:pt x="0" y="507132"/>
                  </a:cubicBezTo>
                  <a:close/>
                </a:path>
              </a:pathLst>
            </a:custGeom>
            <a:blipFill dpi="0" rotWithShape="0">
              <a:blip r:embed="rId23">
                <a:extLst>
                  <a:ext uri="{BEBA8EAE-BF5A-486C-A8C5-ECC9F3942E4B}">
                    <a14:imgProps xmlns:a14="http://schemas.microsoft.com/office/drawing/2010/main">
                      <a14:imgLayer r:embed="rId24">
                        <a14:imgEffect>
                          <a14:brightnessContrast bright="-20000" contrast="20000"/>
                        </a14:imgEffect>
                      </a14:imgLayer>
                    </a14:imgProps>
                  </a:ex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3">
              <a:scrgbClr r="0" g="0" b="0"/>
            </a:fillRef>
            <a:effectRef idx="3">
              <a:schemeClr val="accent5">
                <a:hueOff val="-3676672"/>
                <a:satOff val="-5114"/>
                <a:lumOff val="-1961"/>
                <a:alphaOff val="0"/>
              </a:schemeClr>
            </a:effectRef>
            <a:fontRef idx="minor">
              <a:schemeClr val="lt1"/>
            </a:fontRef>
          </p:style>
          <p:txBody>
            <a:bodyPr spcFirstLastPara="0" vert="horz" wrap="square" lIns="0" tIns="117117" rIns="0" bIns="117117" numCol="1" spcCol="1270" anchor="ctr" anchorCtr="0">
              <a:noAutofit/>
            </a:bodyPr>
            <a:lstStyle/>
            <a:p>
              <a:pPr algn="ctr" defTabSz="400050">
                <a:lnSpc>
                  <a:spcPct val="90000"/>
                </a:lnSpc>
                <a:spcBef>
                  <a:spcPct val="0"/>
                </a:spcBef>
                <a:spcAft>
                  <a:spcPct val="35000"/>
                </a:spcAft>
              </a:pPr>
              <a:r>
                <a:rPr lang="en-US" sz="1050">
                  <a:effectLst>
                    <a:outerShdw blurRad="38100" dist="38100" dir="2700000" algn="tl">
                      <a:srgbClr val="000000">
                        <a:alpha val="43137"/>
                      </a:srgbClr>
                    </a:outerShdw>
                  </a:effectLst>
                </a:rPr>
                <a:t>Deadwood beetles</a:t>
              </a:r>
            </a:p>
          </p:txBody>
        </p:sp>
      </p:grpSp>
      <p:grpSp>
        <p:nvGrpSpPr>
          <p:cNvPr id="112" name="Group 111"/>
          <p:cNvGrpSpPr/>
          <p:nvPr/>
        </p:nvGrpSpPr>
        <p:grpSpPr>
          <a:xfrm>
            <a:off x="3983136" y="2047550"/>
            <a:ext cx="2035210" cy="4548545"/>
            <a:chOff x="3330455" y="320540"/>
            <a:chExt cx="2741771" cy="6372433"/>
          </a:xfrm>
        </p:grpSpPr>
        <p:sp>
          <p:nvSpPr>
            <p:cNvPr id="85" name="TextBox 84"/>
            <p:cNvSpPr txBox="1"/>
            <p:nvPr/>
          </p:nvSpPr>
          <p:spPr>
            <a:xfrm>
              <a:off x="5168283" y="3011307"/>
              <a:ext cx="593805" cy="646785"/>
            </a:xfrm>
            <a:prstGeom prst="rect">
              <a:avLst/>
            </a:prstGeom>
            <a:noFill/>
          </p:spPr>
          <p:txBody>
            <a:bodyPr wrap="square" rtlCol="0">
              <a:spAutoFit/>
            </a:bodyPr>
            <a:lstStyle/>
            <a:p>
              <a:r>
                <a:rPr lang="en-GB" sz="1200"/>
                <a:t>10%</a:t>
              </a:r>
            </a:p>
          </p:txBody>
        </p:sp>
        <p:sp>
          <p:nvSpPr>
            <p:cNvPr id="86" name="TextBox 85"/>
            <p:cNvSpPr txBox="1"/>
            <p:nvPr/>
          </p:nvSpPr>
          <p:spPr>
            <a:xfrm>
              <a:off x="5235641" y="2413433"/>
              <a:ext cx="709943" cy="560547"/>
            </a:xfrm>
            <a:prstGeom prst="rect">
              <a:avLst/>
            </a:prstGeom>
            <a:noFill/>
          </p:spPr>
          <p:txBody>
            <a:bodyPr wrap="square" rtlCol="0">
              <a:spAutoFit/>
            </a:bodyPr>
            <a:lstStyle/>
            <a:p>
              <a:r>
                <a:rPr lang="en-GB" sz="1200"/>
                <a:t>20m</a:t>
              </a:r>
              <a:r>
                <a:rPr lang="en-GB" sz="1200" baseline="30000"/>
                <a:t>3</a:t>
              </a:r>
            </a:p>
          </p:txBody>
        </p:sp>
        <p:sp>
          <p:nvSpPr>
            <p:cNvPr id="87" name="TextBox 86"/>
            <p:cNvSpPr txBox="1"/>
            <p:nvPr/>
          </p:nvSpPr>
          <p:spPr>
            <a:xfrm>
              <a:off x="4059103" y="5877545"/>
              <a:ext cx="593805" cy="388071"/>
            </a:xfrm>
            <a:prstGeom prst="rect">
              <a:avLst/>
            </a:prstGeom>
            <a:noFill/>
          </p:spPr>
          <p:txBody>
            <a:bodyPr wrap="square" rtlCol="0">
              <a:spAutoFit/>
            </a:bodyPr>
            <a:lstStyle/>
            <a:p>
              <a:r>
                <a:rPr lang="en-GB" sz="1200"/>
                <a:t>0%</a:t>
              </a:r>
            </a:p>
          </p:txBody>
        </p:sp>
        <p:sp>
          <p:nvSpPr>
            <p:cNvPr id="88" name="TextBox 87"/>
            <p:cNvSpPr txBox="1"/>
            <p:nvPr/>
          </p:nvSpPr>
          <p:spPr>
            <a:xfrm>
              <a:off x="5478421" y="4293577"/>
              <a:ext cx="593805" cy="388071"/>
            </a:xfrm>
            <a:prstGeom prst="rect">
              <a:avLst/>
            </a:prstGeom>
            <a:noFill/>
          </p:spPr>
          <p:txBody>
            <a:bodyPr wrap="square" rtlCol="0">
              <a:spAutoFit/>
            </a:bodyPr>
            <a:lstStyle/>
            <a:p>
              <a:r>
                <a:rPr lang="en-GB" sz="1200"/>
                <a:t>0%</a:t>
              </a:r>
            </a:p>
          </p:txBody>
        </p:sp>
        <p:sp>
          <p:nvSpPr>
            <p:cNvPr id="89" name="TextBox 88"/>
            <p:cNvSpPr txBox="1"/>
            <p:nvPr/>
          </p:nvSpPr>
          <p:spPr>
            <a:xfrm>
              <a:off x="4147664" y="1468871"/>
              <a:ext cx="791080" cy="388071"/>
            </a:xfrm>
            <a:prstGeom prst="rect">
              <a:avLst/>
            </a:prstGeom>
            <a:noFill/>
          </p:spPr>
          <p:txBody>
            <a:bodyPr wrap="square" rtlCol="0">
              <a:spAutoFit/>
            </a:bodyPr>
            <a:lstStyle/>
            <a:p>
              <a:r>
                <a:rPr lang="en-GB" sz="1200"/>
                <a:t>10%</a:t>
              </a:r>
            </a:p>
          </p:txBody>
        </p:sp>
        <p:sp>
          <p:nvSpPr>
            <p:cNvPr id="90" name="TextBox 89"/>
            <p:cNvSpPr txBox="1"/>
            <p:nvPr/>
          </p:nvSpPr>
          <p:spPr>
            <a:xfrm>
              <a:off x="4262684" y="834231"/>
              <a:ext cx="864769" cy="388071"/>
            </a:xfrm>
            <a:prstGeom prst="rect">
              <a:avLst/>
            </a:prstGeom>
            <a:noFill/>
          </p:spPr>
          <p:txBody>
            <a:bodyPr wrap="square" rtlCol="0">
              <a:spAutoFit/>
            </a:bodyPr>
            <a:lstStyle/>
            <a:p>
              <a:r>
                <a:rPr lang="en-GB" sz="1200"/>
                <a:t>230 ha</a:t>
              </a:r>
            </a:p>
          </p:txBody>
        </p:sp>
        <p:sp>
          <p:nvSpPr>
            <p:cNvPr id="91" name="TextBox 90"/>
            <p:cNvSpPr txBox="1"/>
            <p:nvPr/>
          </p:nvSpPr>
          <p:spPr>
            <a:xfrm>
              <a:off x="3970043" y="320540"/>
              <a:ext cx="764846" cy="355732"/>
            </a:xfrm>
            <a:prstGeom prst="rect">
              <a:avLst/>
            </a:prstGeom>
            <a:noFill/>
          </p:spPr>
          <p:txBody>
            <a:bodyPr wrap="square" rtlCol="0">
              <a:spAutoFit/>
            </a:bodyPr>
            <a:lstStyle/>
            <a:p>
              <a:r>
                <a:rPr lang="en-GB" sz="1050" b="1"/>
                <a:t>+/-</a:t>
              </a:r>
            </a:p>
          </p:txBody>
        </p:sp>
        <p:sp>
          <p:nvSpPr>
            <p:cNvPr id="93" name="TextBox 92"/>
            <p:cNvSpPr txBox="1"/>
            <p:nvPr/>
          </p:nvSpPr>
          <p:spPr>
            <a:xfrm>
              <a:off x="5207509" y="1721603"/>
              <a:ext cx="764846" cy="355732"/>
            </a:xfrm>
            <a:prstGeom prst="rect">
              <a:avLst/>
            </a:prstGeom>
            <a:noFill/>
          </p:spPr>
          <p:txBody>
            <a:bodyPr wrap="square" rtlCol="0">
              <a:spAutoFit/>
            </a:bodyPr>
            <a:lstStyle/>
            <a:p>
              <a:r>
                <a:rPr lang="en-GB" sz="1050" b="1"/>
                <a:t>+/-</a:t>
              </a:r>
            </a:p>
          </p:txBody>
        </p:sp>
        <p:sp>
          <p:nvSpPr>
            <p:cNvPr id="94" name="TextBox 93"/>
            <p:cNvSpPr txBox="1"/>
            <p:nvPr/>
          </p:nvSpPr>
          <p:spPr>
            <a:xfrm>
              <a:off x="5246831" y="3715905"/>
              <a:ext cx="764846" cy="355732"/>
            </a:xfrm>
            <a:prstGeom prst="rect">
              <a:avLst/>
            </a:prstGeom>
            <a:noFill/>
          </p:spPr>
          <p:txBody>
            <a:bodyPr wrap="square" rtlCol="0">
              <a:spAutoFit/>
            </a:bodyPr>
            <a:lstStyle/>
            <a:p>
              <a:r>
                <a:rPr lang="en-GB" sz="1050" b="1"/>
                <a:t>+/-</a:t>
              </a:r>
            </a:p>
          </p:txBody>
        </p:sp>
        <p:sp>
          <p:nvSpPr>
            <p:cNvPr id="95" name="TextBox 94"/>
            <p:cNvSpPr txBox="1"/>
            <p:nvPr/>
          </p:nvSpPr>
          <p:spPr>
            <a:xfrm>
              <a:off x="3330455" y="6337241"/>
              <a:ext cx="764846" cy="355732"/>
            </a:xfrm>
            <a:prstGeom prst="rect">
              <a:avLst/>
            </a:prstGeom>
            <a:noFill/>
          </p:spPr>
          <p:txBody>
            <a:bodyPr wrap="square" rtlCol="0">
              <a:spAutoFit/>
            </a:bodyPr>
            <a:lstStyle/>
            <a:p>
              <a:r>
                <a:rPr lang="en-GB" sz="1050" b="1"/>
                <a:t>+/-</a:t>
              </a:r>
            </a:p>
          </p:txBody>
        </p:sp>
        <p:sp>
          <p:nvSpPr>
            <p:cNvPr id="96" name="TextBox 95"/>
            <p:cNvSpPr txBox="1"/>
            <p:nvPr/>
          </p:nvSpPr>
          <p:spPr>
            <a:xfrm>
              <a:off x="4069816" y="5246947"/>
              <a:ext cx="764846" cy="355732"/>
            </a:xfrm>
            <a:prstGeom prst="rect">
              <a:avLst/>
            </a:prstGeom>
            <a:noFill/>
          </p:spPr>
          <p:txBody>
            <a:bodyPr wrap="square" rtlCol="0">
              <a:spAutoFit/>
            </a:bodyPr>
            <a:lstStyle/>
            <a:p>
              <a:r>
                <a:rPr lang="en-GB" sz="1050" b="1"/>
                <a:t>+/-</a:t>
              </a:r>
            </a:p>
          </p:txBody>
        </p:sp>
        <p:sp>
          <p:nvSpPr>
            <p:cNvPr id="97" name="TextBox 96"/>
            <p:cNvSpPr txBox="1"/>
            <p:nvPr/>
          </p:nvSpPr>
          <p:spPr>
            <a:xfrm>
              <a:off x="5175338" y="4904287"/>
              <a:ext cx="593805" cy="646785"/>
            </a:xfrm>
            <a:prstGeom prst="rect">
              <a:avLst/>
            </a:prstGeom>
            <a:noFill/>
          </p:spPr>
          <p:txBody>
            <a:bodyPr wrap="square" rtlCol="0">
              <a:spAutoFit/>
            </a:bodyPr>
            <a:lstStyle/>
            <a:p>
              <a:r>
                <a:rPr lang="en-GB" sz="1200"/>
                <a:t>Low</a:t>
              </a:r>
            </a:p>
          </p:txBody>
        </p:sp>
      </p:grpSp>
      <p:sp>
        <p:nvSpPr>
          <p:cNvPr id="102" name="Oval 101"/>
          <p:cNvSpPr/>
          <p:nvPr/>
        </p:nvSpPr>
        <p:spPr>
          <a:xfrm>
            <a:off x="2327513" y="3472751"/>
            <a:ext cx="1640632" cy="1569362"/>
          </a:xfrm>
          <a:prstGeom prst="ellipse">
            <a:avLst/>
          </a:prstGeom>
          <a:blipFill>
            <a:blip r:embed="rId11" cstate="print">
              <a:extLst>
                <a:ext uri="{28A0092B-C50C-407E-A947-70E740481C1C}">
                  <a14:useLocalDpi xmlns:a14="http://schemas.microsoft.com/office/drawing/2010/main" val="0"/>
                </a:ext>
              </a:extLst>
            </a:blip>
            <a:srcRect/>
            <a:stretch>
              <a:fillRect l="-7000" r="-7000"/>
            </a:stretch>
          </a:blip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a:lstStyle/>
          <a:p>
            <a:pPr algn="ctr"/>
            <a:endParaRPr lang="en-GB" sz="1350">
              <a:ln w="0"/>
              <a:solidFill>
                <a:schemeClr val="tx1"/>
              </a:solidFill>
              <a:effectLst>
                <a:outerShdw blurRad="38100" dist="19050" dir="2700000" algn="tl" rotWithShape="0">
                  <a:schemeClr val="dk1">
                    <a:alpha val="40000"/>
                  </a:schemeClr>
                </a:outerShdw>
              </a:effectLst>
            </a:endParaRPr>
          </a:p>
          <a:p>
            <a:pPr algn="ctr"/>
            <a:endParaRPr lang="en-GB" sz="1350">
              <a:ln w="0"/>
              <a:solidFill>
                <a:schemeClr val="tx1"/>
              </a:solidFill>
              <a:effectLst>
                <a:outerShdw blurRad="38100" dist="19050" dir="2700000" algn="tl" rotWithShape="0">
                  <a:schemeClr val="dk1">
                    <a:alpha val="40000"/>
                  </a:schemeClr>
                </a:outerShdw>
              </a:effectLst>
            </a:endParaRPr>
          </a:p>
          <a:p>
            <a:pPr algn="ctr"/>
            <a:r>
              <a:rPr lang="en-GB" sz="1350">
                <a:ln w="0"/>
                <a:solidFill>
                  <a:schemeClr val="tx1"/>
                </a:solidFill>
                <a:effectLst>
                  <a:outerShdw blurRad="38100" dist="19050" dir="2700000" algn="tl" rotWithShape="0">
                    <a:schemeClr val="dk1">
                      <a:alpha val="40000"/>
                    </a:schemeClr>
                  </a:outerShdw>
                </a:effectLst>
              </a:rPr>
              <a:t>SITE</a:t>
            </a:r>
          </a:p>
        </p:txBody>
      </p:sp>
      <p:sp>
        <p:nvSpPr>
          <p:cNvPr id="2" name="Rounded Rectangle 1"/>
          <p:cNvSpPr/>
          <p:nvPr/>
        </p:nvSpPr>
        <p:spPr>
          <a:xfrm>
            <a:off x="7177793" y="1924332"/>
            <a:ext cx="3135814" cy="11626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a:t>Change Management</a:t>
            </a:r>
          </a:p>
        </p:txBody>
      </p:sp>
      <p:sp>
        <p:nvSpPr>
          <p:cNvPr id="4" name="Title 1">
            <a:extLst>
              <a:ext uri="{FF2B5EF4-FFF2-40B4-BE49-F238E27FC236}">
                <a16:creationId xmlns:a16="http://schemas.microsoft.com/office/drawing/2014/main" id="{076A9327-7168-99D9-193B-9C2CA8A1B594}"/>
              </a:ext>
            </a:extLst>
          </p:cNvPr>
          <p:cNvSpPr txBox="1">
            <a:spLocks/>
          </p:cNvSpPr>
          <p:nvPr/>
        </p:nvSpPr>
        <p:spPr>
          <a:xfrm>
            <a:off x="841248" y="334644"/>
            <a:ext cx="10509504" cy="1076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t>Site Condition Monitoring  (cycles 1-3)</a:t>
            </a:r>
          </a:p>
        </p:txBody>
      </p:sp>
      <p:cxnSp>
        <p:nvCxnSpPr>
          <p:cNvPr id="5" name="Straight Connector 4">
            <a:extLst>
              <a:ext uri="{FF2B5EF4-FFF2-40B4-BE49-F238E27FC236}">
                <a16:creationId xmlns:a16="http://schemas.microsoft.com/office/drawing/2014/main" id="{FEE14A56-AF84-AD27-23D7-2B31157297FB}"/>
              </a:ext>
            </a:extLst>
          </p:cNvPr>
          <p:cNvCxnSpPr>
            <a:cxnSpLocks/>
          </p:cNvCxnSpPr>
          <p:nvPr/>
        </p:nvCxnSpPr>
        <p:spPr>
          <a:xfrm>
            <a:off x="841248" y="1501138"/>
            <a:ext cx="1050645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6807CA9E-ABE6-7587-B53F-71982A9D1DDC}"/>
              </a:ext>
            </a:extLst>
          </p:cNvPr>
          <p:cNvSpPr/>
          <p:nvPr/>
        </p:nvSpPr>
        <p:spPr>
          <a:xfrm>
            <a:off x="841248" y="-4535"/>
            <a:ext cx="10506456" cy="182879"/>
          </a:xfrm>
          <a:prstGeom prst="rect">
            <a:avLst/>
          </a:prstGeom>
          <a:solidFill>
            <a:srgbClr val="2682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04222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78"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7|8.1|82.4|37.1|12.6|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71FFD1B571BE2883E0537D20C80A46C7" version="1.0.0">
  <systemFields>
    <field name="Objective-Id">
      <value order="0">A4824428</value>
    </field>
    <field name="Objective-Title">
      <value order="0">DHE presentation - Europarc conference Sheffield - November 2024</value>
    </field>
    <field name="Objective-Description">
      <value order="0"/>
    </field>
    <field name="Objective-CreationStamp">
      <value order="0">2024-11-14T12:46:29Z</value>
    </field>
    <field name="Objective-IsApproved">
      <value order="0">false</value>
    </field>
    <field name="Objective-IsPublished">
      <value order="0">false</value>
    </field>
    <field name="Objective-DatePublished">
      <value order="0"/>
    </field>
    <field name="Objective-ModificationStamp">
      <value order="0">2024-11-14T12:55:54Z</value>
    </field>
    <field name="Objective-Owner">
      <value order="0">Lisa Davidson</value>
    </field>
    <field name="Objective-Path">
      <value order="0">Objective Global Folder:NatureScot Fileplan:SIT - Sites and Designated Areas:DHE - Monitoring to Deliver Healthy Ecosystems:Deliver Healthy Ecosystems - DHE - Engagement</value>
    </field>
    <field name="Objective-Parent">
      <value order="0">Deliver Healthy Ecosystems - DHE - Engagement</value>
    </field>
    <field name="Objective-State">
      <value order="0">Being Edited</value>
    </field>
    <field name="Objective-VersionId">
      <value order="0">vA8463268</value>
    </field>
    <field name="Objective-Version">
      <value order="0">1.1</value>
    </field>
    <field name="Objective-VersionNumber">
      <value order="0">2</value>
    </field>
    <field name="Objective-VersionComment">
      <value order="0"/>
    </field>
    <field name="Objective-FileNumber">
      <value order="0">qA186956</value>
    </field>
    <field name="Objective-Classification">
      <value order="0"/>
    </field>
    <field name="Objective-Caveats">
      <value order="0"/>
    </field>
  </systemFields>
  <catalogues>
    <catalogue name="Document Type Catalogue" type="type" ori="id:cA8">
      <field name="Objective-Date of Original">
        <value order="0"/>
      </field>
      <field name="Objective-Sensitivity Review Date">
        <value order="0"/>
      </field>
      <field name="Objective-FOI Exemption">
        <value order="0">Release</value>
      </field>
      <field name="Objective-DPA Exemption">
        <value order="0">Release</value>
      </field>
      <field name="Objective-EIR Exception">
        <value order="0">Release</value>
      </field>
      <field name="Objective-Justification">
        <value order="0"/>
      </field>
      <field name="Objective-Date of Request">
        <value order="0"/>
      </field>
      <field name="Objective-Date of Release">
        <value order="0"/>
      </field>
      <field name="Objective-FOI/EIR Disclosure Date">
        <value order="0"/>
      </field>
      <field name="Objective-FOI/EIR Dissemination Date">
        <value order="0"/>
      </field>
      <field name="Objective-FOI Release Details">
        <value order="0"/>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71FFD1B571BE2883E0537D20C80A46C7"/>
  </ds:schemaRefs>
</ds:datastoreItem>
</file>

<file path=docProps/app.xml><?xml version="1.0" encoding="utf-8"?>
<Properties xmlns="http://schemas.openxmlformats.org/officeDocument/2006/extended-properties" xmlns:vt="http://schemas.openxmlformats.org/officeDocument/2006/docPropsVTypes">
  <TotalTime>3</TotalTime>
  <Words>2448</Words>
  <Application>Microsoft Office PowerPoint</Application>
  <PresentationFormat>Widescreen</PresentationFormat>
  <Paragraphs>255</Paragraphs>
  <Slides>9</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Calibri</vt:lpstr>
      <vt:lpstr>Calibri,Sans-Serif</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listening!</vt:lpstr>
      <vt:lpstr>PowerPoint Presentation</vt:lpstr>
    </vt:vector>
  </TitlesOfParts>
  <Company>NatureScot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Davidson</dc:creator>
  <cp:lastModifiedBy>Anita Prosser</cp:lastModifiedBy>
  <cp:revision>17</cp:revision>
  <dcterms:created xsi:type="dcterms:W3CDTF">2024-11-14T12:45:51Z</dcterms:created>
  <dcterms:modified xsi:type="dcterms:W3CDTF">2024-11-20T22:43:11Z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d6aba11-eede-4e5b-a79a-2f2784cd251f_Enabled">
    <vt:lpwstr>true</vt:lpwstr>
  </property>
  <property fmtid="{D5CDD505-2E9C-101B-9397-08002B2CF9AE}" pid="3" name="MSIP_Label_ad6aba11-eede-4e5b-a79a-2f2784cd251f_SetDate">
    <vt:lpwstr>2024-11-14T12:46:31Z</vt:lpwstr>
  </property>
  <property fmtid="{D5CDD505-2E9C-101B-9397-08002B2CF9AE}" pid="4" name="MSIP_Label_ad6aba11-eede-4e5b-a79a-2f2784cd251f_Method">
    <vt:lpwstr>Standard</vt:lpwstr>
  </property>
  <property fmtid="{D5CDD505-2E9C-101B-9397-08002B2CF9AE}" pid="5" name="MSIP_Label_ad6aba11-eede-4e5b-a79a-2f2784cd251f_Name">
    <vt:lpwstr>defa4170-0d19-0005-0004-bc88714345d2</vt:lpwstr>
  </property>
  <property fmtid="{D5CDD505-2E9C-101B-9397-08002B2CF9AE}" pid="6" name="MSIP_Label_ad6aba11-eede-4e5b-a79a-2f2784cd251f_SiteId">
    <vt:lpwstr>074028c0-e165-4999-99ad-31603ad73bac</vt:lpwstr>
  </property>
  <property fmtid="{D5CDD505-2E9C-101B-9397-08002B2CF9AE}" pid="7" name="MSIP_Label_ad6aba11-eede-4e5b-a79a-2f2784cd251f_ActionId">
    <vt:lpwstr>a1fa08b1-299b-4071-8f00-2f7209ed9f0f</vt:lpwstr>
  </property>
  <property fmtid="{D5CDD505-2E9C-101B-9397-08002B2CF9AE}" pid="8" name="MSIP_Label_ad6aba11-eede-4e5b-a79a-2f2784cd251f_ContentBits">
    <vt:lpwstr>0</vt:lpwstr>
  </property>
  <property fmtid="{D5CDD505-2E9C-101B-9397-08002B2CF9AE}" pid="9" name="Customer-Id">
    <vt:lpwstr>71FFD1B571BE2883E0537D20C80A46C7</vt:lpwstr>
  </property>
  <property fmtid="{D5CDD505-2E9C-101B-9397-08002B2CF9AE}" pid="10" name="Objective-Id">
    <vt:lpwstr>A4824428</vt:lpwstr>
  </property>
  <property fmtid="{D5CDD505-2E9C-101B-9397-08002B2CF9AE}" pid="11" name="Objective-Title">
    <vt:lpwstr>DHE presentation - Europarc conference Sheffield - November 2024</vt:lpwstr>
  </property>
  <property fmtid="{D5CDD505-2E9C-101B-9397-08002B2CF9AE}" pid="12" name="Objective-Description">
    <vt:lpwstr/>
  </property>
  <property fmtid="{D5CDD505-2E9C-101B-9397-08002B2CF9AE}" pid="13" name="Objective-CreationStamp">
    <vt:filetime>2024-11-14T12:46:29Z</vt:filetime>
  </property>
  <property fmtid="{D5CDD505-2E9C-101B-9397-08002B2CF9AE}" pid="14" name="Objective-IsApproved">
    <vt:bool>false</vt:bool>
  </property>
  <property fmtid="{D5CDD505-2E9C-101B-9397-08002B2CF9AE}" pid="15" name="Objective-IsPublished">
    <vt:bool>false</vt:bool>
  </property>
  <property fmtid="{D5CDD505-2E9C-101B-9397-08002B2CF9AE}" pid="16" name="Objective-DatePublished">
    <vt:lpwstr/>
  </property>
  <property fmtid="{D5CDD505-2E9C-101B-9397-08002B2CF9AE}" pid="17" name="Objective-ModificationStamp">
    <vt:filetime>2024-11-14T12:55:54Z</vt:filetime>
  </property>
  <property fmtid="{D5CDD505-2E9C-101B-9397-08002B2CF9AE}" pid="18" name="Objective-Owner">
    <vt:lpwstr>Lisa Davidson</vt:lpwstr>
  </property>
  <property fmtid="{D5CDD505-2E9C-101B-9397-08002B2CF9AE}" pid="19" name="Objective-Path">
    <vt:lpwstr>Objective Global Folder:NatureScot Fileplan:SIT - Sites and Designated Areas:DHE - Monitoring to Deliver Healthy Ecosystems:Deliver Healthy Ecosystems - DHE - Engagement</vt:lpwstr>
  </property>
  <property fmtid="{D5CDD505-2E9C-101B-9397-08002B2CF9AE}" pid="20" name="Objective-Parent">
    <vt:lpwstr>Deliver Healthy Ecosystems - DHE - Engagement</vt:lpwstr>
  </property>
  <property fmtid="{D5CDD505-2E9C-101B-9397-08002B2CF9AE}" pid="21" name="Objective-State">
    <vt:lpwstr>Being Edited</vt:lpwstr>
  </property>
  <property fmtid="{D5CDD505-2E9C-101B-9397-08002B2CF9AE}" pid="22" name="Objective-VersionId">
    <vt:lpwstr>vA8463268</vt:lpwstr>
  </property>
  <property fmtid="{D5CDD505-2E9C-101B-9397-08002B2CF9AE}" pid="23" name="Objective-Version">
    <vt:lpwstr>1.1</vt:lpwstr>
  </property>
  <property fmtid="{D5CDD505-2E9C-101B-9397-08002B2CF9AE}" pid="24" name="Objective-VersionNumber">
    <vt:r8>2</vt:r8>
  </property>
  <property fmtid="{D5CDD505-2E9C-101B-9397-08002B2CF9AE}" pid="25" name="Objective-VersionComment">
    <vt:lpwstr/>
  </property>
  <property fmtid="{D5CDD505-2E9C-101B-9397-08002B2CF9AE}" pid="26" name="Objective-FileNumber">
    <vt:lpwstr>qA186956</vt:lpwstr>
  </property>
  <property fmtid="{D5CDD505-2E9C-101B-9397-08002B2CF9AE}" pid="27" name="Objective-Classification">
    <vt:lpwstr/>
  </property>
  <property fmtid="{D5CDD505-2E9C-101B-9397-08002B2CF9AE}" pid="28" name="Objective-Caveats">
    <vt:lpwstr/>
  </property>
  <property fmtid="{D5CDD505-2E9C-101B-9397-08002B2CF9AE}" pid="29" name="Objective-Date of Original">
    <vt:lpwstr/>
  </property>
  <property fmtid="{D5CDD505-2E9C-101B-9397-08002B2CF9AE}" pid="30" name="Objective-Sensitivity Review Date">
    <vt:lpwstr/>
  </property>
  <property fmtid="{D5CDD505-2E9C-101B-9397-08002B2CF9AE}" pid="31" name="Objective-FOI Exemption">
    <vt:lpwstr>Release</vt:lpwstr>
  </property>
  <property fmtid="{D5CDD505-2E9C-101B-9397-08002B2CF9AE}" pid="32" name="Objective-DPA Exemption">
    <vt:lpwstr>Release</vt:lpwstr>
  </property>
  <property fmtid="{D5CDD505-2E9C-101B-9397-08002B2CF9AE}" pid="33" name="Objective-EIR Exception">
    <vt:lpwstr>Release</vt:lpwstr>
  </property>
  <property fmtid="{D5CDD505-2E9C-101B-9397-08002B2CF9AE}" pid="34" name="Objective-Justification">
    <vt:lpwstr/>
  </property>
  <property fmtid="{D5CDD505-2E9C-101B-9397-08002B2CF9AE}" pid="35" name="Objective-Date of Request">
    <vt:lpwstr/>
  </property>
  <property fmtid="{D5CDD505-2E9C-101B-9397-08002B2CF9AE}" pid="36" name="Objective-Date of Release">
    <vt:lpwstr/>
  </property>
  <property fmtid="{D5CDD505-2E9C-101B-9397-08002B2CF9AE}" pid="37" name="Objective-FOI/EIR Disclosure Date">
    <vt:lpwstr/>
  </property>
  <property fmtid="{D5CDD505-2E9C-101B-9397-08002B2CF9AE}" pid="38" name="Objective-FOI/EIR Dissemination Date">
    <vt:lpwstr/>
  </property>
  <property fmtid="{D5CDD505-2E9C-101B-9397-08002B2CF9AE}" pid="39" name="Objective-FOI Release Details">
    <vt:lpwstr/>
  </property>
  <property fmtid="{D5CDD505-2E9C-101B-9397-08002B2CF9AE}" pid="40" name="Objective-Connect Creator">
    <vt:lpwstr/>
  </property>
</Properties>
</file>