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9144000" cy="5143500" type="screen16x9"/>
  <p:notesSz cx="6858000" cy="9144000"/>
  <p:embeddedFontLst>
    <p:embeddedFont>
      <p:font typeface="Amatic SC" panose="00000500000000000000" pitchFamily="2" charset="-79"/>
      <p:regular r:id="rId12"/>
      <p:bold r:id="rId13"/>
    </p:embeddedFont>
    <p:embeddedFont>
      <p:font typeface="Lexend ExtraBold"/>
      <p:bold r:id="rId14"/>
    </p:embeddedFont>
    <p:embeddedFont>
      <p:font typeface="Libre Franklin" pitchFamily="2" charset="0"/>
      <p:regular r:id="rId15"/>
      <p:bold r:id="rId16"/>
      <p:italic r:id="rId17"/>
      <p:boldItalic r:id="rId18"/>
    </p:embeddedFont>
    <p:embeddedFont>
      <p:font typeface="Trebuchet MS" panose="020B0603020202020204" pitchFamily="34"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4662288-044B-47E9-919B-9DEBF811D588}">
  <a:tblStyle styleId="{74662288-044B-47E9-919B-9DEBF811D58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864" y="10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0da088fb4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0da088fb4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30da088fb48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30da088fb4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GB"/>
              <a:t>National Parks should be places where everyone can thrive—but for many young people, enjoying these landscapes feels out of reach.</a:t>
            </a:r>
            <a:endParaRPr/>
          </a:p>
          <a:p>
            <a:pPr marL="0" lvl="0" indent="0" algn="l" rtl="0">
              <a:lnSpc>
                <a:spcPct val="115000"/>
              </a:lnSpc>
              <a:spcBef>
                <a:spcPts val="1200"/>
              </a:spcBef>
              <a:spcAft>
                <a:spcPts val="0"/>
              </a:spcAft>
              <a:buClr>
                <a:schemeClr val="dk1"/>
              </a:buClr>
              <a:buSzPts val="1100"/>
              <a:buFont typeface="Arial"/>
              <a:buNone/>
            </a:pPr>
            <a:r>
              <a:rPr lang="en-GB"/>
              <a:t>Only 6% of visitors to National Parks in England are under the age of 25. Children and teenagers today are growing up less connected to nature than any previous generation.</a:t>
            </a:r>
            <a:endParaRPr/>
          </a:p>
          <a:p>
            <a:pPr marL="0" lvl="0" indent="0" algn="l" rtl="0">
              <a:lnSpc>
                <a:spcPct val="115000"/>
              </a:lnSpc>
              <a:spcBef>
                <a:spcPts val="1200"/>
              </a:spcBef>
              <a:spcAft>
                <a:spcPts val="0"/>
              </a:spcAft>
              <a:buClr>
                <a:schemeClr val="dk1"/>
              </a:buClr>
              <a:buSzPts val="1100"/>
              <a:buFont typeface="Arial"/>
              <a:buNone/>
            </a:pPr>
            <a:r>
              <a:rPr lang="en-GB"/>
              <a:t>Beyond that, rural communities are struggling with a lack of local jobs, training opportunities, and affordable housing. How can young people stay in their communities when they can’t afford to live there? And how does heritage live on if young people are being pushed out of the villages and towns they were born into.</a:t>
            </a:r>
            <a:endParaRPr/>
          </a:p>
          <a:p>
            <a:pPr marL="0" lvl="0" indent="0" algn="l" rtl="0">
              <a:lnSpc>
                <a:spcPct val="115000"/>
              </a:lnSpc>
              <a:spcBef>
                <a:spcPts val="1200"/>
              </a:spcBef>
              <a:spcAft>
                <a:spcPts val="0"/>
              </a:spcAft>
              <a:buNone/>
            </a:pPr>
            <a:r>
              <a:rPr lang="en-GB"/>
              <a:t>And with no consistent way for youth to have a voice in shaping the future of these spaces, why don’t all National Parks have something like Youth Voice or a Youth Council? And why are barriers still so apparent for young people? </a:t>
            </a:r>
            <a:endParaRPr/>
          </a:p>
          <a:p>
            <a:pPr marL="0" lvl="0" indent="0" algn="l" rtl="0">
              <a:lnSpc>
                <a:spcPct val="115000"/>
              </a:lnSpc>
              <a:spcBef>
                <a:spcPts val="1200"/>
              </a:spcBef>
              <a:spcAft>
                <a:spcPts val="0"/>
              </a:spcAft>
              <a:buNone/>
            </a:pPr>
            <a:endParaRPr/>
          </a:p>
          <a:p>
            <a:pPr marL="0" lvl="0" indent="0" algn="l" rtl="0">
              <a:lnSpc>
                <a:spcPct val="115000"/>
              </a:lnSpc>
              <a:spcBef>
                <a:spcPts val="1200"/>
              </a:spcBef>
              <a:spcAft>
                <a:spcPts val="0"/>
              </a:spcAft>
              <a:buClr>
                <a:schemeClr val="dk1"/>
              </a:buClr>
              <a:buSzPts val="1100"/>
              <a:buFont typeface="Arial"/>
              <a:buNone/>
            </a:pPr>
            <a:r>
              <a:rPr lang="en-GB"/>
              <a:t>The heritage and culture of our protected landscapes is so important, but how can we as a generation protect this if we are being forced away from the places we know. Who will pass on rural skills and knowledge if we can’t grow up surrounded by it.</a:t>
            </a:r>
            <a:endParaRPr/>
          </a:p>
          <a:p>
            <a:pPr marL="0" lvl="0" indent="0" algn="l" rtl="0">
              <a:lnSpc>
                <a:spcPct val="115000"/>
              </a:lnSpc>
              <a:spcBef>
                <a:spcPts val="1200"/>
              </a:spcBef>
              <a:spcAft>
                <a:spcPts val="0"/>
              </a:spcAft>
              <a:buClr>
                <a:schemeClr val="dk1"/>
              </a:buClr>
              <a:buSzPts val="1100"/>
              <a:buFont typeface="Arial"/>
              <a:buNone/>
            </a:pPr>
            <a:r>
              <a:rPr lang="en-GB"/>
              <a:t>From those who have grown up in National Parks, to those who’ve never even visited, we need to ensure National Parks are accessible to all young people—so we can help protect, inspire, and enhance these places for generations to come.</a:t>
            </a:r>
            <a:endParaRPr/>
          </a:p>
          <a:p>
            <a:pPr marL="0" lvl="0" indent="0" algn="l" rtl="0">
              <a:lnSpc>
                <a:spcPct val="115000"/>
              </a:lnSpc>
              <a:spcBef>
                <a:spcPts val="1200"/>
              </a:spcBef>
              <a:spcAft>
                <a:spcPts val="0"/>
              </a:spcAft>
              <a:buClr>
                <a:schemeClr val="dk1"/>
              </a:buClr>
              <a:buSzPts val="1100"/>
              <a:buFont typeface="Arial"/>
              <a:buNone/>
            </a:pPr>
            <a:r>
              <a:rPr lang="en-GB"/>
              <a:t>We are the future of National Parks. It's time to make sure our voices are heard are barriers are broken.</a:t>
            </a:r>
            <a:endParaRPr/>
          </a:p>
          <a:p>
            <a:pPr marL="0" lvl="0" indent="0" algn="l" rtl="0">
              <a:lnSpc>
                <a:spcPct val="115000"/>
              </a:lnSpc>
              <a:spcBef>
                <a:spcPts val="1200"/>
              </a:spcBef>
              <a:spcAft>
                <a:spcPts val="0"/>
              </a:spcAft>
              <a:buClr>
                <a:schemeClr val="dk1"/>
              </a:buClr>
              <a:buSzPts val="1100"/>
              <a:buFont typeface="Arial"/>
              <a:buNone/>
            </a:pPr>
            <a:r>
              <a:rPr lang="en-GB"/>
              <a:t>Together, we can make changes, so the future of National Parks can flourish.</a:t>
            </a:r>
            <a:endParaRPr/>
          </a:p>
          <a:p>
            <a:pPr marL="0" lvl="0" indent="0" algn="l" rtl="0">
              <a:lnSpc>
                <a:spcPct val="95000"/>
              </a:lnSpc>
              <a:spcBef>
                <a:spcPts val="1200"/>
              </a:spcBef>
              <a:spcAft>
                <a:spcPts val="0"/>
              </a:spcAft>
              <a:buClr>
                <a:schemeClr val="dk1"/>
              </a:buClr>
              <a:buSzPts val="935"/>
              <a:buFont typeface="Arial"/>
              <a:buNone/>
            </a:pPr>
            <a:r>
              <a:rPr lang="en-GB" sz="1205">
                <a:solidFill>
                  <a:schemeClr val="dk1"/>
                </a:solidFill>
              </a:rPr>
              <a:t>We need to make our landscapes more accessible for all young people, so we can flourish to inspire, protect and enhance our National Parks for years to come. We are the future of National Parks.</a:t>
            </a:r>
            <a:endParaRPr/>
          </a:p>
          <a:p>
            <a:pPr marL="0" lvl="0" indent="0" algn="l" rtl="0">
              <a:spcBef>
                <a:spcPts val="120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0da088fb48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0da088fb4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1150" algn="l" rtl="0">
              <a:lnSpc>
                <a:spcPct val="115000"/>
              </a:lnSpc>
              <a:spcBef>
                <a:spcPts val="1100"/>
              </a:spcBef>
              <a:spcAft>
                <a:spcPts val="0"/>
              </a:spcAft>
              <a:buClr>
                <a:schemeClr val="dk1"/>
              </a:buClr>
              <a:buSzPts val="1300"/>
              <a:buChar char="●"/>
            </a:pPr>
            <a:r>
              <a:rPr lang="en-GB" sz="1300">
                <a:solidFill>
                  <a:schemeClr val="dk1"/>
                </a:solidFill>
                <a:highlight>
                  <a:srgbClr val="FFFFFF"/>
                </a:highlight>
              </a:rPr>
              <a:t>A transition to sustainable travel to and from National Parks, reducing visitor travel emissions to near zero by 2050.</a:t>
            </a:r>
            <a:endParaRPr sz="1300">
              <a:solidFill>
                <a:schemeClr val="dk1"/>
              </a:solidFill>
              <a:highlight>
                <a:srgbClr val="FFFFFF"/>
              </a:highlight>
            </a:endParaRPr>
          </a:p>
          <a:p>
            <a:pPr marL="457200" lvl="0" indent="-311150" algn="l" rtl="0">
              <a:lnSpc>
                <a:spcPct val="115000"/>
              </a:lnSpc>
              <a:spcBef>
                <a:spcPts val="0"/>
              </a:spcBef>
              <a:spcAft>
                <a:spcPts val="0"/>
              </a:spcAft>
              <a:buClr>
                <a:schemeClr val="dk1"/>
              </a:buClr>
              <a:buSzPts val="1300"/>
              <a:buChar char="●"/>
            </a:pPr>
            <a:r>
              <a:rPr lang="en-GB" sz="1300">
                <a:solidFill>
                  <a:schemeClr val="dk1"/>
                </a:solidFill>
                <a:highlight>
                  <a:srgbClr val="FFFFFF"/>
                </a:highlight>
              </a:rPr>
              <a:t>Combined and local authorities and others to use their powers and investment in the infrastructure and services needed for net zero transport and energy. </a:t>
            </a:r>
            <a:endParaRPr sz="1300">
              <a:solidFill>
                <a:schemeClr val="dk1"/>
              </a:solidFill>
              <a:highlight>
                <a:srgbClr val="FFFFFF"/>
              </a:highlight>
            </a:endParaRPr>
          </a:p>
          <a:p>
            <a:pPr marL="457200" lvl="0" indent="-311150" algn="l" rtl="0">
              <a:lnSpc>
                <a:spcPct val="115000"/>
              </a:lnSpc>
              <a:spcBef>
                <a:spcPts val="0"/>
              </a:spcBef>
              <a:spcAft>
                <a:spcPts val="0"/>
              </a:spcAft>
              <a:buClr>
                <a:schemeClr val="dk1"/>
              </a:buClr>
              <a:buSzPts val="1300"/>
              <a:buChar char="●"/>
            </a:pPr>
            <a:r>
              <a:rPr lang="en-GB" sz="1300">
                <a:solidFill>
                  <a:schemeClr val="dk1"/>
                </a:solidFill>
                <a:highlight>
                  <a:srgbClr val="FFFFFF"/>
                </a:highlight>
              </a:rPr>
              <a:t>Tourists visiting the National Park are unaware or have no incentive to use public transport. We think it may be beneficial to implement some form of reward scheme for certain miles travelled via public transport. (Points system, reward at the end).</a:t>
            </a:r>
            <a:endParaRPr sz="1300">
              <a:solidFill>
                <a:schemeClr val="dk1"/>
              </a:solidFill>
              <a:highlight>
                <a:srgbClr val="FFFFFF"/>
              </a:highlight>
            </a:endParaRPr>
          </a:p>
          <a:p>
            <a:pPr marL="457200" lvl="0" indent="-311150" algn="l" rtl="0">
              <a:lnSpc>
                <a:spcPct val="115000"/>
              </a:lnSpc>
              <a:spcBef>
                <a:spcPts val="0"/>
              </a:spcBef>
              <a:spcAft>
                <a:spcPts val="0"/>
              </a:spcAft>
              <a:buClr>
                <a:schemeClr val="dk1"/>
              </a:buClr>
              <a:buSzPts val="1300"/>
              <a:buChar char="●"/>
            </a:pPr>
            <a:r>
              <a:rPr lang="en-GB" sz="1300">
                <a:solidFill>
                  <a:schemeClr val="dk1"/>
                </a:solidFill>
                <a:highlight>
                  <a:srgbClr val="FFFFFF"/>
                </a:highlight>
              </a:rPr>
              <a:t>Our current buses operate on limited services, mainly travelling to hotpot routes. If we are to increase industry and opportunity to work within the park boundaries, we should supplement that with the ability to commute via public transport, slowing down potential congestion during rush hours.</a:t>
            </a:r>
            <a:endParaRPr sz="1300">
              <a:solidFill>
                <a:schemeClr val="dk1"/>
              </a:solidFill>
              <a:highlight>
                <a:srgbClr val="FFFFFF"/>
              </a:highlight>
            </a:endParaRPr>
          </a:p>
          <a:p>
            <a:pPr marL="457200" lvl="0" indent="-311150" algn="l" rtl="0">
              <a:lnSpc>
                <a:spcPct val="115000"/>
              </a:lnSpc>
              <a:spcBef>
                <a:spcPts val="0"/>
              </a:spcBef>
              <a:spcAft>
                <a:spcPts val="0"/>
              </a:spcAft>
              <a:buClr>
                <a:schemeClr val="dk1"/>
              </a:buClr>
              <a:buSzPts val="1300"/>
              <a:buChar char="●"/>
            </a:pPr>
            <a:r>
              <a:rPr lang="en-GB" sz="1300">
                <a:solidFill>
                  <a:schemeClr val="dk1"/>
                </a:solidFill>
                <a:highlight>
                  <a:srgbClr val="FFFFFF"/>
                </a:highlight>
              </a:rPr>
              <a:t>Young employees who are unable to live within the National Parks have no choice but to commute long distances. The average commute across our parks combined is around 40 miles. Only after our commute are we able to claim back mileage.</a:t>
            </a:r>
            <a:endParaRPr sz="1300">
              <a:solidFill>
                <a:schemeClr val="dk1"/>
              </a:solidFill>
              <a:highlight>
                <a:srgbClr val="FFFFFF"/>
              </a:highlight>
            </a:endParaRPr>
          </a:p>
          <a:p>
            <a:pPr marL="0" lvl="0" indent="0" algn="l" rtl="0">
              <a:spcBef>
                <a:spcPts val="110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30da088fb48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30da088fb48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We are talking about here some big barriers to flourishing communities, particularly of young people, in National Parks. We know these are not easy fixes, and you might be sat thinking ‘well National Parks don’t control house prices, can’t increase council tax on second homes, and don’t even set our own budgets’. But there are things National Parks, can look to change as employers, in the short term, to help alleviate the symptoms of these big barriers, while we work on addressing the causes in the long term. </a:t>
            </a:r>
            <a:endParaRPr/>
          </a:p>
          <a:p>
            <a:pPr marL="0" lvl="0" indent="0" algn="l" rtl="0">
              <a:spcBef>
                <a:spcPts val="0"/>
              </a:spcBef>
              <a:spcAft>
                <a:spcPts val="0"/>
              </a:spcAft>
              <a:buNone/>
            </a:pPr>
            <a:r>
              <a:rPr lang="en-GB"/>
              <a:t>Many young people want to work for National Parks, but this can be really hard to do if you don’t already live within the area. We know National Parks have stretched budgets, reflected in salaries, and try to offer attractive benefits instead. But are these benefits equitable? </a:t>
            </a:r>
            <a:r>
              <a:rPr lang="en-GB">
                <a:solidFill>
                  <a:schemeClr val="dk1"/>
                </a:solidFill>
              </a:rPr>
              <a:t>Are they enough to bring young people into the area and into these roles?</a:t>
            </a:r>
            <a:r>
              <a:rPr lang="en-GB"/>
              <a:t> Some benefits, particularly salary sacrifice schemes, are often inaccessible for entry level roles, which are already disadvantaged in having a lower salary. Does your mileage claim policy disadvantage those who already live further away from the office and already incur higher commuting costs? Do you have diverse perspectives in the team which decides those benefits, or might you need to consult with young people?</a:t>
            </a:r>
            <a:endParaRPr/>
          </a:p>
          <a:p>
            <a:pPr marL="0" lvl="0" indent="0" algn="l" rtl="0">
              <a:spcBef>
                <a:spcPts val="0"/>
              </a:spcBef>
              <a:spcAft>
                <a:spcPts val="0"/>
              </a:spcAft>
              <a:buNone/>
            </a:pPr>
            <a:r>
              <a:rPr lang="en-GB"/>
              <a:t>Can we be bold? This presentation is outlining how much of a barrier housing is - can National Park look to secure housing, perhaps from existing holiday homes, to run as HMOs available for young employees who would otherwise struggle to move into the area? This could be a more accessible alternative to the relocation packages offered for permanent, higher level roles.</a:t>
            </a:r>
            <a:endParaRPr/>
          </a:p>
          <a:p>
            <a:pPr marL="0" lvl="0" indent="0" algn="l" rtl="0">
              <a:spcBef>
                <a:spcPts val="0"/>
              </a:spcBef>
              <a:spcAft>
                <a:spcPts val="0"/>
              </a:spcAft>
              <a:buNone/>
            </a:pPr>
            <a:r>
              <a:rPr lang="en-GB"/>
              <a:t>Sentence on apprenticeships to link to next slide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30da088fb48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30da088fb4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a:t>Apprenticeships are amazing opportunities that give hands-on experience and the opportunity to gain a qualification all while working and earning. They are great for young people to be able to set foot into the working world as jobs down the line can often be difficult without years of experience. </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GB" sz="1400"/>
              <a:t>However there are many barriers young people face when accessing green apprenticeships. </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GB" sz="1400"/>
              <a:t>One of the biggest barriers to being able to take on an apprenticeship is the pay.  All apprentices regardless of their age or circumstance, for the first year, can get the apprentice wage. This is currently just £6.40 per hour. Despite being in full time education and taking on generally the lowest pay apprentices still need to pay council tax unlike college or university students. This makes moving from home to take on an apprenticeship really difficult let alone trying to support dependents.</a:t>
            </a: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r>
              <a:rPr lang="en-GB" sz="1400"/>
              <a:t>Because of the low pay, many apprentices will need to live further away from work in more affordable areas often outside the national park. If public transport was reliable this would be an option but often times the timetables don't line up with the working day if there is a bus or train at all! This puts more added costs on to be able to buy and run a car. If a young person doesn’t have a car or is too young to be able to drive they will have to reply on other people to get to work.</a:t>
            </a: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r>
              <a:rPr lang="en-GB" sz="1400"/>
              <a:t>This limits the diversity of individuals that are able to apply, often to people who are privileged enough to already live within National Parks and have access to a car.</a:t>
            </a: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r>
              <a:rPr lang="en-GB" sz="1400"/>
              <a:t>Whilst ultimately National Parks set their pay for employers they’re are faced with massive pressures due to the funding from DEFRA. Especially the lack of budget increase in line with inflation. This makes funding for apprenticeships often rely on external funding which is unstable and not long term. </a:t>
            </a: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r>
              <a:rPr lang="en-GB" sz="1400"/>
              <a:t>National Parks have no future without young people and without more support funding apprentices there will come a time where there is a massive gap in our workforce. </a:t>
            </a: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r>
              <a:rPr lang="en-GB" sz="1400"/>
              <a:t> </a:t>
            </a:r>
            <a:endParaRPr sz="1400"/>
          </a:p>
          <a:p>
            <a:pPr marL="0" lvl="0" indent="0" algn="l" rtl="0">
              <a:spcBef>
                <a:spcPts val="0"/>
              </a:spcBef>
              <a:spcAft>
                <a:spcPts val="0"/>
              </a:spcAft>
              <a:buNone/>
            </a:pPr>
            <a:endParaRPr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311914cc83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311914cc83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100"/>
              <a:buFont typeface="Arial"/>
              <a:buNone/>
            </a:pPr>
            <a:r>
              <a:rPr lang="en-GB" sz="1200">
                <a:solidFill>
                  <a:schemeClr val="dk1"/>
                </a:solidFill>
              </a:rPr>
              <a:t>•Housing in the Yorkshire Dales and the surrounding areas is often out of a young person’s price range </a:t>
            </a:r>
            <a:r>
              <a:rPr lang="en-GB" sz="1200">
                <a:solidFill>
                  <a:schemeClr val="dk1"/>
                </a:solidFill>
                <a:highlight>
                  <a:srgbClr val="FFFF00"/>
                </a:highlight>
              </a:rPr>
              <a:t>(include average house prices).</a:t>
            </a:r>
            <a:endParaRPr sz="1200">
              <a:solidFill>
                <a:schemeClr val="dk1"/>
              </a:solidFill>
              <a:highlight>
                <a:srgbClr val="FFFF00"/>
              </a:highlight>
            </a:endParaRPr>
          </a:p>
          <a:p>
            <a:pPr marL="0" lvl="0" indent="0" algn="l" rtl="0">
              <a:lnSpc>
                <a:spcPct val="90000"/>
              </a:lnSpc>
              <a:spcBef>
                <a:spcPts val="1000"/>
              </a:spcBef>
              <a:spcAft>
                <a:spcPts val="0"/>
              </a:spcAft>
              <a:buClr>
                <a:schemeClr val="dk1"/>
              </a:buClr>
              <a:buSzPts val="1100"/>
              <a:buFont typeface="Arial"/>
              <a:buNone/>
            </a:pPr>
            <a:r>
              <a:rPr lang="en-GB" sz="1200">
                <a:solidFill>
                  <a:schemeClr val="dk1"/>
                </a:solidFill>
              </a:rPr>
              <a:t>•Houses within price range are often a significant distance away from the park, making it difficult for those who wish to live and work there.</a:t>
            </a:r>
            <a:endParaRPr sz="1200">
              <a:solidFill>
                <a:schemeClr val="dk1"/>
              </a:solidFill>
            </a:endParaRPr>
          </a:p>
          <a:p>
            <a:pPr marL="0" lvl="0" indent="0" algn="l" rtl="0">
              <a:lnSpc>
                <a:spcPct val="90000"/>
              </a:lnSpc>
              <a:spcBef>
                <a:spcPts val="1000"/>
              </a:spcBef>
              <a:spcAft>
                <a:spcPts val="0"/>
              </a:spcAft>
              <a:buClr>
                <a:schemeClr val="dk1"/>
              </a:buClr>
              <a:buSzPts val="1100"/>
              <a:buFont typeface="Arial"/>
              <a:buNone/>
            </a:pPr>
            <a:r>
              <a:rPr lang="en-GB" sz="1200">
                <a:solidFill>
                  <a:schemeClr val="dk1"/>
                </a:solidFill>
              </a:rPr>
              <a:t>•Lack of rental properties is also a challenge for young people who may not be in a position to buy </a:t>
            </a:r>
            <a:r>
              <a:rPr lang="en-GB" sz="1200">
                <a:solidFill>
                  <a:schemeClr val="dk1"/>
                </a:solidFill>
                <a:highlight>
                  <a:srgbClr val="FFFF00"/>
                </a:highlight>
              </a:rPr>
              <a:t>(stats on rental properties in the NP).</a:t>
            </a:r>
            <a:endParaRPr sz="1200">
              <a:solidFill>
                <a:schemeClr val="dk1"/>
              </a:solidFill>
              <a:highlight>
                <a:srgbClr val="FFFF00"/>
              </a:highlight>
            </a:endParaRPr>
          </a:p>
          <a:p>
            <a:pPr marL="0" lvl="0" indent="0" algn="l" rtl="0">
              <a:lnSpc>
                <a:spcPct val="90000"/>
              </a:lnSpc>
              <a:spcBef>
                <a:spcPts val="1000"/>
              </a:spcBef>
              <a:spcAft>
                <a:spcPts val="0"/>
              </a:spcAft>
              <a:buClr>
                <a:schemeClr val="dk1"/>
              </a:buClr>
              <a:buSzPts val="1100"/>
              <a:buFont typeface="Arial"/>
              <a:buNone/>
            </a:pPr>
            <a:r>
              <a:rPr lang="en-GB" sz="1200">
                <a:solidFill>
                  <a:schemeClr val="dk1"/>
                </a:solidFill>
              </a:rPr>
              <a:t>•Young people struggle to compete with those buying second homes and cash buyers.</a:t>
            </a:r>
            <a:endParaRPr sz="1200">
              <a:solidFill>
                <a:schemeClr val="dk1"/>
              </a:solidFill>
            </a:endParaRPr>
          </a:p>
          <a:p>
            <a:pPr marL="0" lvl="0" indent="0" algn="l" rtl="0">
              <a:lnSpc>
                <a:spcPct val="90000"/>
              </a:lnSpc>
              <a:spcBef>
                <a:spcPts val="1000"/>
              </a:spcBef>
              <a:spcAft>
                <a:spcPts val="0"/>
              </a:spcAft>
              <a:buClr>
                <a:schemeClr val="dk1"/>
              </a:buClr>
              <a:buSzPts val="1100"/>
              <a:buFont typeface="Arial"/>
              <a:buNone/>
            </a:pPr>
            <a:endParaRPr sz="1200">
              <a:solidFill>
                <a:schemeClr val="dk1"/>
              </a:solidFill>
            </a:endParaRPr>
          </a:p>
          <a:p>
            <a:pPr marL="0" lvl="0" indent="0" algn="l" rtl="0">
              <a:lnSpc>
                <a:spcPct val="90000"/>
              </a:lnSpc>
              <a:spcBef>
                <a:spcPts val="1000"/>
              </a:spcBef>
              <a:spcAft>
                <a:spcPts val="0"/>
              </a:spcAft>
              <a:buClr>
                <a:schemeClr val="dk1"/>
              </a:buClr>
              <a:buSzPts val="1100"/>
              <a:buFont typeface="Arial"/>
              <a:buNone/>
            </a:pPr>
            <a:r>
              <a:rPr lang="en-GB" sz="1200" b="1">
                <a:solidFill>
                  <a:schemeClr val="dk1"/>
                </a:solidFill>
              </a:rPr>
              <a:t>How is this issue being tackled by the Yorkshire Dales National Park? </a:t>
            </a:r>
            <a:endParaRPr sz="1200" b="1">
              <a:solidFill>
                <a:schemeClr val="dk1"/>
              </a:solidFill>
            </a:endParaRPr>
          </a:p>
          <a:p>
            <a:pPr marL="0" lvl="0" indent="0" algn="l" rtl="0">
              <a:lnSpc>
                <a:spcPct val="90000"/>
              </a:lnSpc>
              <a:spcBef>
                <a:spcPts val="1000"/>
              </a:spcBef>
              <a:spcAft>
                <a:spcPts val="0"/>
              </a:spcAft>
              <a:buClr>
                <a:schemeClr val="dk1"/>
              </a:buClr>
              <a:buSzPts val="1100"/>
              <a:buFont typeface="Arial"/>
              <a:buNone/>
            </a:pPr>
            <a:r>
              <a:rPr lang="en-GB" sz="1200">
                <a:solidFill>
                  <a:schemeClr val="dk1"/>
                </a:solidFill>
              </a:rPr>
              <a:t>Plans to develop affordable housing in Threshfield/Grassington. </a:t>
            </a:r>
            <a:endParaRPr sz="1200">
              <a:solidFill>
                <a:schemeClr val="dk1"/>
              </a:solidFill>
            </a:endParaRPr>
          </a:p>
          <a:p>
            <a:pPr marL="0" lvl="0" indent="0" algn="l" rtl="0">
              <a:lnSpc>
                <a:spcPct val="90000"/>
              </a:lnSpc>
              <a:spcBef>
                <a:spcPts val="1000"/>
              </a:spcBef>
              <a:spcAft>
                <a:spcPts val="0"/>
              </a:spcAft>
              <a:buClr>
                <a:schemeClr val="dk1"/>
              </a:buClr>
              <a:buSzPts val="1100"/>
              <a:buFont typeface="Arial"/>
              <a:buNone/>
            </a:pPr>
            <a:r>
              <a:rPr lang="en-GB" sz="1200">
                <a:solidFill>
                  <a:schemeClr val="dk1"/>
                </a:solidFill>
                <a:highlight>
                  <a:srgbClr val="FFFF00"/>
                </a:highlight>
              </a:rPr>
              <a:t>More plans - can someone who works for YDNP please inform??</a:t>
            </a:r>
            <a:endParaRPr sz="1200">
              <a:solidFill>
                <a:schemeClr val="dk1"/>
              </a:solidFill>
              <a:highlight>
                <a:srgbClr val="FFFF00"/>
              </a:highlight>
            </a:endParaRPr>
          </a:p>
          <a:p>
            <a:pPr marL="0" lvl="0" indent="0" algn="l" rtl="0">
              <a:lnSpc>
                <a:spcPct val="90000"/>
              </a:lnSpc>
              <a:spcBef>
                <a:spcPts val="1000"/>
              </a:spcBef>
              <a:spcAft>
                <a:spcPts val="0"/>
              </a:spcAft>
              <a:buClr>
                <a:schemeClr val="dk1"/>
              </a:buClr>
              <a:buSzPts val="1100"/>
              <a:buFont typeface="Arial"/>
              <a:buNone/>
            </a:pPr>
            <a:endParaRPr sz="1200">
              <a:solidFill>
                <a:schemeClr val="dk1"/>
              </a:solidFill>
              <a:highlight>
                <a:srgbClr val="FFFF00"/>
              </a:highlight>
            </a:endParaRPr>
          </a:p>
          <a:p>
            <a:pPr marL="457200" lvl="0" indent="-298450" algn="l" rtl="0">
              <a:spcBef>
                <a:spcPts val="0"/>
              </a:spcBef>
              <a:spcAft>
                <a:spcPts val="0"/>
              </a:spcAft>
              <a:buClr>
                <a:schemeClr val="dk1"/>
              </a:buClr>
              <a:buSzPts val="1100"/>
              <a:buChar char="●"/>
            </a:pPr>
            <a:r>
              <a:rPr lang="en-GB">
                <a:solidFill>
                  <a:schemeClr val="dk1"/>
                </a:solidFill>
              </a:rPr>
              <a:t>Target of 50 houses per year between 2025-2040 - which sets out policies to guide what development can and can’t take place within the Yorkshire Dales National Park. </a:t>
            </a:r>
            <a:endParaRPr sz="1200">
              <a:solidFill>
                <a:schemeClr val="dk1"/>
              </a:solidFill>
              <a:highlight>
                <a:srgbClr val="FFFF00"/>
              </a:highlight>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3104adfa0f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3104adfa0f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Lack of young people and families in the NYMNP means that schools are already seeing a decline in pupil numbers - there’s been a drop of 457 students in the last 7 years.</a:t>
            </a:r>
            <a:endParaRPr/>
          </a:p>
          <a:p>
            <a:pPr marL="0" lvl="0" indent="0" algn="l" rtl="0">
              <a:spcBef>
                <a:spcPts val="0"/>
              </a:spcBef>
              <a:spcAft>
                <a:spcPts val="0"/>
              </a:spcAft>
              <a:buClr>
                <a:schemeClr val="dk1"/>
              </a:buClr>
              <a:buSzPts val="1100"/>
              <a:buFont typeface="Arial"/>
              <a:buNone/>
            </a:pPr>
            <a:r>
              <a:rPr lang="en-GB">
                <a:solidFill>
                  <a:schemeClr val="dk1"/>
                </a:solidFill>
              </a:rPr>
              <a:t>With 12 schools seeing a drop in students since 2017 and 7 of these schools have less than 30 students on roll - will they be at risk of closure?</a:t>
            </a:r>
            <a:endParaRPr/>
          </a:p>
          <a:p>
            <a:pPr marL="0" lvl="0" indent="0" algn="l" rtl="0">
              <a:spcBef>
                <a:spcPts val="0"/>
              </a:spcBef>
              <a:spcAft>
                <a:spcPts val="0"/>
              </a:spcAft>
              <a:buNone/>
            </a:pPr>
            <a:r>
              <a:rPr lang="en-GB"/>
              <a:t>More schools that risk closure will lead to the area being less attractive and appealing to young people wanting to settle down and start a family in the NYM.</a:t>
            </a:r>
            <a:endParaRPr/>
          </a:p>
          <a:p>
            <a:pPr marL="0" lvl="0" indent="0" algn="l" rtl="0">
              <a:spcBef>
                <a:spcPts val="0"/>
              </a:spcBef>
              <a:spcAft>
                <a:spcPts val="0"/>
              </a:spcAft>
              <a:buNone/>
            </a:pPr>
            <a:r>
              <a:rPr lang="en-GB"/>
              <a:t>Helmsley has seen a development of 45 new homes between 2020 and 2022 - you can see the positive impact this has had on the capacity of Helmsley CP school. If small plots of affordable housing can be built across the NP, this has the scope to positively impact our small, rural primary schools by enrolling more students and therefor securing jobs and futures.</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3105ca156ee_3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3105ca156ee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0da088fb48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0da088fb48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2.jp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g"/><Relationship Id="rId7" Type="http://schemas.openxmlformats.org/officeDocument/2006/relationships/image" Target="../media/image17.jpg"/><Relationship Id="rId12"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6.jpg"/><Relationship Id="rId11" Type="http://schemas.openxmlformats.org/officeDocument/2006/relationships/image" Target="../media/image21.jpg"/><Relationship Id="rId5" Type="http://schemas.openxmlformats.org/officeDocument/2006/relationships/image" Target="../media/image15.jpg"/><Relationship Id="rId10" Type="http://schemas.openxmlformats.org/officeDocument/2006/relationships/image" Target="../media/image20.jpg"/><Relationship Id="rId4" Type="http://schemas.openxmlformats.org/officeDocument/2006/relationships/image" Target="../media/image14.jpg"/><Relationship Id="rId9" Type="http://schemas.openxmlformats.org/officeDocument/2006/relationships/image" Target="../media/image19.jpg"/></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27.jpg"/></Relationships>
</file>

<file path=ppt/slides/_rels/slide9.xml.rels><?xml version="1.0" encoding="UTF-8" standalone="yes"?>
<Relationships xmlns="http://schemas.openxmlformats.org/package/2006/relationships"><Relationship Id="rId8" Type="http://schemas.openxmlformats.org/officeDocument/2006/relationships/image" Target="../media/image35.jpg"/><Relationship Id="rId13" Type="http://schemas.openxmlformats.org/officeDocument/2006/relationships/image" Target="../media/image40.jpg"/><Relationship Id="rId3" Type="http://schemas.openxmlformats.org/officeDocument/2006/relationships/image" Target="../media/image30.jpg"/><Relationship Id="rId7" Type="http://schemas.openxmlformats.org/officeDocument/2006/relationships/image" Target="../media/image34.jpg"/><Relationship Id="rId12" Type="http://schemas.openxmlformats.org/officeDocument/2006/relationships/image" Target="../media/image39.jpg"/><Relationship Id="rId2" Type="http://schemas.openxmlformats.org/officeDocument/2006/relationships/notesSlide" Target="../notesSlides/notesSlide9.xml"/><Relationship Id="rId16" Type="http://schemas.openxmlformats.org/officeDocument/2006/relationships/image" Target="../media/image43.jpg"/><Relationship Id="rId1" Type="http://schemas.openxmlformats.org/officeDocument/2006/relationships/slideLayout" Target="../slideLayouts/slideLayout3.xml"/><Relationship Id="rId6" Type="http://schemas.openxmlformats.org/officeDocument/2006/relationships/image" Target="../media/image33.png"/><Relationship Id="rId11" Type="http://schemas.openxmlformats.org/officeDocument/2006/relationships/image" Target="../media/image38.jpg"/><Relationship Id="rId5" Type="http://schemas.openxmlformats.org/officeDocument/2006/relationships/image" Target="../media/image32.jpg"/><Relationship Id="rId15" Type="http://schemas.openxmlformats.org/officeDocument/2006/relationships/image" Target="../media/image42.png"/><Relationship Id="rId10" Type="http://schemas.openxmlformats.org/officeDocument/2006/relationships/image" Target="../media/image37.png"/><Relationship Id="rId4" Type="http://schemas.openxmlformats.org/officeDocument/2006/relationships/image" Target="../media/image31.jpg"/><Relationship Id="rId9" Type="http://schemas.openxmlformats.org/officeDocument/2006/relationships/image" Target="../media/image36.png"/><Relationship Id="rId14" Type="http://schemas.openxmlformats.org/officeDocument/2006/relationships/image" Target="../media/image4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p:nvPr/>
        </p:nvSpPr>
        <p:spPr>
          <a:xfrm>
            <a:off x="1465900" y="349925"/>
            <a:ext cx="2513100" cy="903900"/>
          </a:xfrm>
          <a:prstGeom prst="rect">
            <a:avLst/>
          </a:prstGeom>
          <a:solidFill>
            <a:srgbClr val="99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5" name="Google Shape;55;p13"/>
          <p:cNvSpPr/>
          <p:nvPr/>
        </p:nvSpPr>
        <p:spPr>
          <a:xfrm>
            <a:off x="1567225" y="1253950"/>
            <a:ext cx="2330400" cy="1317900"/>
          </a:xfrm>
          <a:prstGeom prst="rect">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6" name="Google Shape;56;p13"/>
          <p:cNvSpPr txBox="1">
            <a:spLocks noGrp="1"/>
          </p:cNvSpPr>
          <p:nvPr>
            <p:ph type="ctrTitle"/>
          </p:nvPr>
        </p:nvSpPr>
        <p:spPr>
          <a:xfrm>
            <a:off x="676450" y="870200"/>
            <a:ext cx="4047000" cy="1792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GB" sz="4490">
                <a:solidFill>
                  <a:schemeClr val="lt1"/>
                </a:solidFill>
                <a:latin typeface="Amatic SC"/>
                <a:ea typeface="Amatic SC"/>
                <a:cs typeface="Amatic SC"/>
                <a:sym typeface="Amatic SC"/>
              </a:rPr>
              <a:t>Youth Voice on </a:t>
            </a:r>
            <a:r>
              <a:rPr lang="en-GB" sz="4490" b="1">
                <a:solidFill>
                  <a:schemeClr val="lt1"/>
                </a:solidFill>
                <a:latin typeface="Amatic SC"/>
                <a:ea typeface="Amatic SC"/>
                <a:cs typeface="Amatic SC"/>
                <a:sym typeface="Amatic SC"/>
              </a:rPr>
              <a:t>Flourishing Communities</a:t>
            </a:r>
            <a:endParaRPr sz="4490" b="1">
              <a:solidFill>
                <a:schemeClr val="lt1"/>
              </a:solidFill>
              <a:latin typeface="Amatic SC"/>
              <a:ea typeface="Amatic SC"/>
              <a:cs typeface="Amatic SC"/>
              <a:sym typeface="Amatic SC"/>
            </a:endParaRPr>
          </a:p>
        </p:txBody>
      </p:sp>
      <p:pic>
        <p:nvPicPr>
          <p:cNvPr id="57" name="Google Shape;57;p13"/>
          <p:cNvPicPr preferRelativeResize="0"/>
          <p:nvPr/>
        </p:nvPicPr>
        <p:blipFill rotWithShape="1">
          <a:blip r:embed="rId3">
            <a:alphaModFix/>
          </a:blip>
          <a:srcRect l="8449" t="17366" r="8878" b="15761"/>
          <a:stretch/>
        </p:blipFill>
        <p:spPr>
          <a:xfrm>
            <a:off x="458400" y="3117925"/>
            <a:ext cx="4483100" cy="1450625"/>
          </a:xfrm>
          <a:prstGeom prst="rect">
            <a:avLst/>
          </a:prstGeom>
          <a:noFill/>
          <a:ln>
            <a:noFill/>
          </a:ln>
        </p:spPr>
      </p:pic>
      <p:pic>
        <p:nvPicPr>
          <p:cNvPr id="58" name="Google Shape;58;p13"/>
          <p:cNvPicPr preferRelativeResize="0"/>
          <p:nvPr/>
        </p:nvPicPr>
        <p:blipFill rotWithShape="1">
          <a:blip r:embed="rId4">
            <a:alphaModFix/>
          </a:blip>
          <a:srcRect t="20948"/>
          <a:stretch/>
        </p:blipFill>
        <p:spPr>
          <a:xfrm>
            <a:off x="5518113" y="349931"/>
            <a:ext cx="3453373" cy="2047392"/>
          </a:xfrm>
          <a:prstGeom prst="rect">
            <a:avLst/>
          </a:prstGeom>
          <a:noFill/>
          <a:ln>
            <a:noFill/>
          </a:ln>
          <a:effectLst>
            <a:outerShdw blurRad="57150" dist="19050" dir="5400000" algn="bl" rotWithShape="0">
              <a:srgbClr val="000000">
                <a:alpha val="50000"/>
              </a:srgbClr>
            </a:outerShdw>
          </a:effectLst>
        </p:spPr>
      </p:pic>
      <p:pic>
        <p:nvPicPr>
          <p:cNvPr id="59" name="Google Shape;59;p13"/>
          <p:cNvPicPr preferRelativeResize="0"/>
          <p:nvPr/>
        </p:nvPicPr>
        <p:blipFill rotWithShape="1">
          <a:blip r:embed="rId5">
            <a:alphaModFix/>
          </a:blip>
          <a:srcRect l="28743" t="12693" r="6794" b="16314"/>
          <a:stretch/>
        </p:blipFill>
        <p:spPr>
          <a:xfrm>
            <a:off x="5496575" y="2571750"/>
            <a:ext cx="3496448" cy="216797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p:nvPr/>
        </p:nvSpPr>
        <p:spPr>
          <a:xfrm>
            <a:off x="0" y="7775"/>
            <a:ext cx="9175200" cy="1212000"/>
          </a:xfrm>
          <a:prstGeom prst="rect">
            <a:avLst/>
          </a:prstGeom>
          <a:solidFill>
            <a:srgbClr val="99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5" name="Google Shape;65;p14"/>
          <p:cNvSpPr txBox="1">
            <a:spLocks noGrp="1"/>
          </p:cNvSpPr>
          <p:nvPr>
            <p:ph type="title"/>
          </p:nvPr>
        </p:nvSpPr>
        <p:spPr>
          <a:xfrm>
            <a:off x="311700" y="565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3320" b="1">
                <a:solidFill>
                  <a:schemeClr val="lt1"/>
                </a:solidFill>
                <a:latin typeface="Amatic SC"/>
                <a:ea typeface="Amatic SC"/>
                <a:cs typeface="Amatic SC"/>
                <a:sym typeface="Amatic SC"/>
              </a:rPr>
              <a:t>How can a community flourish in National Parks when they face so many ongoing barriers?</a:t>
            </a:r>
            <a:endParaRPr sz="3320" b="1">
              <a:solidFill>
                <a:schemeClr val="lt1"/>
              </a:solidFill>
              <a:latin typeface="Amatic SC"/>
              <a:ea typeface="Amatic SC"/>
              <a:cs typeface="Amatic SC"/>
              <a:sym typeface="Amatic SC"/>
            </a:endParaRPr>
          </a:p>
        </p:txBody>
      </p:sp>
      <p:sp>
        <p:nvSpPr>
          <p:cNvPr id="66" name="Google Shape;66;p14"/>
          <p:cNvSpPr txBox="1">
            <a:spLocks noGrp="1"/>
          </p:cNvSpPr>
          <p:nvPr>
            <p:ph type="body" idx="1"/>
          </p:nvPr>
        </p:nvSpPr>
        <p:spPr>
          <a:xfrm>
            <a:off x="117750" y="1519875"/>
            <a:ext cx="8939700" cy="3416400"/>
          </a:xfrm>
          <a:prstGeom prst="rect">
            <a:avLst/>
          </a:prstGeom>
        </p:spPr>
        <p:txBody>
          <a:bodyPr spcFirstLastPara="1" wrap="square" lIns="91425" tIns="91425" rIns="91425" bIns="91425" anchor="t" anchorCtr="0">
            <a:noAutofit/>
          </a:bodyPr>
          <a:lstStyle/>
          <a:p>
            <a:pPr marL="457200" lvl="0" indent="-311467" algn="l" rtl="0">
              <a:lnSpc>
                <a:spcPct val="150000"/>
              </a:lnSpc>
              <a:spcBef>
                <a:spcPts val="1200"/>
              </a:spcBef>
              <a:spcAft>
                <a:spcPts val="0"/>
              </a:spcAft>
              <a:buClr>
                <a:schemeClr val="dk1"/>
              </a:buClr>
              <a:buSzPts val="1305"/>
              <a:buFont typeface="Trebuchet MS"/>
              <a:buChar char="●"/>
            </a:pPr>
            <a:r>
              <a:rPr lang="en-GB" sz="1305">
                <a:solidFill>
                  <a:schemeClr val="dk1"/>
                </a:solidFill>
                <a:highlight>
                  <a:srgbClr val="FFFFFF"/>
                </a:highlight>
              </a:rPr>
              <a:t>Only 6% of visitors to National Parks are under the age of 25 </a:t>
            </a:r>
            <a:endParaRPr sz="1305">
              <a:solidFill>
                <a:schemeClr val="dk1"/>
              </a:solidFill>
              <a:highlight>
                <a:srgbClr val="FFFFFF"/>
              </a:highlight>
            </a:endParaRPr>
          </a:p>
          <a:p>
            <a:pPr marL="457200" lvl="0" indent="-311467" algn="l" rtl="0">
              <a:lnSpc>
                <a:spcPct val="150000"/>
              </a:lnSpc>
              <a:spcBef>
                <a:spcPts val="0"/>
              </a:spcBef>
              <a:spcAft>
                <a:spcPts val="0"/>
              </a:spcAft>
              <a:buClr>
                <a:schemeClr val="dk1"/>
              </a:buClr>
              <a:buSzPts val="1305"/>
              <a:buFont typeface="Arial"/>
              <a:buChar char="●"/>
            </a:pPr>
            <a:r>
              <a:rPr lang="en-GB" sz="1305">
                <a:solidFill>
                  <a:schemeClr val="dk1"/>
                </a:solidFill>
                <a:highlight>
                  <a:srgbClr val="FFFFFF"/>
                </a:highlight>
              </a:rPr>
              <a:t>National Park communities are facing a lack of jobs and training opportunities </a:t>
            </a:r>
            <a:endParaRPr sz="1305">
              <a:solidFill>
                <a:schemeClr val="dk1"/>
              </a:solidFill>
              <a:highlight>
                <a:srgbClr val="FFFFFF"/>
              </a:highlight>
            </a:endParaRPr>
          </a:p>
          <a:p>
            <a:pPr marL="457200" lvl="0" indent="-311467" algn="l" rtl="0">
              <a:lnSpc>
                <a:spcPct val="150000"/>
              </a:lnSpc>
              <a:spcBef>
                <a:spcPts val="0"/>
              </a:spcBef>
              <a:spcAft>
                <a:spcPts val="0"/>
              </a:spcAft>
              <a:buClr>
                <a:schemeClr val="dk1"/>
              </a:buClr>
              <a:buSzPts val="1305"/>
              <a:buFont typeface="Arial"/>
              <a:buChar char="●"/>
            </a:pPr>
            <a:r>
              <a:rPr lang="en-GB" sz="1305">
                <a:solidFill>
                  <a:schemeClr val="dk1"/>
                </a:solidFill>
                <a:highlight>
                  <a:srgbClr val="FFFFFF"/>
                </a:highlight>
              </a:rPr>
              <a:t>There are no consistent ways for young people to speak up and be heard in National Parks</a:t>
            </a:r>
            <a:endParaRPr sz="1305">
              <a:solidFill>
                <a:schemeClr val="dk1"/>
              </a:solidFill>
              <a:highlight>
                <a:srgbClr val="FFFFFF"/>
              </a:highlight>
            </a:endParaRPr>
          </a:p>
          <a:p>
            <a:pPr marL="457200" lvl="0" indent="-311467" algn="l" rtl="0">
              <a:lnSpc>
                <a:spcPct val="150000"/>
              </a:lnSpc>
              <a:spcBef>
                <a:spcPts val="0"/>
              </a:spcBef>
              <a:spcAft>
                <a:spcPts val="0"/>
              </a:spcAft>
              <a:buClr>
                <a:schemeClr val="dk1"/>
              </a:buClr>
              <a:buSzPts val="1305"/>
              <a:buFont typeface="Trebuchet MS"/>
              <a:buChar char="●"/>
            </a:pPr>
            <a:r>
              <a:rPr lang="en-GB" sz="1305">
                <a:solidFill>
                  <a:schemeClr val="dk1"/>
                </a:solidFill>
                <a:highlight>
                  <a:srgbClr val="FFFFFF"/>
                </a:highlight>
              </a:rPr>
              <a:t>There’s an ongoing housing crisis, how can young people afford to stay where they were raised?</a:t>
            </a:r>
            <a:endParaRPr sz="1305">
              <a:solidFill>
                <a:schemeClr val="dk1"/>
              </a:solidFill>
              <a:highlight>
                <a:srgbClr val="FFFFFF"/>
              </a:highlight>
            </a:endParaRPr>
          </a:p>
          <a:p>
            <a:pPr marL="457200" lvl="0" indent="-311467" algn="l" rtl="0">
              <a:lnSpc>
                <a:spcPct val="150000"/>
              </a:lnSpc>
              <a:spcBef>
                <a:spcPts val="0"/>
              </a:spcBef>
              <a:spcAft>
                <a:spcPts val="0"/>
              </a:spcAft>
              <a:buClr>
                <a:schemeClr val="dk1"/>
              </a:buClr>
              <a:buSzPts val="1305"/>
              <a:buFont typeface="Trebuchet MS"/>
              <a:buChar char="●"/>
            </a:pPr>
            <a:r>
              <a:rPr lang="en-GB" sz="1305">
                <a:solidFill>
                  <a:schemeClr val="dk1"/>
                </a:solidFill>
                <a:highlight>
                  <a:schemeClr val="lt1"/>
                </a:highlight>
              </a:rPr>
              <a:t>Children and teenagers are growing up less connected to nature, are they educated on National Parks?</a:t>
            </a:r>
            <a:endParaRPr sz="1305">
              <a:solidFill>
                <a:schemeClr val="dk1"/>
              </a:solidFill>
              <a:highlight>
                <a:srgbClr val="FFFFFF"/>
              </a:highlight>
            </a:endParaRPr>
          </a:p>
        </p:txBody>
      </p:sp>
      <p:pic>
        <p:nvPicPr>
          <p:cNvPr id="67" name="Google Shape;67;p14"/>
          <p:cNvPicPr preferRelativeResize="0"/>
          <p:nvPr/>
        </p:nvPicPr>
        <p:blipFill rotWithShape="1">
          <a:blip r:embed="rId3">
            <a:alphaModFix/>
          </a:blip>
          <a:srcRect l="9168" r="11929" b="14229"/>
          <a:stretch/>
        </p:blipFill>
        <p:spPr>
          <a:xfrm>
            <a:off x="0" y="3630850"/>
            <a:ext cx="1855365" cy="1512649"/>
          </a:xfrm>
          <a:prstGeom prst="rect">
            <a:avLst/>
          </a:prstGeom>
          <a:noFill/>
          <a:ln>
            <a:noFill/>
          </a:ln>
        </p:spPr>
      </p:pic>
      <p:pic>
        <p:nvPicPr>
          <p:cNvPr id="68" name="Google Shape;68;p14"/>
          <p:cNvPicPr preferRelativeResize="0"/>
          <p:nvPr/>
        </p:nvPicPr>
        <p:blipFill>
          <a:blip r:embed="rId4">
            <a:alphaModFix/>
          </a:blip>
          <a:stretch>
            <a:fillRect/>
          </a:stretch>
        </p:blipFill>
        <p:spPr>
          <a:xfrm>
            <a:off x="1833775" y="3630850"/>
            <a:ext cx="2016876" cy="1512649"/>
          </a:xfrm>
          <a:prstGeom prst="rect">
            <a:avLst/>
          </a:prstGeom>
          <a:noFill/>
          <a:ln>
            <a:noFill/>
          </a:ln>
        </p:spPr>
      </p:pic>
      <p:pic>
        <p:nvPicPr>
          <p:cNvPr id="69" name="Google Shape;69;p14"/>
          <p:cNvPicPr preferRelativeResize="0"/>
          <p:nvPr/>
        </p:nvPicPr>
        <p:blipFill>
          <a:blip r:embed="rId5">
            <a:alphaModFix/>
          </a:blip>
          <a:stretch>
            <a:fillRect/>
          </a:stretch>
        </p:blipFill>
        <p:spPr>
          <a:xfrm>
            <a:off x="5415875" y="3630844"/>
            <a:ext cx="2016875" cy="1512656"/>
          </a:xfrm>
          <a:prstGeom prst="rect">
            <a:avLst/>
          </a:prstGeom>
          <a:noFill/>
          <a:ln>
            <a:noFill/>
          </a:ln>
        </p:spPr>
      </p:pic>
      <p:pic>
        <p:nvPicPr>
          <p:cNvPr id="70" name="Google Shape;70;p14"/>
          <p:cNvPicPr preferRelativeResize="0"/>
          <p:nvPr/>
        </p:nvPicPr>
        <p:blipFill rotWithShape="1">
          <a:blip r:embed="rId6">
            <a:alphaModFix/>
          </a:blip>
          <a:srcRect l="8002" r="7402" b="4278"/>
          <a:stretch/>
        </p:blipFill>
        <p:spPr>
          <a:xfrm>
            <a:off x="7392925" y="3630850"/>
            <a:ext cx="1782277" cy="1512649"/>
          </a:xfrm>
          <a:prstGeom prst="rect">
            <a:avLst/>
          </a:prstGeom>
          <a:noFill/>
          <a:ln>
            <a:noFill/>
          </a:ln>
        </p:spPr>
      </p:pic>
      <p:pic>
        <p:nvPicPr>
          <p:cNvPr id="71" name="Google Shape;71;p14"/>
          <p:cNvPicPr preferRelativeResize="0"/>
          <p:nvPr/>
        </p:nvPicPr>
        <p:blipFill>
          <a:blip r:embed="rId7">
            <a:alphaModFix/>
          </a:blip>
          <a:stretch>
            <a:fillRect/>
          </a:stretch>
        </p:blipFill>
        <p:spPr>
          <a:xfrm>
            <a:off x="3551400" y="3630844"/>
            <a:ext cx="2016875" cy="151265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5"/>
          <p:cNvSpPr/>
          <p:nvPr/>
        </p:nvSpPr>
        <p:spPr>
          <a:xfrm>
            <a:off x="-15600" y="0"/>
            <a:ext cx="9175200" cy="1030200"/>
          </a:xfrm>
          <a:prstGeom prst="rect">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7" name="Google Shape;77;p15"/>
          <p:cNvSpPr txBox="1">
            <a:spLocks noGrp="1"/>
          </p:cNvSpPr>
          <p:nvPr>
            <p:ph type="body" idx="1"/>
          </p:nvPr>
        </p:nvSpPr>
        <p:spPr>
          <a:xfrm>
            <a:off x="0" y="1149025"/>
            <a:ext cx="4096800" cy="2700000"/>
          </a:xfrm>
          <a:prstGeom prst="rect">
            <a:avLst/>
          </a:prstGeom>
          <a:noFill/>
        </p:spPr>
        <p:txBody>
          <a:bodyPr spcFirstLastPara="1" wrap="square" lIns="91425" tIns="91425" rIns="91425" bIns="91425" anchor="t" anchorCtr="0">
            <a:normAutofit/>
          </a:bodyPr>
          <a:lstStyle/>
          <a:p>
            <a:pPr marL="457200" lvl="0" indent="-304800" algn="l" rtl="0">
              <a:lnSpc>
                <a:spcPct val="115000"/>
              </a:lnSpc>
              <a:spcBef>
                <a:spcPts val="0"/>
              </a:spcBef>
              <a:spcAft>
                <a:spcPts val="0"/>
              </a:spcAft>
              <a:buClr>
                <a:schemeClr val="dk1"/>
              </a:buClr>
              <a:buSzPts val="1200"/>
              <a:buChar char="●"/>
            </a:pPr>
            <a:r>
              <a:rPr lang="en-GB" sz="1200">
                <a:solidFill>
                  <a:schemeClr val="dk1"/>
                </a:solidFill>
              </a:rPr>
              <a:t>National parks have pledged to halve emissions in the landscape by 2030 by joining the ‘Race to Zero’ initiative.</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GB" sz="1200">
                <a:solidFill>
                  <a:schemeClr val="dk1"/>
                </a:solidFill>
              </a:rPr>
              <a:t>Limited bus routes and timetables. Some routes only operate on Sundays.</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GB" sz="1200">
                <a:solidFill>
                  <a:schemeClr val="dk1"/>
                </a:solidFill>
              </a:rPr>
              <a:t>Buses follow the hotspot routes.</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GB" sz="1200">
                <a:solidFill>
                  <a:schemeClr val="dk1"/>
                </a:solidFill>
              </a:rPr>
              <a:t>Public has no awareness or incentive to use public transport.</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GB" sz="1200">
                <a:solidFill>
                  <a:schemeClr val="dk1"/>
                </a:solidFill>
              </a:rPr>
              <a:t>As industry increases it may increase congestion during rush hour. </a:t>
            </a:r>
            <a:endParaRPr sz="1200">
              <a:solidFill>
                <a:schemeClr val="dk1"/>
              </a:solidFill>
            </a:endParaRPr>
          </a:p>
        </p:txBody>
      </p:sp>
      <p:pic>
        <p:nvPicPr>
          <p:cNvPr id="78" name="Google Shape;78;p15"/>
          <p:cNvPicPr preferRelativeResize="0"/>
          <p:nvPr/>
        </p:nvPicPr>
        <p:blipFill rotWithShape="1">
          <a:blip r:embed="rId3">
            <a:alphaModFix/>
          </a:blip>
          <a:srcRect t="19474" b="12600"/>
          <a:stretch/>
        </p:blipFill>
        <p:spPr>
          <a:xfrm>
            <a:off x="0" y="3505450"/>
            <a:ext cx="9143998" cy="1638050"/>
          </a:xfrm>
          <a:prstGeom prst="rect">
            <a:avLst/>
          </a:prstGeom>
          <a:noFill/>
          <a:ln>
            <a:noFill/>
          </a:ln>
        </p:spPr>
      </p:pic>
      <p:sp>
        <p:nvSpPr>
          <p:cNvPr id="79" name="Google Shape;79;p15"/>
          <p:cNvSpPr txBox="1">
            <a:spLocks noGrp="1"/>
          </p:cNvSpPr>
          <p:nvPr>
            <p:ph type="title"/>
          </p:nvPr>
        </p:nvSpPr>
        <p:spPr>
          <a:xfrm>
            <a:off x="311700" y="2287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3320" b="1">
                <a:solidFill>
                  <a:schemeClr val="lt1"/>
                </a:solidFill>
                <a:latin typeface="Amatic SC"/>
                <a:ea typeface="Amatic SC"/>
                <a:cs typeface="Amatic SC"/>
                <a:sym typeface="Amatic SC"/>
              </a:rPr>
              <a:t>Travel into National Parks</a:t>
            </a:r>
            <a:endParaRPr sz="3320" b="1">
              <a:solidFill>
                <a:schemeClr val="lt1"/>
              </a:solidFill>
              <a:latin typeface="Amatic SC"/>
              <a:ea typeface="Amatic SC"/>
              <a:cs typeface="Amatic SC"/>
              <a:sym typeface="Amatic SC"/>
            </a:endParaRPr>
          </a:p>
        </p:txBody>
      </p:sp>
      <p:sp>
        <p:nvSpPr>
          <p:cNvPr id="80" name="Google Shape;80;p15"/>
          <p:cNvSpPr txBox="1"/>
          <p:nvPr/>
        </p:nvSpPr>
        <p:spPr>
          <a:xfrm>
            <a:off x="4453200" y="1149025"/>
            <a:ext cx="4690800" cy="2475300"/>
          </a:xfrm>
          <a:prstGeom prst="rect">
            <a:avLst/>
          </a:prstGeom>
          <a:noFill/>
          <a:ln>
            <a:noFill/>
          </a:ln>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chemeClr val="dk1"/>
              </a:buClr>
              <a:buSzPts val="1200"/>
              <a:buChar char="●"/>
            </a:pPr>
            <a:r>
              <a:rPr lang="en-GB" sz="1200">
                <a:solidFill>
                  <a:schemeClr val="dk1"/>
                </a:solidFill>
              </a:rPr>
              <a:t>‘I didn’t know you could get there by bus!’ - Alternative travel links aren’t advertised enough.</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GB" sz="1200">
                <a:solidFill>
                  <a:schemeClr val="dk1"/>
                </a:solidFill>
              </a:rPr>
              <a:t>Long commutes for employees of the NP who live outside the boundaries. Average 40 mile commute. No alternative travel options for some. </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GB" sz="1200">
                <a:solidFill>
                  <a:schemeClr val="dk1"/>
                </a:solidFill>
              </a:rPr>
              <a:t>Mileage claims are unfair to those with large commutes. Only allowed to claim additional mileage after their average commute.</a:t>
            </a:r>
            <a:endParaRPr sz="1200">
              <a:solidFill>
                <a:schemeClr val="dk1"/>
              </a:solidFill>
            </a:endParaRPr>
          </a:p>
          <a:p>
            <a:pPr marL="0" lvl="0" indent="0" algn="l" rtl="0">
              <a:spcBef>
                <a:spcPts val="1200"/>
              </a:spcBef>
              <a:spcAft>
                <a:spcPts val="0"/>
              </a:spcAft>
              <a:buNone/>
            </a:pPr>
            <a:endParaRPr sz="1800">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6"/>
          <p:cNvSpPr/>
          <p:nvPr/>
        </p:nvSpPr>
        <p:spPr>
          <a:xfrm>
            <a:off x="0" y="7775"/>
            <a:ext cx="9175200" cy="1030200"/>
          </a:xfrm>
          <a:prstGeom prst="rect">
            <a:avLst/>
          </a:prstGeom>
          <a:solidFill>
            <a:srgbClr val="99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6" name="Google Shape;86;p16"/>
          <p:cNvSpPr txBox="1">
            <a:spLocks noGrp="1"/>
          </p:cNvSpPr>
          <p:nvPr>
            <p:ph type="body" idx="1"/>
          </p:nvPr>
        </p:nvSpPr>
        <p:spPr>
          <a:xfrm>
            <a:off x="83100" y="1406525"/>
            <a:ext cx="3184500" cy="3609900"/>
          </a:xfrm>
          <a:prstGeom prst="rect">
            <a:avLst/>
          </a:prstGeom>
        </p:spPr>
        <p:txBody>
          <a:bodyPr spcFirstLastPara="1" wrap="square" lIns="91425" tIns="91425" rIns="91425" bIns="91425" anchor="t" anchorCtr="0">
            <a:normAutofit/>
          </a:bodyPr>
          <a:lstStyle/>
          <a:p>
            <a:pPr marL="0" lvl="0" indent="0" algn="l" rtl="0">
              <a:lnSpc>
                <a:spcPct val="125000"/>
              </a:lnSpc>
              <a:spcBef>
                <a:spcPts val="0"/>
              </a:spcBef>
              <a:spcAft>
                <a:spcPts val="0"/>
              </a:spcAft>
              <a:buNone/>
            </a:pPr>
            <a:r>
              <a:rPr lang="en-GB" sz="1700" b="1">
                <a:solidFill>
                  <a:schemeClr val="dk1"/>
                </a:solidFill>
              </a:rPr>
              <a:t>Are your staff </a:t>
            </a:r>
            <a:br>
              <a:rPr lang="en-GB" sz="1700" b="1">
                <a:solidFill>
                  <a:schemeClr val="dk1"/>
                </a:solidFill>
              </a:rPr>
            </a:br>
            <a:r>
              <a:rPr lang="en-GB" sz="1700" b="1">
                <a:solidFill>
                  <a:schemeClr val="dk1"/>
                </a:solidFill>
              </a:rPr>
              <a:t>benefits </a:t>
            </a:r>
            <a:r>
              <a:rPr lang="en-GB" sz="1700" b="1">
                <a:solidFill>
                  <a:srgbClr val="38761D"/>
                </a:solidFill>
              </a:rPr>
              <a:t>equitable</a:t>
            </a:r>
            <a:r>
              <a:rPr lang="en-GB" sz="1700" b="1">
                <a:solidFill>
                  <a:schemeClr val="dk1"/>
                </a:solidFill>
              </a:rPr>
              <a:t>?</a:t>
            </a:r>
            <a:endParaRPr sz="1700" b="1">
              <a:solidFill>
                <a:schemeClr val="dk1"/>
              </a:solidFill>
            </a:endParaRPr>
          </a:p>
          <a:p>
            <a:pPr marL="0" lvl="0" indent="0" algn="l" rtl="0">
              <a:lnSpc>
                <a:spcPct val="130000"/>
              </a:lnSpc>
              <a:spcBef>
                <a:spcPts val="1200"/>
              </a:spcBef>
              <a:spcAft>
                <a:spcPts val="0"/>
              </a:spcAft>
              <a:buNone/>
            </a:pPr>
            <a:endParaRPr b="1">
              <a:solidFill>
                <a:srgbClr val="274E13"/>
              </a:solidFill>
            </a:endParaRPr>
          </a:p>
          <a:p>
            <a:pPr marL="0" lvl="0" indent="0" algn="l" rtl="0">
              <a:lnSpc>
                <a:spcPct val="130000"/>
              </a:lnSpc>
              <a:spcBef>
                <a:spcPts val="1200"/>
              </a:spcBef>
              <a:spcAft>
                <a:spcPts val="0"/>
              </a:spcAft>
              <a:buNone/>
            </a:pPr>
            <a:r>
              <a:rPr lang="en-GB" sz="1900">
                <a:solidFill>
                  <a:srgbClr val="990000"/>
                </a:solidFill>
                <a:latin typeface="Lexend ExtraBold"/>
                <a:ea typeface="Lexend ExtraBold"/>
                <a:cs typeface="Lexend ExtraBold"/>
                <a:sym typeface="Lexend ExtraBold"/>
              </a:rPr>
              <a:t>Be Bold</a:t>
            </a:r>
            <a:r>
              <a:rPr lang="en-GB" sz="1300">
                <a:solidFill>
                  <a:srgbClr val="990000"/>
                </a:solidFill>
              </a:rPr>
              <a:t> </a:t>
            </a:r>
            <a:r>
              <a:rPr lang="en-GB" sz="1300">
                <a:solidFill>
                  <a:schemeClr val="dk1"/>
                </a:solidFill>
              </a:rPr>
              <a:t>- </a:t>
            </a:r>
            <a:br>
              <a:rPr lang="en-GB" sz="1300">
                <a:solidFill>
                  <a:schemeClr val="dk1"/>
                </a:solidFill>
              </a:rPr>
            </a:br>
            <a:r>
              <a:rPr lang="en-GB" sz="1600">
                <a:solidFill>
                  <a:schemeClr val="dk1"/>
                </a:solidFill>
              </a:rPr>
              <a:t>secure housing to run </a:t>
            </a:r>
            <a:br>
              <a:rPr lang="en-GB" sz="1600">
                <a:solidFill>
                  <a:schemeClr val="dk1"/>
                </a:solidFill>
              </a:rPr>
            </a:br>
            <a:r>
              <a:rPr lang="en-GB" sz="1600">
                <a:solidFill>
                  <a:schemeClr val="dk1"/>
                </a:solidFill>
              </a:rPr>
              <a:t>as HMOs for young </a:t>
            </a:r>
            <a:br>
              <a:rPr lang="en-GB" sz="1600">
                <a:solidFill>
                  <a:schemeClr val="dk1"/>
                </a:solidFill>
              </a:rPr>
            </a:br>
            <a:r>
              <a:rPr lang="en-GB" sz="1600">
                <a:solidFill>
                  <a:schemeClr val="dk1"/>
                </a:solidFill>
              </a:rPr>
              <a:t>employees? </a:t>
            </a:r>
            <a:br>
              <a:rPr lang="en-GB" sz="1200">
                <a:solidFill>
                  <a:schemeClr val="dk1"/>
                </a:solidFill>
              </a:rPr>
            </a:br>
            <a:endParaRPr sz="1200">
              <a:solidFill>
                <a:schemeClr val="dk1"/>
              </a:solidFill>
              <a:highlight>
                <a:srgbClr val="274E13"/>
              </a:highlight>
            </a:endParaRPr>
          </a:p>
          <a:p>
            <a:pPr marL="0" lvl="0" indent="0" algn="l" rtl="0">
              <a:spcBef>
                <a:spcPts val="1200"/>
              </a:spcBef>
              <a:spcAft>
                <a:spcPts val="1200"/>
              </a:spcAft>
              <a:buClr>
                <a:schemeClr val="dk1"/>
              </a:buClr>
              <a:buSzPts val="1100"/>
              <a:buFont typeface="Arial"/>
              <a:buNone/>
            </a:pPr>
            <a:r>
              <a:rPr lang="en-GB" sz="1500" b="1">
                <a:solidFill>
                  <a:srgbClr val="38761D"/>
                </a:solidFill>
              </a:rPr>
              <a:t>Apprenticeships</a:t>
            </a:r>
            <a:r>
              <a:rPr lang="en-GB" sz="1500" b="1">
                <a:solidFill>
                  <a:schemeClr val="dk1"/>
                </a:solidFill>
              </a:rPr>
              <a:t> </a:t>
            </a:r>
            <a:endParaRPr sz="1500" b="1">
              <a:solidFill>
                <a:schemeClr val="dk1"/>
              </a:solidFill>
            </a:endParaRPr>
          </a:p>
        </p:txBody>
      </p:sp>
      <p:pic>
        <p:nvPicPr>
          <p:cNvPr id="87" name="Google Shape;87;p16"/>
          <p:cNvPicPr preferRelativeResize="0"/>
          <p:nvPr/>
        </p:nvPicPr>
        <p:blipFill rotWithShape="1">
          <a:blip r:embed="rId3">
            <a:alphaModFix/>
          </a:blip>
          <a:srcRect t="9974"/>
          <a:stretch/>
        </p:blipFill>
        <p:spPr>
          <a:xfrm>
            <a:off x="7536275" y="34925"/>
            <a:ext cx="1524350" cy="1003075"/>
          </a:xfrm>
          <a:prstGeom prst="rect">
            <a:avLst/>
          </a:prstGeom>
          <a:noFill/>
          <a:ln>
            <a:noFill/>
          </a:ln>
        </p:spPr>
      </p:pic>
      <p:sp>
        <p:nvSpPr>
          <p:cNvPr id="88" name="Google Shape;88;p16"/>
          <p:cNvSpPr txBox="1">
            <a:spLocks noGrp="1"/>
          </p:cNvSpPr>
          <p:nvPr>
            <p:ph type="title"/>
          </p:nvPr>
        </p:nvSpPr>
        <p:spPr>
          <a:xfrm>
            <a:off x="83100" y="2466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3320" b="1">
                <a:solidFill>
                  <a:schemeClr val="lt1"/>
                </a:solidFill>
                <a:latin typeface="Amatic SC"/>
                <a:ea typeface="Amatic SC"/>
                <a:cs typeface="Amatic SC"/>
                <a:sym typeface="Amatic SC"/>
              </a:rPr>
              <a:t>What can National Parks do, today, as employers?</a:t>
            </a:r>
            <a:endParaRPr sz="3320" b="1">
              <a:solidFill>
                <a:schemeClr val="lt1"/>
              </a:solidFill>
              <a:latin typeface="Amatic SC"/>
              <a:ea typeface="Amatic SC"/>
              <a:cs typeface="Amatic SC"/>
              <a:sym typeface="Amatic SC"/>
            </a:endParaRPr>
          </a:p>
        </p:txBody>
      </p:sp>
      <p:pic>
        <p:nvPicPr>
          <p:cNvPr id="89" name="Google Shape;89;p16"/>
          <p:cNvPicPr preferRelativeResize="0"/>
          <p:nvPr/>
        </p:nvPicPr>
        <p:blipFill>
          <a:blip r:embed="rId4">
            <a:alphaModFix/>
          </a:blip>
          <a:stretch>
            <a:fillRect/>
          </a:stretch>
        </p:blipFill>
        <p:spPr>
          <a:xfrm>
            <a:off x="2465689" y="1037975"/>
            <a:ext cx="4965686" cy="4130949"/>
          </a:xfrm>
          <a:prstGeom prst="rect">
            <a:avLst/>
          </a:prstGeom>
          <a:noFill/>
          <a:ln>
            <a:noFill/>
          </a:ln>
        </p:spPr>
      </p:pic>
      <p:pic>
        <p:nvPicPr>
          <p:cNvPr id="90" name="Google Shape;90;p16"/>
          <p:cNvPicPr preferRelativeResize="0"/>
          <p:nvPr/>
        </p:nvPicPr>
        <p:blipFill rotWithShape="1">
          <a:blip r:embed="rId5">
            <a:alphaModFix/>
          </a:blip>
          <a:srcRect l="26634" r="6844"/>
          <a:stretch/>
        </p:blipFill>
        <p:spPr>
          <a:xfrm>
            <a:off x="7431387" y="1355826"/>
            <a:ext cx="1734125" cy="34759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p:cNvSpPr/>
          <p:nvPr/>
        </p:nvSpPr>
        <p:spPr>
          <a:xfrm rot="5400000">
            <a:off x="3987600" y="-3984000"/>
            <a:ext cx="1165500" cy="9133500"/>
          </a:xfrm>
          <a:prstGeom prst="rect">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6" name="Google Shape;96;p17"/>
          <p:cNvSpPr txBox="1">
            <a:spLocks noGrp="1"/>
          </p:cNvSpPr>
          <p:nvPr>
            <p:ph type="title"/>
          </p:nvPr>
        </p:nvSpPr>
        <p:spPr>
          <a:xfrm>
            <a:off x="76650" y="300200"/>
            <a:ext cx="8634300" cy="572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1200"/>
              </a:spcAft>
              <a:buNone/>
            </a:pPr>
            <a:r>
              <a:rPr lang="en-GB" sz="3217" b="1">
                <a:solidFill>
                  <a:schemeClr val="lt1"/>
                </a:solidFill>
                <a:latin typeface="Amatic SC"/>
                <a:ea typeface="Amatic SC"/>
                <a:cs typeface="Amatic SC"/>
                <a:sym typeface="Amatic SC"/>
              </a:rPr>
              <a:t>What are the barriers for young people when accessing apprenticeships?</a:t>
            </a:r>
            <a:endParaRPr sz="4400" b="1">
              <a:solidFill>
                <a:schemeClr val="lt1"/>
              </a:solidFill>
              <a:latin typeface="Amatic SC"/>
              <a:ea typeface="Amatic SC"/>
              <a:cs typeface="Amatic SC"/>
              <a:sym typeface="Amatic SC"/>
            </a:endParaRPr>
          </a:p>
        </p:txBody>
      </p:sp>
      <p:pic>
        <p:nvPicPr>
          <p:cNvPr id="97" name="Google Shape;97;p17"/>
          <p:cNvPicPr preferRelativeResize="0"/>
          <p:nvPr/>
        </p:nvPicPr>
        <p:blipFill>
          <a:blip r:embed="rId3">
            <a:alphaModFix/>
          </a:blip>
          <a:stretch>
            <a:fillRect/>
          </a:stretch>
        </p:blipFill>
        <p:spPr>
          <a:xfrm>
            <a:off x="6217025" y="1156663"/>
            <a:ext cx="2465576" cy="1479350"/>
          </a:xfrm>
          <a:prstGeom prst="rect">
            <a:avLst/>
          </a:prstGeom>
          <a:noFill/>
          <a:ln>
            <a:noFill/>
          </a:ln>
        </p:spPr>
      </p:pic>
      <p:pic>
        <p:nvPicPr>
          <p:cNvPr id="98" name="Google Shape;98;p17"/>
          <p:cNvPicPr preferRelativeResize="0"/>
          <p:nvPr/>
        </p:nvPicPr>
        <p:blipFill rotWithShape="1">
          <a:blip r:embed="rId4">
            <a:alphaModFix/>
          </a:blip>
          <a:srcRect r="24374"/>
          <a:stretch/>
        </p:blipFill>
        <p:spPr>
          <a:xfrm>
            <a:off x="7014950" y="2645875"/>
            <a:ext cx="1670424" cy="1656525"/>
          </a:xfrm>
          <a:prstGeom prst="rect">
            <a:avLst/>
          </a:prstGeom>
          <a:noFill/>
          <a:ln>
            <a:noFill/>
          </a:ln>
        </p:spPr>
      </p:pic>
      <p:pic>
        <p:nvPicPr>
          <p:cNvPr id="99" name="Google Shape;99;p17"/>
          <p:cNvPicPr preferRelativeResize="0"/>
          <p:nvPr/>
        </p:nvPicPr>
        <p:blipFill rotWithShape="1">
          <a:blip r:embed="rId5">
            <a:alphaModFix/>
          </a:blip>
          <a:srcRect l="8933" t="1448"/>
          <a:stretch/>
        </p:blipFill>
        <p:spPr>
          <a:xfrm>
            <a:off x="4744775" y="2459775"/>
            <a:ext cx="2270164" cy="1842624"/>
          </a:xfrm>
          <a:prstGeom prst="rect">
            <a:avLst/>
          </a:prstGeom>
          <a:noFill/>
          <a:ln>
            <a:noFill/>
          </a:ln>
        </p:spPr>
      </p:pic>
      <p:pic>
        <p:nvPicPr>
          <p:cNvPr id="100" name="Google Shape;100;p17"/>
          <p:cNvPicPr preferRelativeResize="0"/>
          <p:nvPr/>
        </p:nvPicPr>
        <p:blipFill rotWithShape="1">
          <a:blip r:embed="rId6">
            <a:alphaModFix/>
          </a:blip>
          <a:srcRect t="27927"/>
          <a:stretch/>
        </p:blipFill>
        <p:spPr>
          <a:xfrm>
            <a:off x="313875" y="2475972"/>
            <a:ext cx="1874102" cy="1017249"/>
          </a:xfrm>
          <a:prstGeom prst="rect">
            <a:avLst/>
          </a:prstGeom>
          <a:noFill/>
          <a:ln>
            <a:noFill/>
          </a:ln>
        </p:spPr>
      </p:pic>
      <p:pic>
        <p:nvPicPr>
          <p:cNvPr id="101" name="Google Shape;101;p17"/>
          <p:cNvPicPr preferRelativeResize="0"/>
          <p:nvPr/>
        </p:nvPicPr>
        <p:blipFill rotWithShape="1">
          <a:blip r:embed="rId7">
            <a:alphaModFix/>
          </a:blip>
          <a:srcRect l="2896" t="6774" r="242" b="31917"/>
          <a:stretch/>
        </p:blipFill>
        <p:spPr>
          <a:xfrm>
            <a:off x="313875" y="3476050"/>
            <a:ext cx="1719976" cy="816501"/>
          </a:xfrm>
          <a:prstGeom prst="rect">
            <a:avLst/>
          </a:prstGeom>
          <a:noFill/>
          <a:ln>
            <a:noFill/>
          </a:ln>
        </p:spPr>
      </p:pic>
      <p:pic>
        <p:nvPicPr>
          <p:cNvPr id="102" name="Google Shape;102;p17"/>
          <p:cNvPicPr preferRelativeResize="0"/>
          <p:nvPr/>
        </p:nvPicPr>
        <p:blipFill>
          <a:blip r:embed="rId8">
            <a:alphaModFix/>
          </a:blip>
          <a:stretch>
            <a:fillRect/>
          </a:stretch>
        </p:blipFill>
        <p:spPr>
          <a:xfrm>
            <a:off x="2236375" y="1175407"/>
            <a:ext cx="1806700" cy="1355019"/>
          </a:xfrm>
          <a:prstGeom prst="rect">
            <a:avLst/>
          </a:prstGeom>
          <a:noFill/>
          <a:ln>
            <a:noFill/>
          </a:ln>
        </p:spPr>
      </p:pic>
      <p:pic>
        <p:nvPicPr>
          <p:cNvPr id="103" name="Google Shape;103;p17"/>
          <p:cNvPicPr preferRelativeResize="0"/>
          <p:nvPr/>
        </p:nvPicPr>
        <p:blipFill rotWithShape="1">
          <a:blip r:embed="rId9">
            <a:alphaModFix/>
          </a:blip>
          <a:srcRect t="8000" b="-7999"/>
          <a:stretch/>
        </p:blipFill>
        <p:spPr>
          <a:xfrm>
            <a:off x="313875" y="1175413"/>
            <a:ext cx="1922500" cy="1441875"/>
          </a:xfrm>
          <a:prstGeom prst="rect">
            <a:avLst/>
          </a:prstGeom>
          <a:noFill/>
          <a:ln>
            <a:noFill/>
          </a:ln>
        </p:spPr>
      </p:pic>
      <p:pic>
        <p:nvPicPr>
          <p:cNvPr id="104" name="Google Shape;104;p17"/>
          <p:cNvPicPr preferRelativeResize="0"/>
          <p:nvPr/>
        </p:nvPicPr>
        <p:blipFill>
          <a:blip r:embed="rId10">
            <a:alphaModFix/>
          </a:blip>
          <a:stretch>
            <a:fillRect/>
          </a:stretch>
        </p:blipFill>
        <p:spPr>
          <a:xfrm>
            <a:off x="2033850" y="2475975"/>
            <a:ext cx="1369812" cy="1826424"/>
          </a:xfrm>
          <a:prstGeom prst="rect">
            <a:avLst/>
          </a:prstGeom>
          <a:noFill/>
          <a:ln>
            <a:noFill/>
          </a:ln>
        </p:spPr>
      </p:pic>
      <p:pic>
        <p:nvPicPr>
          <p:cNvPr id="105" name="Google Shape;105;p17"/>
          <p:cNvPicPr preferRelativeResize="0"/>
          <p:nvPr/>
        </p:nvPicPr>
        <p:blipFill>
          <a:blip r:embed="rId11">
            <a:alphaModFix/>
          </a:blip>
          <a:stretch>
            <a:fillRect/>
          </a:stretch>
        </p:blipFill>
        <p:spPr>
          <a:xfrm>
            <a:off x="4043075" y="1156675"/>
            <a:ext cx="2173948" cy="1630470"/>
          </a:xfrm>
          <a:prstGeom prst="rect">
            <a:avLst/>
          </a:prstGeom>
          <a:noFill/>
          <a:ln>
            <a:noFill/>
          </a:ln>
        </p:spPr>
      </p:pic>
      <p:pic>
        <p:nvPicPr>
          <p:cNvPr id="106" name="Google Shape;106;p17"/>
          <p:cNvPicPr preferRelativeResize="0"/>
          <p:nvPr/>
        </p:nvPicPr>
        <p:blipFill>
          <a:blip r:embed="rId12">
            <a:alphaModFix/>
          </a:blip>
          <a:stretch>
            <a:fillRect/>
          </a:stretch>
        </p:blipFill>
        <p:spPr>
          <a:xfrm>
            <a:off x="3403661" y="2511301"/>
            <a:ext cx="1341126" cy="17881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8"/>
          <p:cNvSpPr/>
          <p:nvPr/>
        </p:nvSpPr>
        <p:spPr>
          <a:xfrm>
            <a:off x="0" y="7775"/>
            <a:ext cx="9175200" cy="572700"/>
          </a:xfrm>
          <a:prstGeom prst="rect">
            <a:avLst/>
          </a:prstGeom>
          <a:solidFill>
            <a:srgbClr val="99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2" name="Google Shape;112;p18"/>
          <p:cNvSpPr txBox="1">
            <a:spLocks noGrp="1"/>
          </p:cNvSpPr>
          <p:nvPr>
            <p:ph type="title"/>
          </p:nvPr>
        </p:nvSpPr>
        <p:spPr>
          <a:xfrm>
            <a:off x="76250" y="-62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3320" b="1">
                <a:solidFill>
                  <a:schemeClr val="lt1"/>
                </a:solidFill>
                <a:latin typeface="Amatic SC"/>
                <a:ea typeface="Amatic SC"/>
                <a:cs typeface="Amatic SC"/>
                <a:sym typeface="Amatic SC"/>
              </a:rPr>
              <a:t>Housing across both Authorities</a:t>
            </a:r>
            <a:endParaRPr sz="3320" b="1">
              <a:solidFill>
                <a:schemeClr val="lt1"/>
              </a:solidFill>
              <a:latin typeface="Amatic SC"/>
              <a:ea typeface="Amatic SC"/>
              <a:cs typeface="Amatic SC"/>
              <a:sym typeface="Amatic SC"/>
            </a:endParaRPr>
          </a:p>
        </p:txBody>
      </p:sp>
      <p:graphicFrame>
        <p:nvGraphicFramePr>
          <p:cNvPr id="113" name="Google Shape;113;p18"/>
          <p:cNvGraphicFramePr/>
          <p:nvPr/>
        </p:nvGraphicFramePr>
        <p:xfrm>
          <a:off x="2836900" y="586763"/>
          <a:ext cx="6119975" cy="4564668"/>
        </p:xfrm>
        <a:graphic>
          <a:graphicData uri="http://schemas.openxmlformats.org/drawingml/2006/table">
            <a:tbl>
              <a:tblPr>
                <a:noFill/>
                <a:tableStyleId>{74662288-044B-47E9-919B-9DEBF811D588}</a:tableStyleId>
              </a:tblPr>
              <a:tblGrid>
                <a:gridCol w="2962350">
                  <a:extLst>
                    <a:ext uri="{9D8B030D-6E8A-4147-A177-3AD203B41FA5}">
                      <a16:colId xmlns:a16="http://schemas.microsoft.com/office/drawing/2014/main" val="20000"/>
                    </a:ext>
                  </a:extLst>
                </a:gridCol>
                <a:gridCol w="3157625">
                  <a:extLst>
                    <a:ext uri="{9D8B030D-6E8A-4147-A177-3AD203B41FA5}">
                      <a16:colId xmlns:a16="http://schemas.microsoft.com/office/drawing/2014/main" val="20001"/>
                    </a:ext>
                  </a:extLst>
                </a:gridCol>
              </a:tblGrid>
              <a:tr h="545100">
                <a:tc>
                  <a:txBody>
                    <a:bodyPr/>
                    <a:lstStyle/>
                    <a:p>
                      <a:pPr marL="0" lvl="0" indent="0" algn="l" rtl="0">
                        <a:spcBef>
                          <a:spcPts val="0"/>
                        </a:spcBef>
                        <a:spcAft>
                          <a:spcPts val="0"/>
                        </a:spcAft>
                        <a:buNone/>
                      </a:pPr>
                      <a:r>
                        <a:rPr lang="en-GB" sz="1600" b="1">
                          <a:solidFill>
                            <a:schemeClr val="lt1"/>
                          </a:solidFill>
                          <a:latin typeface="Amatic SC"/>
                          <a:ea typeface="Amatic SC"/>
                          <a:cs typeface="Amatic SC"/>
                          <a:sym typeface="Amatic SC"/>
                        </a:rPr>
                        <a:t>North York Moors National Park Authority</a:t>
                      </a:r>
                      <a:endParaRPr sz="1600" b="1">
                        <a:solidFill>
                          <a:schemeClr val="lt1"/>
                        </a:solidFill>
                        <a:latin typeface="Amatic SC"/>
                        <a:ea typeface="Amatic SC"/>
                        <a:cs typeface="Amatic SC"/>
                        <a:sym typeface="Amatic SC"/>
                      </a:endParaRPr>
                    </a:p>
                  </a:txBody>
                  <a:tcPr marL="91425" marR="91425" marT="91425" marB="91425">
                    <a:solidFill>
                      <a:srgbClr val="990000"/>
                    </a:solidFill>
                  </a:tcPr>
                </a:tc>
                <a:tc>
                  <a:txBody>
                    <a:bodyPr/>
                    <a:lstStyle/>
                    <a:p>
                      <a:pPr marL="0" lvl="0" indent="0" algn="l" rtl="0">
                        <a:spcBef>
                          <a:spcPts val="0"/>
                        </a:spcBef>
                        <a:spcAft>
                          <a:spcPts val="0"/>
                        </a:spcAft>
                        <a:buNone/>
                      </a:pPr>
                      <a:r>
                        <a:rPr lang="en-GB" sz="1600" b="1">
                          <a:solidFill>
                            <a:schemeClr val="lt1"/>
                          </a:solidFill>
                          <a:latin typeface="Amatic SC"/>
                          <a:ea typeface="Amatic SC"/>
                          <a:cs typeface="Amatic SC"/>
                          <a:sym typeface="Amatic SC"/>
                        </a:rPr>
                        <a:t>Yorkshire Dales National Park Authority</a:t>
                      </a:r>
                      <a:endParaRPr sz="1600" b="1">
                        <a:solidFill>
                          <a:schemeClr val="lt1"/>
                        </a:solidFill>
                        <a:latin typeface="Amatic SC"/>
                        <a:ea typeface="Amatic SC"/>
                        <a:cs typeface="Amatic SC"/>
                        <a:sym typeface="Amatic SC"/>
                      </a:endParaRPr>
                    </a:p>
                  </a:txBody>
                  <a:tcPr marL="91425" marR="91425" marT="91425" marB="91425">
                    <a:solidFill>
                      <a:srgbClr val="274E13"/>
                    </a:solidFill>
                  </a:tcPr>
                </a:tc>
                <a:extLst>
                  <a:ext uri="{0D108BD9-81ED-4DB2-BD59-A6C34878D82A}">
                    <a16:rowId xmlns:a16="http://schemas.microsoft.com/office/drawing/2014/main" val="10000"/>
                  </a:ext>
                </a:extLst>
              </a:tr>
              <a:tr h="1034450">
                <a:tc>
                  <a:txBody>
                    <a:bodyPr/>
                    <a:lstStyle/>
                    <a:p>
                      <a:pPr marL="0" lvl="0" indent="0" algn="l" rtl="0">
                        <a:spcBef>
                          <a:spcPts val="0"/>
                        </a:spcBef>
                        <a:spcAft>
                          <a:spcPts val="0"/>
                        </a:spcAft>
                        <a:buNone/>
                      </a:pPr>
                      <a:r>
                        <a:rPr lang="en-GB" sz="1000" u="sng"/>
                        <a:t>Population (2011 Census)</a:t>
                      </a:r>
                      <a:r>
                        <a:rPr lang="en-GB" sz="1000"/>
                        <a:t> </a:t>
                      </a:r>
                      <a:endParaRPr sz="1000"/>
                    </a:p>
                    <a:p>
                      <a:pPr marL="457200" lvl="0" indent="-292100" algn="l" rtl="0">
                        <a:lnSpc>
                          <a:spcPct val="115000"/>
                        </a:lnSpc>
                        <a:spcBef>
                          <a:spcPts val="0"/>
                        </a:spcBef>
                        <a:spcAft>
                          <a:spcPts val="0"/>
                        </a:spcAft>
                        <a:buClr>
                          <a:schemeClr val="dk1"/>
                        </a:buClr>
                        <a:buSzPts val="1000"/>
                        <a:buChar char="●"/>
                      </a:pPr>
                      <a:r>
                        <a:rPr lang="en-GB" sz="1000">
                          <a:solidFill>
                            <a:schemeClr val="dk1"/>
                          </a:solidFill>
                        </a:rPr>
                        <a:t>24% of population under 30 years old</a:t>
                      </a:r>
                      <a:endParaRPr sz="1000">
                        <a:solidFill>
                          <a:schemeClr val="dk1"/>
                        </a:solidFill>
                      </a:endParaRPr>
                    </a:p>
                    <a:p>
                      <a:pPr marL="457200" lvl="0" indent="-292100" algn="l" rtl="0">
                        <a:lnSpc>
                          <a:spcPct val="115000"/>
                        </a:lnSpc>
                        <a:spcBef>
                          <a:spcPts val="0"/>
                        </a:spcBef>
                        <a:spcAft>
                          <a:spcPts val="0"/>
                        </a:spcAft>
                        <a:buClr>
                          <a:schemeClr val="dk1"/>
                        </a:buClr>
                        <a:buSzPts val="1000"/>
                        <a:buChar char="●"/>
                      </a:pPr>
                      <a:r>
                        <a:rPr lang="en-GB" sz="1000">
                          <a:solidFill>
                            <a:schemeClr val="dk1"/>
                          </a:solidFill>
                        </a:rPr>
                        <a:t>50% of population 50-80 years old</a:t>
                      </a:r>
                      <a:endParaRPr sz="1000">
                        <a:solidFill>
                          <a:schemeClr val="dk1"/>
                        </a:solidFill>
                      </a:endParaRPr>
                    </a:p>
                  </a:txBody>
                  <a:tcPr marL="91425" marR="91425" marT="91425" marB="91425"/>
                </a:tc>
                <a:tc>
                  <a:txBody>
                    <a:bodyPr/>
                    <a:lstStyle/>
                    <a:p>
                      <a:pPr marL="0" lvl="0" indent="0" algn="l" rtl="0">
                        <a:spcBef>
                          <a:spcPts val="0"/>
                        </a:spcBef>
                        <a:spcAft>
                          <a:spcPts val="0"/>
                        </a:spcAft>
                        <a:buNone/>
                      </a:pPr>
                      <a:r>
                        <a:rPr lang="en-GB" sz="1000" u="sng"/>
                        <a:t>Population (2017) </a:t>
                      </a:r>
                      <a:endParaRPr sz="1000" u="sng"/>
                    </a:p>
                    <a:p>
                      <a:pPr marL="457200" lvl="0" indent="-292100" algn="l" rtl="0">
                        <a:spcBef>
                          <a:spcPts val="0"/>
                        </a:spcBef>
                        <a:spcAft>
                          <a:spcPts val="0"/>
                        </a:spcAft>
                        <a:buSzPts val="1000"/>
                        <a:buChar char="●"/>
                      </a:pPr>
                      <a:r>
                        <a:rPr lang="en-GB" sz="1000">
                          <a:solidFill>
                            <a:schemeClr val="dk1"/>
                          </a:solidFill>
                        </a:rPr>
                        <a:t>16% of population under 18 years old.</a:t>
                      </a:r>
                      <a:endParaRPr sz="1000" u="sng"/>
                    </a:p>
                    <a:p>
                      <a:pPr marL="457200" lvl="0" indent="-292100" algn="l" rtl="0">
                        <a:spcBef>
                          <a:spcPts val="0"/>
                        </a:spcBef>
                        <a:spcAft>
                          <a:spcPts val="0"/>
                        </a:spcAft>
                        <a:buSzPts val="1000"/>
                        <a:buChar char="●"/>
                      </a:pPr>
                      <a:r>
                        <a:rPr lang="en-GB" sz="1000"/>
                        <a:t>30% of population 65 years old and older</a:t>
                      </a:r>
                      <a:endParaRPr sz="1000"/>
                    </a:p>
                    <a:p>
                      <a:pPr marL="457200" lvl="0" indent="-292100" algn="l" rtl="0">
                        <a:lnSpc>
                          <a:spcPct val="115000"/>
                        </a:lnSpc>
                        <a:spcBef>
                          <a:spcPts val="0"/>
                        </a:spcBef>
                        <a:spcAft>
                          <a:spcPts val="0"/>
                        </a:spcAft>
                        <a:buSzPts val="1000"/>
                        <a:buChar char="●"/>
                      </a:pPr>
                      <a:r>
                        <a:rPr lang="en-GB" sz="1000"/>
                        <a:t>Half the national average of working age people (18-44)</a:t>
                      </a:r>
                      <a:endParaRPr sz="1000"/>
                    </a:p>
                  </a:txBody>
                  <a:tcPr marL="91425" marR="91425" marT="91425" marB="91425">
                    <a:solidFill>
                      <a:srgbClr val="D9EAD3"/>
                    </a:solidFill>
                  </a:tcPr>
                </a:tc>
                <a:extLst>
                  <a:ext uri="{0D108BD9-81ED-4DB2-BD59-A6C34878D82A}">
                    <a16:rowId xmlns:a16="http://schemas.microsoft.com/office/drawing/2014/main" val="10001"/>
                  </a:ext>
                </a:extLst>
              </a:tr>
              <a:tr h="755275">
                <a:tc>
                  <a:txBody>
                    <a:bodyPr/>
                    <a:lstStyle/>
                    <a:p>
                      <a:pPr marL="0" lvl="0" indent="0" algn="l" rtl="0">
                        <a:spcBef>
                          <a:spcPts val="0"/>
                        </a:spcBef>
                        <a:spcAft>
                          <a:spcPts val="0"/>
                        </a:spcAft>
                        <a:buNone/>
                      </a:pPr>
                      <a:r>
                        <a:rPr lang="en-GB" sz="1000" u="sng"/>
                        <a:t>Second Homes</a:t>
                      </a:r>
                      <a:endParaRPr sz="1000" u="sng"/>
                    </a:p>
                    <a:p>
                      <a:pPr marL="457200" lvl="0" indent="-292100" algn="l" rtl="0">
                        <a:lnSpc>
                          <a:spcPct val="115000"/>
                        </a:lnSpc>
                        <a:spcBef>
                          <a:spcPts val="0"/>
                        </a:spcBef>
                        <a:spcAft>
                          <a:spcPts val="0"/>
                        </a:spcAft>
                        <a:buClr>
                          <a:schemeClr val="dk1"/>
                        </a:buClr>
                        <a:buSzPts val="1000"/>
                        <a:buChar char="●"/>
                      </a:pPr>
                      <a:r>
                        <a:rPr lang="en-GB" sz="1000">
                          <a:solidFill>
                            <a:schemeClr val="dk1"/>
                          </a:solidFill>
                        </a:rPr>
                        <a:t>2,250 homes in the North York Moors are second homes or holiday lets. (2011)</a:t>
                      </a:r>
                      <a:endParaRPr sz="1000" u="sng">
                        <a:solidFill>
                          <a:schemeClr val="dk1"/>
                        </a:solidFill>
                      </a:endParaRPr>
                    </a:p>
                  </a:txBody>
                  <a:tcPr marL="91425" marR="91425" marT="91425" marB="91425">
                    <a:solidFill>
                      <a:srgbClr val="F4CCCC"/>
                    </a:solidFill>
                  </a:tcPr>
                </a:tc>
                <a:tc>
                  <a:txBody>
                    <a:bodyPr/>
                    <a:lstStyle/>
                    <a:p>
                      <a:pPr marL="0" lvl="0" indent="0" algn="l" rtl="0">
                        <a:spcBef>
                          <a:spcPts val="0"/>
                        </a:spcBef>
                        <a:spcAft>
                          <a:spcPts val="0"/>
                        </a:spcAft>
                        <a:buNone/>
                      </a:pPr>
                      <a:r>
                        <a:rPr lang="en-GB" sz="1000" u="sng"/>
                        <a:t>Second Homes</a:t>
                      </a:r>
                      <a:endParaRPr sz="1000" u="sng"/>
                    </a:p>
                    <a:p>
                      <a:pPr marL="457200" lvl="0" indent="-292100" algn="l" rtl="0">
                        <a:spcBef>
                          <a:spcPts val="0"/>
                        </a:spcBef>
                        <a:spcAft>
                          <a:spcPts val="0"/>
                        </a:spcAft>
                        <a:buSzPts val="1000"/>
                        <a:buChar char="●"/>
                      </a:pPr>
                      <a:r>
                        <a:rPr lang="en-GB" sz="1000"/>
                        <a:t>3,500 homes in the Yorkshire Dales are second homes. </a:t>
                      </a:r>
                      <a:endParaRPr sz="1000"/>
                    </a:p>
                  </a:txBody>
                  <a:tcPr marL="91425" marR="91425" marT="91425" marB="91425"/>
                </a:tc>
                <a:extLst>
                  <a:ext uri="{0D108BD9-81ED-4DB2-BD59-A6C34878D82A}">
                    <a16:rowId xmlns:a16="http://schemas.microsoft.com/office/drawing/2014/main" val="10002"/>
                  </a:ext>
                </a:extLst>
              </a:tr>
              <a:tr h="913225">
                <a:tc>
                  <a:txBody>
                    <a:bodyPr/>
                    <a:lstStyle/>
                    <a:p>
                      <a:pPr marL="0" lvl="0" indent="0" algn="l" rtl="0">
                        <a:spcBef>
                          <a:spcPts val="0"/>
                        </a:spcBef>
                        <a:spcAft>
                          <a:spcPts val="0"/>
                        </a:spcAft>
                        <a:buNone/>
                      </a:pPr>
                      <a:r>
                        <a:rPr lang="en-GB" sz="1000" u="sng"/>
                        <a:t>Housing Affordability</a:t>
                      </a:r>
                      <a:endParaRPr sz="1000" u="sng"/>
                    </a:p>
                    <a:p>
                      <a:pPr marL="457200" lvl="0" indent="-292100" algn="l" rtl="0">
                        <a:lnSpc>
                          <a:spcPct val="115000"/>
                        </a:lnSpc>
                        <a:spcBef>
                          <a:spcPts val="0"/>
                        </a:spcBef>
                        <a:spcAft>
                          <a:spcPts val="0"/>
                        </a:spcAft>
                        <a:buClr>
                          <a:schemeClr val="dk1"/>
                        </a:buClr>
                        <a:buSzPts val="1000"/>
                        <a:buChar char="●"/>
                      </a:pPr>
                      <a:r>
                        <a:rPr lang="en-GB" sz="1000">
                          <a:solidFill>
                            <a:schemeClr val="dk1"/>
                          </a:solidFill>
                        </a:rPr>
                        <a:t>Average house price in NYMNP: </a:t>
                      </a:r>
                      <a:r>
                        <a:rPr lang="en-GB" sz="1000" b="1">
                          <a:solidFill>
                            <a:schemeClr val="dk1"/>
                          </a:solidFill>
                        </a:rPr>
                        <a:t>£389,591 </a:t>
                      </a:r>
                      <a:r>
                        <a:rPr lang="en-GB" sz="1000">
                          <a:solidFill>
                            <a:schemeClr val="dk1"/>
                          </a:solidFill>
                        </a:rPr>
                        <a:t>(2023)</a:t>
                      </a:r>
                      <a:endParaRPr sz="1000">
                        <a:solidFill>
                          <a:schemeClr val="dk1"/>
                        </a:solidFill>
                      </a:endParaRPr>
                    </a:p>
                    <a:p>
                      <a:pPr marL="457200" lvl="0" indent="-292100" algn="l" rtl="0">
                        <a:lnSpc>
                          <a:spcPct val="115000"/>
                        </a:lnSpc>
                        <a:spcBef>
                          <a:spcPts val="0"/>
                        </a:spcBef>
                        <a:spcAft>
                          <a:spcPts val="0"/>
                        </a:spcAft>
                        <a:buClr>
                          <a:schemeClr val="dk1"/>
                        </a:buClr>
                        <a:buSzPts val="1000"/>
                        <a:buChar char="●"/>
                      </a:pPr>
                      <a:r>
                        <a:rPr lang="en-GB" sz="1000">
                          <a:solidFill>
                            <a:schemeClr val="dk1"/>
                          </a:solidFill>
                        </a:rPr>
                        <a:t>Average individual income in the NYMNP is </a:t>
                      </a:r>
                      <a:r>
                        <a:rPr lang="en-GB" sz="1000" b="1">
                          <a:solidFill>
                            <a:schemeClr val="dk1"/>
                          </a:solidFill>
                        </a:rPr>
                        <a:t>£24,600.</a:t>
                      </a:r>
                      <a:endParaRPr sz="1000" u="sng">
                        <a:solidFill>
                          <a:schemeClr val="dk1"/>
                        </a:solidFill>
                      </a:endParaRPr>
                    </a:p>
                  </a:txBody>
                  <a:tcPr marL="91425" marR="91425" marT="91425" marB="91425"/>
                </a:tc>
                <a:tc>
                  <a:txBody>
                    <a:bodyPr/>
                    <a:lstStyle/>
                    <a:p>
                      <a:pPr marL="0" lvl="0" indent="0" algn="l" rtl="0">
                        <a:spcBef>
                          <a:spcPts val="0"/>
                        </a:spcBef>
                        <a:spcAft>
                          <a:spcPts val="0"/>
                        </a:spcAft>
                        <a:buNone/>
                      </a:pPr>
                      <a:r>
                        <a:rPr lang="en-GB" sz="1000" u="sng"/>
                        <a:t>Housing Affordability</a:t>
                      </a:r>
                      <a:endParaRPr sz="1000" u="sng"/>
                    </a:p>
                    <a:p>
                      <a:pPr marL="457200" lvl="0" indent="-292100" algn="l" rtl="0">
                        <a:spcBef>
                          <a:spcPts val="0"/>
                        </a:spcBef>
                        <a:spcAft>
                          <a:spcPts val="0"/>
                        </a:spcAft>
                        <a:buSzPts val="1000"/>
                        <a:buChar char="●"/>
                      </a:pPr>
                      <a:r>
                        <a:rPr lang="en-GB" sz="1000"/>
                        <a:t>Average house price YDNP: </a:t>
                      </a:r>
                      <a:r>
                        <a:rPr lang="en-GB" sz="1000" b="1"/>
                        <a:t>£357,351</a:t>
                      </a:r>
                      <a:r>
                        <a:rPr lang="en-GB" sz="1000"/>
                        <a:t> (2021)</a:t>
                      </a:r>
                      <a:endParaRPr sz="1000"/>
                    </a:p>
                    <a:p>
                      <a:pPr marL="457200" lvl="0" indent="-292100" algn="l" rtl="0">
                        <a:spcBef>
                          <a:spcPts val="0"/>
                        </a:spcBef>
                        <a:spcAft>
                          <a:spcPts val="0"/>
                        </a:spcAft>
                        <a:buSzPts val="1000"/>
                        <a:buChar char="●"/>
                      </a:pPr>
                      <a:r>
                        <a:rPr lang="en-GB" sz="1000"/>
                        <a:t>Average UK house price: </a:t>
                      </a:r>
                      <a:r>
                        <a:rPr lang="en-GB" sz="1000" b="1"/>
                        <a:t>£282,000 </a:t>
                      </a:r>
                      <a:r>
                        <a:rPr lang="en-GB" sz="1000"/>
                        <a:t>(2024)</a:t>
                      </a:r>
                      <a:endParaRPr sz="1000"/>
                    </a:p>
                  </a:txBody>
                  <a:tcPr marL="91425" marR="91425" marT="91425" marB="91425">
                    <a:solidFill>
                      <a:srgbClr val="D9EAD3"/>
                    </a:solidFill>
                  </a:tcPr>
                </a:tc>
                <a:extLst>
                  <a:ext uri="{0D108BD9-81ED-4DB2-BD59-A6C34878D82A}">
                    <a16:rowId xmlns:a16="http://schemas.microsoft.com/office/drawing/2014/main" val="10003"/>
                  </a:ext>
                </a:extLst>
              </a:tr>
              <a:tr h="1208475">
                <a:tc>
                  <a:txBody>
                    <a:bodyPr/>
                    <a:lstStyle/>
                    <a:p>
                      <a:pPr marL="0" lvl="0" indent="0" algn="l" rtl="0">
                        <a:spcBef>
                          <a:spcPts val="0"/>
                        </a:spcBef>
                        <a:spcAft>
                          <a:spcPts val="0"/>
                        </a:spcAft>
                        <a:buNone/>
                      </a:pPr>
                      <a:r>
                        <a:rPr lang="en-GB" sz="1000" u="sng"/>
                        <a:t>What is the Authority doing? </a:t>
                      </a:r>
                      <a:endParaRPr sz="1000" u="sng"/>
                    </a:p>
                    <a:p>
                      <a:pPr marL="457200" lvl="0" indent="-292100" algn="l" rtl="0">
                        <a:lnSpc>
                          <a:spcPct val="115000"/>
                        </a:lnSpc>
                        <a:spcBef>
                          <a:spcPts val="0"/>
                        </a:spcBef>
                        <a:spcAft>
                          <a:spcPts val="0"/>
                        </a:spcAft>
                        <a:buClr>
                          <a:schemeClr val="dk1"/>
                        </a:buClr>
                        <a:buSzPts val="1000"/>
                        <a:buChar char="●"/>
                      </a:pPr>
                      <a:r>
                        <a:rPr lang="en-GB" sz="1000">
                          <a:solidFill>
                            <a:schemeClr val="dk1"/>
                          </a:solidFill>
                        </a:rPr>
                        <a:t>Affordable housing developments.</a:t>
                      </a:r>
                      <a:endParaRPr sz="1000">
                        <a:solidFill>
                          <a:schemeClr val="dk1"/>
                        </a:solidFill>
                      </a:endParaRPr>
                    </a:p>
                    <a:p>
                      <a:pPr marL="457200" lvl="0" indent="-292100" algn="l" rtl="0">
                        <a:lnSpc>
                          <a:spcPct val="115000"/>
                        </a:lnSpc>
                        <a:spcBef>
                          <a:spcPts val="0"/>
                        </a:spcBef>
                        <a:spcAft>
                          <a:spcPts val="0"/>
                        </a:spcAft>
                        <a:buClr>
                          <a:schemeClr val="dk1"/>
                        </a:buClr>
                        <a:buSzPts val="1000"/>
                        <a:buChar char="●"/>
                      </a:pPr>
                      <a:r>
                        <a:rPr lang="en-GB" sz="1000">
                          <a:solidFill>
                            <a:schemeClr val="dk1"/>
                          </a:solidFill>
                        </a:rPr>
                        <a:t>Occupancy restrictions - local connection criteria and principle residency housing.</a:t>
                      </a:r>
                      <a:endParaRPr sz="1000">
                        <a:solidFill>
                          <a:schemeClr val="dk1"/>
                        </a:solidFill>
                      </a:endParaRPr>
                    </a:p>
                    <a:p>
                      <a:pPr marL="0" lvl="0" indent="0" algn="l" rtl="0">
                        <a:spcBef>
                          <a:spcPts val="1200"/>
                        </a:spcBef>
                        <a:spcAft>
                          <a:spcPts val="0"/>
                        </a:spcAft>
                        <a:buNone/>
                      </a:pPr>
                      <a:endParaRPr sz="1000"/>
                    </a:p>
                  </a:txBody>
                  <a:tcPr marL="91425" marR="91425" marT="91425" marB="91425">
                    <a:solidFill>
                      <a:srgbClr val="F4CCCC"/>
                    </a:solidFill>
                  </a:tcPr>
                </a:tc>
                <a:tc>
                  <a:txBody>
                    <a:bodyPr/>
                    <a:lstStyle/>
                    <a:p>
                      <a:pPr marL="0" lvl="0" indent="0" algn="l" rtl="0">
                        <a:spcBef>
                          <a:spcPts val="0"/>
                        </a:spcBef>
                        <a:spcAft>
                          <a:spcPts val="0"/>
                        </a:spcAft>
                        <a:buNone/>
                      </a:pPr>
                      <a:r>
                        <a:rPr lang="en-GB" sz="1000" u="sng"/>
                        <a:t>What is the Authority doing? </a:t>
                      </a:r>
                      <a:endParaRPr sz="1000" u="sng"/>
                    </a:p>
                    <a:p>
                      <a:pPr marL="457200" lvl="0" indent="-292100" algn="l" rtl="0">
                        <a:spcBef>
                          <a:spcPts val="0"/>
                        </a:spcBef>
                        <a:spcAft>
                          <a:spcPts val="0"/>
                        </a:spcAft>
                        <a:buClr>
                          <a:schemeClr val="dk1"/>
                        </a:buClr>
                        <a:buSzPts val="1000"/>
                        <a:buChar char="●"/>
                      </a:pPr>
                      <a:r>
                        <a:rPr lang="en-GB" sz="1000">
                          <a:solidFill>
                            <a:schemeClr val="dk1"/>
                          </a:solidFill>
                        </a:rPr>
                        <a:t>Plans to develop affordable housing in Threshfield/Grassington. </a:t>
                      </a:r>
                      <a:endParaRPr sz="1000">
                        <a:solidFill>
                          <a:schemeClr val="dk1"/>
                        </a:solidFill>
                      </a:endParaRPr>
                    </a:p>
                    <a:p>
                      <a:pPr marL="457200" lvl="0" indent="-292100" algn="l" rtl="0">
                        <a:spcBef>
                          <a:spcPts val="0"/>
                        </a:spcBef>
                        <a:spcAft>
                          <a:spcPts val="0"/>
                        </a:spcAft>
                        <a:buClr>
                          <a:schemeClr val="dk1"/>
                        </a:buClr>
                        <a:buSzPts val="1000"/>
                        <a:buChar char="●"/>
                      </a:pPr>
                      <a:r>
                        <a:rPr lang="en-GB" sz="1000">
                          <a:solidFill>
                            <a:schemeClr val="dk1"/>
                          </a:solidFill>
                        </a:rPr>
                        <a:t>2 affordable homes renovated in Bainbridge. </a:t>
                      </a:r>
                      <a:endParaRPr sz="1000">
                        <a:solidFill>
                          <a:schemeClr val="dk1"/>
                        </a:solidFill>
                      </a:endParaRPr>
                    </a:p>
                    <a:p>
                      <a:pPr marL="457200" lvl="0" indent="-292100" algn="l" rtl="0">
                        <a:spcBef>
                          <a:spcPts val="0"/>
                        </a:spcBef>
                        <a:spcAft>
                          <a:spcPts val="0"/>
                        </a:spcAft>
                        <a:buClr>
                          <a:schemeClr val="dk1"/>
                        </a:buClr>
                        <a:buSzPts val="1000"/>
                        <a:buChar char="●"/>
                      </a:pPr>
                      <a:r>
                        <a:rPr lang="en-GB" sz="1000">
                          <a:solidFill>
                            <a:schemeClr val="dk1"/>
                          </a:solidFill>
                        </a:rPr>
                        <a:t>Target of 50 houses per year between 2025-2040</a:t>
                      </a:r>
                      <a:endParaRPr sz="1000">
                        <a:solidFill>
                          <a:schemeClr val="dk1"/>
                        </a:solidFill>
                      </a:endParaRPr>
                    </a:p>
                  </a:txBody>
                  <a:tcPr marL="91425" marR="91425" marT="91425" marB="91425"/>
                </a:tc>
                <a:extLst>
                  <a:ext uri="{0D108BD9-81ED-4DB2-BD59-A6C34878D82A}">
                    <a16:rowId xmlns:a16="http://schemas.microsoft.com/office/drawing/2014/main" val="10004"/>
                  </a:ext>
                </a:extLst>
              </a:tr>
            </a:tbl>
          </a:graphicData>
        </a:graphic>
      </p:graphicFrame>
      <p:pic>
        <p:nvPicPr>
          <p:cNvPr id="114" name="Google Shape;114;p18"/>
          <p:cNvPicPr preferRelativeResize="0"/>
          <p:nvPr/>
        </p:nvPicPr>
        <p:blipFill>
          <a:blip r:embed="rId3">
            <a:alphaModFix/>
          </a:blip>
          <a:stretch>
            <a:fillRect/>
          </a:stretch>
        </p:blipFill>
        <p:spPr>
          <a:xfrm rot="5400000">
            <a:off x="-353625" y="1300077"/>
            <a:ext cx="3467901" cy="27606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9"/>
          <p:cNvSpPr/>
          <p:nvPr/>
        </p:nvSpPr>
        <p:spPr>
          <a:xfrm rot="5400000">
            <a:off x="4108950" y="-4105200"/>
            <a:ext cx="961800" cy="9172200"/>
          </a:xfrm>
          <a:prstGeom prst="rect">
            <a:avLst/>
          </a:prstGeom>
          <a:solidFill>
            <a:srgbClr val="274E1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0" name="Google Shape;120;p19"/>
          <p:cNvSpPr txBox="1">
            <a:spLocks noGrp="1"/>
          </p:cNvSpPr>
          <p:nvPr>
            <p:ph type="title"/>
          </p:nvPr>
        </p:nvSpPr>
        <p:spPr>
          <a:xfrm>
            <a:off x="311700" y="1376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3320" b="1">
                <a:solidFill>
                  <a:schemeClr val="lt1"/>
                </a:solidFill>
                <a:latin typeface="Amatic SC"/>
                <a:ea typeface="Amatic SC"/>
                <a:cs typeface="Amatic SC"/>
                <a:sym typeface="Amatic SC"/>
              </a:rPr>
              <a:t>Schools in the North York Moors National Park</a:t>
            </a:r>
            <a:endParaRPr sz="3320" b="1">
              <a:solidFill>
                <a:schemeClr val="lt1"/>
              </a:solidFill>
              <a:latin typeface="Amatic SC"/>
              <a:ea typeface="Amatic SC"/>
              <a:cs typeface="Amatic SC"/>
              <a:sym typeface="Amatic SC"/>
            </a:endParaRPr>
          </a:p>
        </p:txBody>
      </p:sp>
      <p:sp>
        <p:nvSpPr>
          <p:cNvPr id="121" name="Google Shape;121;p19"/>
          <p:cNvSpPr txBox="1"/>
          <p:nvPr/>
        </p:nvSpPr>
        <p:spPr>
          <a:xfrm>
            <a:off x="215550" y="1124750"/>
            <a:ext cx="2774400" cy="38202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endParaRPr sz="1800">
              <a:solidFill>
                <a:schemeClr val="dk2"/>
              </a:solidFill>
            </a:endParaRPr>
          </a:p>
        </p:txBody>
      </p:sp>
      <p:sp>
        <p:nvSpPr>
          <p:cNvPr id="122" name="Google Shape;122;p19"/>
          <p:cNvSpPr txBox="1"/>
          <p:nvPr/>
        </p:nvSpPr>
        <p:spPr>
          <a:xfrm>
            <a:off x="4191450" y="4711750"/>
            <a:ext cx="1917900" cy="3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900">
                <a:solidFill>
                  <a:schemeClr val="dk1"/>
                </a:solidFill>
              </a:rPr>
              <a:t>Source: North Yorkshire Council</a:t>
            </a:r>
            <a:endParaRPr sz="900">
              <a:solidFill>
                <a:schemeClr val="dk1"/>
              </a:solidFill>
            </a:endParaRPr>
          </a:p>
        </p:txBody>
      </p:sp>
      <p:pic>
        <p:nvPicPr>
          <p:cNvPr id="123" name="Google Shape;123;p19"/>
          <p:cNvPicPr preferRelativeResize="0"/>
          <p:nvPr/>
        </p:nvPicPr>
        <p:blipFill rotWithShape="1">
          <a:blip r:embed="rId3">
            <a:alphaModFix/>
          </a:blip>
          <a:srcRect t="6845" b="26170"/>
          <a:stretch/>
        </p:blipFill>
        <p:spPr>
          <a:xfrm>
            <a:off x="6325359" y="1053413"/>
            <a:ext cx="2581291" cy="3748826"/>
          </a:xfrm>
          <a:prstGeom prst="rect">
            <a:avLst/>
          </a:prstGeom>
          <a:noFill/>
          <a:ln>
            <a:noFill/>
          </a:ln>
        </p:spPr>
      </p:pic>
      <p:sp>
        <p:nvSpPr>
          <p:cNvPr id="124" name="Google Shape;124;p19"/>
          <p:cNvSpPr txBox="1"/>
          <p:nvPr/>
        </p:nvSpPr>
        <p:spPr>
          <a:xfrm>
            <a:off x="5403325" y="1573950"/>
            <a:ext cx="799800" cy="22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800">
              <a:solidFill>
                <a:schemeClr val="dk1"/>
              </a:solidFill>
              <a:latin typeface="Libre Franklin"/>
              <a:ea typeface="Libre Franklin"/>
              <a:cs typeface="Libre Franklin"/>
              <a:sym typeface="Libre Franklin"/>
            </a:endParaRPr>
          </a:p>
        </p:txBody>
      </p:sp>
      <p:pic>
        <p:nvPicPr>
          <p:cNvPr id="125" name="Google Shape;125;p19"/>
          <p:cNvPicPr preferRelativeResize="0"/>
          <p:nvPr/>
        </p:nvPicPr>
        <p:blipFill>
          <a:blip r:embed="rId4">
            <a:alphaModFix/>
          </a:blip>
          <a:stretch>
            <a:fillRect/>
          </a:stretch>
        </p:blipFill>
        <p:spPr>
          <a:xfrm>
            <a:off x="215547" y="998175"/>
            <a:ext cx="5951478" cy="37135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0"/>
          <p:cNvSpPr/>
          <p:nvPr/>
        </p:nvSpPr>
        <p:spPr>
          <a:xfrm rot="5400000">
            <a:off x="4092600" y="-4088850"/>
            <a:ext cx="994500" cy="9172200"/>
          </a:xfrm>
          <a:prstGeom prst="rect">
            <a:avLst/>
          </a:prstGeom>
          <a:solidFill>
            <a:srgbClr val="99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1" name="Google Shape;131;p20"/>
          <p:cNvSpPr txBox="1">
            <a:spLocks noGrp="1"/>
          </p:cNvSpPr>
          <p:nvPr>
            <p:ph type="title"/>
          </p:nvPr>
        </p:nvSpPr>
        <p:spPr>
          <a:xfrm>
            <a:off x="329550" y="2109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820" b="1">
                <a:solidFill>
                  <a:schemeClr val="lt1"/>
                </a:solidFill>
                <a:latin typeface="Amatic SC"/>
                <a:ea typeface="Amatic SC"/>
                <a:cs typeface="Amatic SC"/>
                <a:sym typeface="Amatic SC"/>
              </a:rPr>
              <a:t>Suggestions for the future</a:t>
            </a:r>
            <a:endParaRPr sz="2820" b="1">
              <a:solidFill>
                <a:schemeClr val="lt1"/>
              </a:solidFill>
              <a:latin typeface="Amatic SC"/>
              <a:ea typeface="Amatic SC"/>
              <a:cs typeface="Amatic SC"/>
              <a:sym typeface="Amatic SC"/>
            </a:endParaRPr>
          </a:p>
        </p:txBody>
      </p:sp>
      <p:sp>
        <p:nvSpPr>
          <p:cNvPr id="132" name="Google Shape;132;p20"/>
          <p:cNvSpPr txBox="1">
            <a:spLocks noGrp="1"/>
          </p:cNvSpPr>
          <p:nvPr>
            <p:ph type="body" idx="1"/>
          </p:nvPr>
        </p:nvSpPr>
        <p:spPr>
          <a:xfrm>
            <a:off x="272850" y="10980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Char char="●"/>
            </a:pPr>
            <a:r>
              <a:rPr lang="en-GB" sz="1600">
                <a:solidFill>
                  <a:schemeClr val="dk1"/>
                </a:solidFill>
              </a:rPr>
              <a:t>Make our landscapes more accessible for all young people, so we can flourish to inspire, protect and enhance our National Parks for years to come.</a:t>
            </a:r>
            <a:endParaRPr sz="1600">
              <a:solidFill>
                <a:schemeClr val="dk1"/>
              </a:solidFill>
            </a:endParaRPr>
          </a:p>
          <a:p>
            <a:pPr marL="457200" lvl="0" indent="-330200" algn="l" rtl="0">
              <a:spcBef>
                <a:spcPts val="0"/>
              </a:spcBef>
              <a:spcAft>
                <a:spcPts val="0"/>
              </a:spcAft>
              <a:buClr>
                <a:schemeClr val="dk1"/>
              </a:buClr>
              <a:buSzPts val="1600"/>
              <a:buChar char="●"/>
            </a:pPr>
            <a:r>
              <a:rPr lang="en-GB" sz="1600">
                <a:solidFill>
                  <a:schemeClr val="dk1"/>
                </a:solidFill>
              </a:rPr>
              <a:t>Advertise the alternative travel available to get to National Parks.</a:t>
            </a:r>
            <a:endParaRPr sz="1600">
              <a:solidFill>
                <a:schemeClr val="dk1"/>
              </a:solidFill>
            </a:endParaRPr>
          </a:p>
          <a:p>
            <a:pPr marL="457200" lvl="0" indent="-330200" algn="l" rtl="0">
              <a:spcBef>
                <a:spcPts val="0"/>
              </a:spcBef>
              <a:spcAft>
                <a:spcPts val="0"/>
              </a:spcAft>
              <a:buClr>
                <a:schemeClr val="dk1"/>
              </a:buClr>
              <a:buSzPts val="1600"/>
              <a:buChar char="●"/>
            </a:pPr>
            <a:r>
              <a:rPr lang="en-GB" sz="1600">
                <a:solidFill>
                  <a:schemeClr val="dk1"/>
                </a:solidFill>
              </a:rPr>
              <a:t>Be Bold - Help house young employees, pay apprentices fair wages and commit to employment of young people.</a:t>
            </a:r>
            <a:endParaRPr sz="1600">
              <a:solidFill>
                <a:schemeClr val="dk1"/>
              </a:solidFill>
            </a:endParaRPr>
          </a:p>
          <a:p>
            <a:pPr marL="457200" lvl="0" indent="-330200" algn="l" rtl="0">
              <a:spcBef>
                <a:spcPts val="0"/>
              </a:spcBef>
              <a:spcAft>
                <a:spcPts val="0"/>
              </a:spcAft>
              <a:buClr>
                <a:schemeClr val="dk1"/>
              </a:buClr>
              <a:buSzPts val="1600"/>
              <a:buChar char="●"/>
            </a:pPr>
            <a:r>
              <a:rPr lang="en-GB" sz="1600">
                <a:solidFill>
                  <a:schemeClr val="dk1"/>
                </a:solidFill>
              </a:rPr>
              <a:t>Visit Schools, inspire and educate the Youth about the Parks.</a:t>
            </a:r>
            <a:endParaRPr sz="1600">
              <a:solidFill>
                <a:schemeClr val="dk1"/>
              </a:solidFill>
            </a:endParaRPr>
          </a:p>
        </p:txBody>
      </p:sp>
      <p:pic>
        <p:nvPicPr>
          <p:cNvPr id="133" name="Google Shape;133;p20"/>
          <p:cNvPicPr preferRelativeResize="0"/>
          <p:nvPr/>
        </p:nvPicPr>
        <p:blipFill>
          <a:blip r:embed="rId3">
            <a:alphaModFix/>
          </a:blip>
          <a:stretch>
            <a:fillRect/>
          </a:stretch>
        </p:blipFill>
        <p:spPr>
          <a:xfrm>
            <a:off x="232350" y="2987451"/>
            <a:ext cx="1578358" cy="1995870"/>
          </a:xfrm>
          <a:prstGeom prst="rect">
            <a:avLst/>
          </a:prstGeom>
          <a:noFill/>
          <a:ln>
            <a:noFill/>
          </a:ln>
        </p:spPr>
      </p:pic>
      <p:pic>
        <p:nvPicPr>
          <p:cNvPr id="134" name="Google Shape;134;p20"/>
          <p:cNvPicPr preferRelativeResize="0"/>
          <p:nvPr/>
        </p:nvPicPr>
        <p:blipFill rotWithShape="1">
          <a:blip r:embed="rId4">
            <a:alphaModFix/>
          </a:blip>
          <a:srcRect l="14640" r="23639"/>
          <a:stretch/>
        </p:blipFill>
        <p:spPr>
          <a:xfrm>
            <a:off x="4261750" y="2987450"/>
            <a:ext cx="2309228" cy="1995875"/>
          </a:xfrm>
          <a:prstGeom prst="rect">
            <a:avLst/>
          </a:prstGeom>
          <a:noFill/>
          <a:ln>
            <a:noFill/>
          </a:ln>
        </p:spPr>
      </p:pic>
      <p:pic>
        <p:nvPicPr>
          <p:cNvPr id="135" name="Google Shape;135;p20"/>
          <p:cNvPicPr preferRelativeResize="0"/>
          <p:nvPr/>
        </p:nvPicPr>
        <p:blipFill rotWithShape="1">
          <a:blip r:embed="rId5">
            <a:alphaModFix/>
          </a:blip>
          <a:srcRect l="8288" r="8488"/>
          <a:stretch/>
        </p:blipFill>
        <p:spPr>
          <a:xfrm>
            <a:off x="6570975" y="2998500"/>
            <a:ext cx="2309228" cy="1973775"/>
          </a:xfrm>
          <a:prstGeom prst="rect">
            <a:avLst/>
          </a:prstGeom>
          <a:noFill/>
          <a:ln>
            <a:noFill/>
          </a:ln>
        </p:spPr>
      </p:pic>
      <p:pic>
        <p:nvPicPr>
          <p:cNvPr id="136" name="Google Shape;136;p20"/>
          <p:cNvPicPr preferRelativeResize="0"/>
          <p:nvPr/>
        </p:nvPicPr>
        <p:blipFill rotWithShape="1">
          <a:blip r:embed="rId6">
            <a:alphaModFix/>
          </a:blip>
          <a:srcRect l="18610" r="7067"/>
          <a:stretch/>
        </p:blipFill>
        <p:spPr>
          <a:xfrm>
            <a:off x="1810700" y="2987450"/>
            <a:ext cx="2451053" cy="19958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1"/>
          <p:cNvSpPr/>
          <p:nvPr/>
        </p:nvSpPr>
        <p:spPr>
          <a:xfrm>
            <a:off x="0" y="0"/>
            <a:ext cx="9144000" cy="1038000"/>
          </a:xfrm>
          <a:prstGeom prst="rect">
            <a:avLst/>
          </a:prstGeom>
          <a:solidFill>
            <a:srgbClr val="00206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2" name="Google Shape;142;p21"/>
          <p:cNvSpPr txBox="1">
            <a:spLocks noGrp="1"/>
          </p:cNvSpPr>
          <p:nvPr>
            <p:ph type="title"/>
          </p:nvPr>
        </p:nvSpPr>
        <p:spPr>
          <a:xfrm>
            <a:off x="97025" y="136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920" b="1" dirty="0">
                <a:solidFill>
                  <a:schemeClr val="lt1"/>
                </a:solidFill>
                <a:latin typeface="Amatic SC"/>
                <a:ea typeface="Amatic SC"/>
                <a:cs typeface="Amatic SC"/>
                <a:sym typeface="Amatic SC"/>
              </a:rPr>
              <a:t>Nature For All</a:t>
            </a:r>
            <a:endParaRPr sz="2920" b="1" dirty="0">
              <a:solidFill>
                <a:schemeClr val="lt1"/>
              </a:solidFill>
              <a:latin typeface="Amatic SC"/>
              <a:ea typeface="Amatic SC"/>
              <a:cs typeface="Amatic SC"/>
              <a:sym typeface="Amatic SC"/>
            </a:endParaRPr>
          </a:p>
        </p:txBody>
      </p:sp>
      <p:sp>
        <p:nvSpPr>
          <p:cNvPr id="143" name="Google Shape;143;p21"/>
          <p:cNvSpPr txBox="1">
            <a:spLocks noGrp="1"/>
          </p:cNvSpPr>
          <p:nvPr>
            <p:ph type="body" idx="1"/>
          </p:nvPr>
        </p:nvSpPr>
        <p:spPr>
          <a:xfrm>
            <a:off x="567175" y="1237350"/>
            <a:ext cx="4309200" cy="341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200"/>
              </a:spcAft>
              <a:buSzPts val="358"/>
              <a:buNone/>
            </a:pPr>
            <a:endParaRPr sz="1585"/>
          </a:p>
        </p:txBody>
      </p:sp>
      <p:pic>
        <p:nvPicPr>
          <p:cNvPr id="144" name="Google Shape;144;p21"/>
          <p:cNvPicPr preferRelativeResize="0"/>
          <p:nvPr/>
        </p:nvPicPr>
        <p:blipFill>
          <a:blip r:embed="rId3">
            <a:alphaModFix/>
          </a:blip>
          <a:stretch>
            <a:fillRect/>
          </a:stretch>
        </p:blipFill>
        <p:spPr>
          <a:xfrm>
            <a:off x="5061751" y="0"/>
            <a:ext cx="1534351" cy="2302426"/>
          </a:xfrm>
          <a:prstGeom prst="rect">
            <a:avLst/>
          </a:prstGeom>
          <a:noFill/>
          <a:ln>
            <a:noFill/>
          </a:ln>
        </p:spPr>
      </p:pic>
      <p:pic>
        <p:nvPicPr>
          <p:cNvPr id="145" name="Google Shape;145;p21"/>
          <p:cNvPicPr preferRelativeResize="0"/>
          <p:nvPr/>
        </p:nvPicPr>
        <p:blipFill>
          <a:blip r:embed="rId4">
            <a:alphaModFix/>
          </a:blip>
          <a:stretch>
            <a:fillRect/>
          </a:stretch>
        </p:blipFill>
        <p:spPr>
          <a:xfrm>
            <a:off x="6596100" y="0"/>
            <a:ext cx="1372700" cy="1766719"/>
          </a:xfrm>
          <a:prstGeom prst="rect">
            <a:avLst/>
          </a:prstGeom>
          <a:noFill/>
          <a:ln>
            <a:noFill/>
          </a:ln>
        </p:spPr>
      </p:pic>
      <p:pic>
        <p:nvPicPr>
          <p:cNvPr id="146" name="Google Shape;146;p21"/>
          <p:cNvPicPr preferRelativeResize="0"/>
          <p:nvPr/>
        </p:nvPicPr>
        <p:blipFill>
          <a:blip r:embed="rId5">
            <a:alphaModFix/>
          </a:blip>
          <a:stretch>
            <a:fillRect/>
          </a:stretch>
        </p:blipFill>
        <p:spPr>
          <a:xfrm>
            <a:off x="7950675" y="0"/>
            <a:ext cx="1213125" cy="1557448"/>
          </a:xfrm>
          <a:prstGeom prst="rect">
            <a:avLst/>
          </a:prstGeom>
          <a:noFill/>
          <a:ln>
            <a:noFill/>
          </a:ln>
        </p:spPr>
      </p:pic>
      <p:pic>
        <p:nvPicPr>
          <p:cNvPr id="147" name="Google Shape;147;p21"/>
          <p:cNvPicPr preferRelativeResize="0"/>
          <p:nvPr/>
        </p:nvPicPr>
        <p:blipFill>
          <a:blip r:embed="rId6">
            <a:alphaModFix/>
          </a:blip>
          <a:stretch>
            <a:fillRect/>
          </a:stretch>
        </p:blipFill>
        <p:spPr>
          <a:xfrm>
            <a:off x="7930875" y="1557443"/>
            <a:ext cx="1213125" cy="1854682"/>
          </a:xfrm>
          <a:prstGeom prst="rect">
            <a:avLst/>
          </a:prstGeom>
          <a:noFill/>
          <a:ln>
            <a:noFill/>
          </a:ln>
        </p:spPr>
      </p:pic>
      <p:pic>
        <p:nvPicPr>
          <p:cNvPr id="148" name="Google Shape;148;p21"/>
          <p:cNvPicPr preferRelativeResize="0"/>
          <p:nvPr/>
        </p:nvPicPr>
        <p:blipFill>
          <a:blip r:embed="rId7">
            <a:alphaModFix/>
          </a:blip>
          <a:stretch>
            <a:fillRect/>
          </a:stretch>
        </p:blipFill>
        <p:spPr>
          <a:xfrm>
            <a:off x="2124300" y="2356200"/>
            <a:ext cx="1841024" cy="1841024"/>
          </a:xfrm>
          <a:prstGeom prst="rect">
            <a:avLst/>
          </a:prstGeom>
          <a:noFill/>
          <a:ln>
            <a:noFill/>
          </a:ln>
        </p:spPr>
      </p:pic>
      <p:pic>
        <p:nvPicPr>
          <p:cNvPr id="149" name="Google Shape;149;p21"/>
          <p:cNvPicPr preferRelativeResize="0"/>
          <p:nvPr/>
        </p:nvPicPr>
        <p:blipFill rotWithShape="1">
          <a:blip r:embed="rId8">
            <a:alphaModFix/>
          </a:blip>
          <a:srcRect l="-4180" r="4180"/>
          <a:stretch/>
        </p:blipFill>
        <p:spPr>
          <a:xfrm>
            <a:off x="283275" y="2356201"/>
            <a:ext cx="1841024" cy="1841024"/>
          </a:xfrm>
          <a:prstGeom prst="rect">
            <a:avLst/>
          </a:prstGeom>
          <a:noFill/>
          <a:ln>
            <a:noFill/>
          </a:ln>
        </p:spPr>
      </p:pic>
      <p:pic>
        <p:nvPicPr>
          <p:cNvPr id="150" name="Google Shape;150;p21"/>
          <p:cNvPicPr preferRelativeResize="0"/>
          <p:nvPr/>
        </p:nvPicPr>
        <p:blipFill>
          <a:blip r:embed="rId9">
            <a:alphaModFix/>
          </a:blip>
          <a:stretch>
            <a:fillRect/>
          </a:stretch>
        </p:blipFill>
        <p:spPr>
          <a:xfrm>
            <a:off x="0" y="709525"/>
            <a:ext cx="5100774" cy="2112675"/>
          </a:xfrm>
          <a:prstGeom prst="rect">
            <a:avLst/>
          </a:prstGeom>
          <a:noFill/>
          <a:ln>
            <a:noFill/>
          </a:ln>
        </p:spPr>
      </p:pic>
      <p:pic>
        <p:nvPicPr>
          <p:cNvPr id="151" name="Google Shape;151;p21"/>
          <p:cNvPicPr preferRelativeResize="0"/>
          <p:nvPr/>
        </p:nvPicPr>
        <p:blipFill>
          <a:blip r:embed="rId10">
            <a:alphaModFix/>
          </a:blip>
          <a:stretch>
            <a:fillRect/>
          </a:stretch>
        </p:blipFill>
        <p:spPr>
          <a:xfrm>
            <a:off x="3965325" y="1743550"/>
            <a:ext cx="2984596" cy="1766726"/>
          </a:xfrm>
          <a:prstGeom prst="rect">
            <a:avLst/>
          </a:prstGeom>
          <a:noFill/>
          <a:ln>
            <a:noFill/>
          </a:ln>
        </p:spPr>
      </p:pic>
      <p:pic>
        <p:nvPicPr>
          <p:cNvPr id="152" name="Google Shape;152;p21"/>
          <p:cNvPicPr preferRelativeResize="0"/>
          <p:nvPr/>
        </p:nvPicPr>
        <p:blipFill rotWithShape="1">
          <a:blip r:embed="rId11">
            <a:alphaModFix/>
          </a:blip>
          <a:srcRect l="-5520" r="5519" b="3698"/>
          <a:stretch/>
        </p:blipFill>
        <p:spPr>
          <a:xfrm>
            <a:off x="1628725" y="3510275"/>
            <a:ext cx="2318702" cy="1633225"/>
          </a:xfrm>
          <a:prstGeom prst="rect">
            <a:avLst/>
          </a:prstGeom>
          <a:noFill/>
          <a:ln>
            <a:noFill/>
          </a:ln>
        </p:spPr>
      </p:pic>
      <p:pic>
        <p:nvPicPr>
          <p:cNvPr id="153" name="Google Shape;153;p21"/>
          <p:cNvPicPr preferRelativeResize="0"/>
          <p:nvPr/>
        </p:nvPicPr>
        <p:blipFill>
          <a:blip r:embed="rId12">
            <a:alphaModFix/>
          </a:blip>
          <a:stretch>
            <a:fillRect/>
          </a:stretch>
        </p:blipFill>
        <p:spPr>
          <a:xfrm>
            <a:off x="3965437" y="3220125"/>
            <a:ext cx="1841026" cy="1066525"/>
          </a:xfrm>
          <a:prstGeom prst="rect">
            <a:avLst/>
          </a:prstGeom>
          <a:noFill/>
          <a:ln>
            <a:noFill/>
          </a:ln>
        </p:spPr>
      </p:pic>
      <p:pic>
        <p:nvPicPr>
          <p:cNvPr id="154" name="Google Shape;154;p21"/>
          <p:cNvPicPr preferRelativeResize="0"/>
          <p:nvPr/>
        </p:nvPicPr>
        <p:blipFill>
          <a:blip r:embed="rId13">
            <a:alphaModFix/>
          </a:blip>
          <a:stretch>
            <a:fillRect/>
          </a:stretch>
        </p:blipFill>
        <p:spPr>
          <a:xfrm>
            <a:off x="0" y="2460850"/>
            <a:ext cx="1841025" cy="2668159"/>
          </a:xfrm>
          <a:prstGeom prst="rect">
            <a:avLst/>
          </a:prstGeom>
          <a:noFill/>
          <a:ln>
            <a:noFill/>
          </a:ln>
        </p:spPr>
      </p:pic>
      <p:pic>
        <p:nvPicPr>
          <p:cNvPr id="155" name="Google Shape;155;p21"/>
          <p:cNvPicPr preferRelativeResize="0"/>
          <p:nvPr/>
        </p:nvPicPr>
        <p:blipFill>
          <a:blip r:embed="rId14">
            <a:alphaModFix/>
          </a:blip>
          <a:stretch>
            <a:fillRect/>
          </a:stretch>
        </p:blipFill>
        <p:spPr>
          <a:xfrm>
            <a:off x="3947425" y="4215825"/>
            <a:ext cx="1841025" cy="904751"/>
          </a:xfrm>
          <a:prstGeom prst="rect">
            <a:avLst/>
          </a:prstGeom>
          <a:noFill/>
          <a:ln>
            <a:noFill/>
          </a:ln>
        </p:spPr>
      </p:pic>
      <p:pic>
        <p:nvPicPr>
          <p:cNvPr id="156" name="Google Shape;156;p21"/>
          <p:cNvPicPr preferRelativeResize="0"/>
          <p:nvPr/>
        </p:nvPicPr>
        <p:blipFill>
          <a:blip r:embed="rId15">
            <a:alphaModFix/>
          </a:blip>
          <a:stretch>
            <a:fillRect/>
          </a:stretch>
        </p:blipFill>
        <p:spPr>
          <a:xfrm>
            <a:off x="5788425" y="3437200"/>
            <a:ext cx="3355573" cy="1766725"/>
          </a:xfrm>
          <a:prstGeom prst="rect">
            <a:avLst/>
          </a:prstGeom>
          <a:noFill/>
          <a:ln>
            <a:noFill/>
          </a:ln>
        </p:spPr>
      </p:pic>
      <p:pic>
        <p:nvPicPr>
          <p:cNvPr id="157" name="Google Shape;157;p21"/>
          <p:cNvPicPr preferRelativeResize="0"/>
          <p:nvPr/>
        </p:nvPicPr>
        <p:blipFill>
          <a:blip r:embed="rId16">
            <a:alphaModFix/>
          </a:blip>
          <a:stretch>
            <a:fillRect/>
          </a:stretch>
        </p:blipFill>
        <p:spPr>
          <a:xfrm>
            <a:off x="6949925" y="1766725"/>
            <a:ext cx="980950" cy="1841026"/>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TotalTime>
  <Words>2101</Words>
  <Application>Microsoft Office PowerPoint</Application>
  <PresentationFormat>On-screen Show (16:9)</PresentationFormat>
  <Paragraphs>111</Paragraphs>
  <Slides>9</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Amatic SC</vt:lpstr>
      <vt:lpstr>Trebuchet MS</vt:lpstr>
      <vt:lpstr>Arial</vt:lpstr>
      <vt:lpstr>Lexend ExtraBold</vt:lpstr>
      <vt:lpstr>Libre Franklin</vt:lpstr>
      <vt:lpstr>Simple Light</vt:lpstr>
      <vt:lpstr>Youth Voice on Flourishing Communities</vt:lpstr>
      <vt:lpstr>How can a community flourish in National Parks when they face so many ongoing barriers?</vt:lpstr>
      <vt:lpstr>Travel into National Parks</vt:lpstr>
      <vt:lpstr>What can National Parks do, today, as employers?</vt:lpstr>
      <vt:lpstr>What are the barriers for young people when accessing apprenticeships?</vt:lpstr>
      <vt:lpstr>Housing across both Authorities</vt:lpstr>
      <vt:lpstr>Schools in the North York Moors National Park</vt:lpstr>
      <vt:lpstr>Suggestions for the future</vt:lpstr>
      <vt:lpstr>Nature For All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Youth Voice on Flourishing Communities</dc:title>
  <dc:creator>Anita</dc:creator>
  <cp:lastModifiedBy>Anita Prosser</cp:lastModifiedBy>
  <cp:revision>2</cp:revision>
  <dcterms:modified xsi:type="dcterms:W3CDTF">2024-11-18T14:28:44Z</dcterms:modified>
</cp:coreProperties>
</file>