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9" r:id="rId5"/>
    <p:sldId id="292" r:id="rId6"/>
    <p:sldId id="267" r:id="rId7"/>
    <p:sldId id="260" r:id="rId8"/>
    <p:sldId id="256" r:id="rId9"/>
    <p:sldId id="298" r:id="rId10"/>
    <p:sldId id="293" r:id="rId11"/>
    <p:sldId id="294" r:id="rId12"/>
    <p:sldId id="295" r:id="rId13"/>
    <p:sldId id="296" r:id="rId14"/>
    <p:sldId id="299" r:id="rId15"/>
    <p:sldId id="304" r:id="rId16"/>
    <p:sldId id="301" r:id="rId17"/>
    <p:sldId id="303" r:id="rId18"/>
    <p:sldId id="269" r:id="rId19"/>
    <p:sldId id="302" r:id="rId20"/>
    <p:sldId id="305" r:id="rId21"/>
    <p:sldId id="281" r:id="rId22"/>
    <p:sldId id="280" r:id="rId23"/>
    <p:sldId id="271" r:id="rId24"/>
    <p:sldId id="275" r:id="rId25"/>
    <p:sldId id="306" r:id="rId26"/>
    <p:sldId id="282" r:id="rId27"/>
    <p:sldId id="291" r:id="rId28"/>
    <p:sldId id="263" r:id="rId29"/>
    <p:sldId id="270" r:id="rId30"/>
    <p:sldId id="284" r:id="rId31"/>
    <p:sldId id="285" r:id="rId32"/>
    <p:sldId id="286" r:id="rId33"/>
    <p:sldId id="289" r:id="rId34"/>
    <p:sldId id="287" r:id="rId35"/>
    <p:sldId id="288"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41">
          <p15:clr>
            <a:srgbClr val="A4A3A4"/>
          </p15:clr>
        </p15:guide>
        <p15:guide id="2" pos="28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587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38" d="100"/>
          <a:sy n="138" d="100"/>
        </p:scale>
        <p:origin x="834" y="120"/>
      </p:cViewPr>
      <p:guideLst>
        <p:guide orient="horz" pos="1741"/>
        <p:guide pos="286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f000040\OneDrive%20-%20Defra\Documents\PLP\Evidence%20Requests\30by30\30x30_potential_in_PLs_data_25_0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dirty="0"/>
              <a:t>Designations</a:t>
            </a:r>
            <a:r>
              <a:rPr lang="en-GB" sz="1200" baseline="0" dirty="0"/>
              <a:t> and habitats with 30by30 potential in National Landscapes and National Parks</a:t>
            </a:r>
            <a:endParaRPr lang="en-GB" sz="1200"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835873">
                <a:alpha val="69804"/>
              </a:srgbClr>
            </a:solidFill>
            <a:ln>
              <a:noFill/>
            </a:ln>
            <a:effectLst/>
          </c:spPr>
          <c:invertIfNegative val="0"/>
          <c:dPt>
            <c:idx val="5"/>
            <c:invertIfNegative val="0"/>
            <c:bubble3D val="0"/>
            <c:spPr>
              <a:solidFill>
                <a:srgbClr val="835873"/>
              </a:solidFill>
              <a:ln>
                <a:noFill/>
              </a:ln>
              <a:effectLst/>
            </c:spPr>
            <c:extLst>
              <c:ext xmlns:c16="http://schemas.microsoft.com/office/drawing/2014/chart" uri="{C3380CC4-5D6E-409C-BE32-E72D297353CC}">
                <c16:uniqueId val="{00000001-008B-40D7-BFAB-36D6B0FE3682}"/>
              </c:ext>
            </c:extLst>
          </c:dPt>
          <c:cat>
            <c:strRef>
              <c:f>'Total graphs'!$B$6:$B$11</c:f>
              <c:strCache>
                <c:ptCount val="6"/>
                <c:pt idx="0">
                  <c:v>Protected sites</c:v>
                </c:pt>
                <c:pt idx="1">
                  <c:v>Deciduous woodland</c:v>
                </c:pt>
                <c:pt idx="2">
                  <c:v>Priority habitats (excluding peat and wood)</c:v>
                </c:pt>
                <c:pt idx="3">
                  <c:v>Deep peat </c:v>
                </c:pt>
                <c:pt idx="4">
                  <c:v>Surface water</c:v>
                </c:pt>
                <c:pt idx="5">
                  <c:v>Total 30by30 potential</c:v>
                </c:pt>
              </c:strCache>
            </c:strRef>
          </c:cat>
          <c:val>
            <c:numRef>
              <c:f>'Total graphs'!$G$6:$G$11</c:f>
              <c:numCache>
                <c:formatCode>0.0</c:formatCode>
                <c:ptCount val="6"/>
                <c:pt idx="0">
                  <c:v>567084.80992193066</c:v>
                </c:pt>
                <c:pt idx="1">
                  <c:v>516503.81109160755</c:v>
                </c:pt>
                <c:pt idx="2">
                  <c:v>458318.99678509834</c:v>
                </c:pt>
                <c:pt idx="3">
                  <c:v>310302.14494654897</c:v>
                </c:pt>
                <c:pt idx="4">
                  <c:v>31338.506674853201</c:v>
                </c:pt>
                <c:pt idx="5">
                  <c:v>1213301.3061660093</c:v>
                </c:pt>
              </c:numCache>
            </c:numRef>
          </c:val>
          <c:extLst>
            <c:ext xmlns:c16="http://schemas.microsoft.com/office/drawing/2014/chart" uri="{C3380CC4-5D6E-409C-BE32-E72D297353CC}">
              <c16:uniqueId val="{00000002-008B-40D7-BFAB-36D6B0FE3682}"/>
            </c:ext>
          </c:extLst>
        </c:ser>
        <c:dLbls>
          <c:showLegendKey val="0"/>
          <c:showVal val="0"/>
          <c:showCatName val="0"/>
          <c:showSerName val="0"/>
          <c:showPercent val="0"/>
          <c:showBubbleSize val="0"/>
        </c:dLbls>
        <c:gapWidth val="75"/>
        <c:overlap val="75"/>
        <c:axId val="1141889247"/>
        <c:axId val="1141903167"/>
      </c:barChart>
      <c:catAx>
        <c:axId val="11418892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41903167"/>
        <c:crosses val="autoZero"/>
        <c:auto val="1"/>
        <c:lblAlgn val="ctr"/>
        <c:lblOffset val="100"/>
        <c:noMultiLvlLbl val="0"/>
      </c:catAx>
      <c:valAx>
        <c:axId val="11419031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Area (Ha)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18892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3A86C-9D31-45F8-91E9-CFE2B48BF0A5}" type="datetimeFigureOut">
              <a:rPr lang="en-GB" smtClean="0"/>
              <a:t>16/01/2025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A1542-53E9-46A6-A154-5B7D7933D3AE}" type="slidenum">
              <a:rPr lang="en-GB" smtClean="0"/>
              <a:t>‹#›</a:t>
            </a:fld>
            <a:endParaRPr lang="en-GB"/>
          </a:p>
        </p:txBody>
      </p:sp>
    </p:spTree>
    <p:extLst>
      <p:ext uri="{BB962C8B-B14F-4D97-AF65-F5344CB8AC3E}">
        <p14:creationId xmlns:p14="http://schemas.microsoft.com/office/powerpoint/2010/main" val="371527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overnment/publications/definition-of-trees-and-woodland/definition-of-trees-and-woodland#:~:text=The%20Forestry%20EIA%20Regulations%20provide,trees%20to%20form%20woodland%20cove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new global target to effectively protect and manage at least 30% of land, waters and sea for nature was negotiated at the international Convention on Biological Diversity (CBD COP15). This target of 30by30 was agreed as part of the Global Biodiversity Framework. </a:t>
            </a:r>
          </a:p>
          <a:p>
            <a:r>
              <a:rPr lang="en-GB" dirty="0"/>
              <a:t>UK committed to meeting this international target.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30by30 could be the cornerstone of a healthy natural environment upon which our society and economy can flourish’ WCL</a:t>
            </a:r>
          </a:p>
          <a:p>
            <a:endParaRPr lang="en-GB" dirty="0"/>
          </a:p>
          <a:p>
            <a:r>
              <a:rPr lang="en-GB" dirty="0"/>
              <a:t>Protecting and managing 30% of land, including inland waters, and sea for nature can contribute to the Government’s aim to expand nature-rich habitats such as wetlands, peat bogs and seagrass and will be essential to meeting the legally-binding target to halt the decline of species abundance. Doing so has the potential to restore and support biodiverse ecosystems that provide essential services such as pollination, improving water quality and sequestering and storing carbon dioxide</a:t>
            </a:r>
          </a:p>
        </p:txBody>
      </p:sp>
      <p:sp>
        <p:nvSpPr>
          <p:cNvPr id="4" name="Slide Number Placeholder 3"/>
          <p:cNvSpPr>
            <a:spLocks noGrp="1"/>
          </p:cNvSpPr>
          <p:nvPr>
            <p:ph type="sldNum" sz="quarter" idx="5"/>
          </p:nvPr>
        </p:nvSpPr>
        <p:spPr/>
        <p:txBody>
          <a:bodyPr/>
          <a:lstStyle/>
          <a:p>
            <a:fld id="{4AE4AF86-B337-41EC-B78B-C30582FA7C44}" type="slidenum">
              <a:rPr lang="en-GB" smtClean="0"/>
              <a:t>7</a:t>
            </a:fld>
            <a:endParaRPr lang="en-GB"/>
          </a:p>
        </p:txBody>
      </p:sp>
    </p:spTree>
    <p:extLst>
      <p:ext uri="{BB962C8B-B14F-4D97-AF65-F5344CB8AC3E}">
        <p14:creationId xmlns:p14="http://schemas.microsoft.com/office/powerpoint/2010/main" val="10407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4AF86-B337-41EC-B78B-C30582FA7C44}" type="slidenum">
              <a:rPr lang="en-GB" smtClean="0"/>
              <a:t>8</a:t>
            </a:fld>
            <a:endParaRPr lang="en-GB"/>
          </a:p>
        </p:txBody>
      </p:sp>
    </p:spTree>
    <p:extLst>
      <p:ext uri="{BB962C8B-B14F-4D97-AF65-F5344CB8AC3E}">
        <p14:creationId xmlns:p14="http://schemas.microsoft.com/office/powerpoint/2010/main" val="234891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We conservatively estimate that protected landscapes on average have the potential to contribute 38%, and this varies a lot through different </a:t>
            </a:r>
            <a:r>
              <a:rPr lang="en-GB" b="0" i="0" dirty="0" err="1">
                <a:solidFill>
                  <a:srgbClr val="0B0C0C"/>
                </a:solidFill>
                <a:effectLst/>
                <a:latin typeface="GDS Transport"/>
              </a:rPr>
              <a:t>PLs.</a:t>
            </a:r>
            <a:r>
              <a:rPr lang="en-GB" b="0" i="0" dirty="0">
                <a:solidFill>
                  <a:srgbClr val="0B0C0C"/>
                </a:solidFill>
                <a:effectLst/>
                <a:latin typeface="GDS Transport"/>
              </a:rPr>
              <a:t> This is without any land use change, and just using nationally available data. If we were able to get all of this land under the right management, and protection this is 9.3% of England. </a:t>
            </a:r>
          </a:p>
          <a:p>
            <a:r>
              <a:rPr lang="en-GB" b="0" i="0" dirty="0">
                <a:solidFill>
                  <a:srgbClr val="0B0C0C"/>
                </a:solidFill>
                <a:effectLst/>
                <a:latin typeface="GDS Transport"/>
              </a:rPr>
              <a:t>This will be driven by the Protected Landscapes Targets and Outcomes Framework, as well as further action to ensure that these special places are wilder and greener. Through their management plans, existing structures and strong partnerships, Protected Landscapes organisations can also play a convening role to champion, identify and support areas that meet, or have potential to meet, the 30by30 criteria.</a:t>
            </a:r>
          </a:p>
          <a:p>
            <a:pPr algn="l">
              <a:spcBef>
                <a:spcPts val="1500"/>
              </a:spcBef>
              <a:spcAft>
                <a:spcPts val="1500"/>
              </a:spcAft>
            </a:pPr>
            <a:r>
              <a:rPr lang="en-GB" b="0" i="0" dirty="0">
                <a:solidFill>
                  <a:srgbClr val="0B0C0C"/>
                </a:solidFill>
                <a:effectLst/>
                <a:latin typeface="GDS Transport"/>
              </a:rPr>
              <a:t>Although much land within Protected Landscapes should meet the first of the 3 30by30 criteria (purpose), these areas will only contribute towards 30by30 where they also meet the protection and management criteria. Only areas within Protected Landscapes which are assessed as meeting all 3 of the 30by30 criteria will be able to contribute towards the target.</a:t>
            </a:r>
          </a:p>
          <a:p>
            <a:pPr algn="l">
              <a:spcBef>
                <a:spcPts val="6000"/>
              </a:spcBef>
            </a:pPr>
            <a:endParaRPr lang="en-GB" b="1" i="0" dirty="0">
              <a:solidFill>
                <a:srgbClr val="0B0C0C"/>
              </a:solidFill>
              <a:effectLst/>
              <a:latin typeface="GDS Transport"/>
            </a:endParaRPr>
          </a:p>
        </p:txBody>
      </p:sp>
      <p:sp>
        <p:nvSpPr>
          <p:cNvPr id="4" name="Slide Number Placeholder 3"/>
          <p:cNvSpPr>
            <a:spLocks noGrp="1"/>
          </p:cNvSpPr>
          <p:nvPr>
            <p:ph type="sldNum" sz="quarter" idx="5"/>
          </p:nvPr>
        </p:nvSpPr>
        <p:spPr/>
        <p:txBody>
          <a:bodyPr/>
          <a:lstStyle/>
          <a:p>
            <a:fld id="{4AE4AF86-B337-41EC-B78B-C30582FA7C44}" type="slidenum">
              <a:rPr lang="en-GB" smtClean="0"/>
              <a:t>9</a:t>
            </a:fld>
            <a:endParaRPr lang="en-GB"/>
          </a:p>
        </p:txBody>
      </p:sp>
    </p:spTree>
    <p:extLst>
      <p:ext uri="{BB962C8B-B14F-4D97-AF65-F5344CB8AC3E}">
        <p14:creationId xmlns:p14="http://schemas.microsoft.com/office/powerpoint/2010/main" val="757404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aways – consenting is leading to projects taking longer to deliver and with fewer additional benefits</a:t>
            </a:r>
          </a:p>
        </p:txBody>
      </p:sp>
      <p:sp>
        <p:nvSpPr>
          <p:cNvPr id="4" name="Slide Number Placeholder 3"/>
          <p:cNvSpPr>
            <a:spLocks noGrp="1"/>
          </p:cNvSpPr>
          <p:nvPr>
            <p:ph type="sldNum" sz="quarter" idx="5"/>
          </p:nvPr>
        </p:nvSpPr>
        <p:spPr/>
        <p:txBody>
          <a:bodyPr/>
          <a:lstStyle/>
          <a:p>
            <a:fld id="{2ACA1542-53E9-46A6-A154-5B7D7933D3AE}" type="slidenum">
              <a:rPr lang="en-GB" smtClean="0"/>
              <a:t>11</a:t>
            </a:fld>
            <a:endParaRPr lang="en-GB"/>
          </a:p>
        </p:txBody>
      </p:sp>
    </p:spTree>
    <p:extLst>
      <p:ext uri="{BB962C8B-B14F-4D97-AF65-F5344CB8AC3E}">
        <p14:creationId xmlns:p14="http://schemas.microsoft.com/office/powerpoint/2010/main" val="337882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away – nature may deliver the ambitions of this project this winter anyway by overtopping the flood defences EA stopped maintaining 10 years ago</a:t>
            </a:r>
          </a:p>
        </p:txBody>
      </p:sp>
      <p:sp>
        <p:nvSpPr>
          <p:cNvPr id="4" name="Slide Number Placeholder 3"/>
          <p:cNvSpPr>
            <a:spLocks noGrp="1"/>
          </p:cNvSpPr>
          <p:nvPr>
            <p:ph type="sldNum" sz="quarter" idx="5"/>
          </p:nvPr>
        </p:nvSpPr>
        <p:spPr/>
        <p:txBody>
          <a:bodyPr/>
          <a:lstStyle/>
          <a:p>
            <a:fld id="{2ACA1542-53E9-46A6-A154-5B7D7933D3AE}" type="slidenum">
              <a:rPr lang="en-GB" smtClean="0"/>
              <a:t>12</a:t>
            </a:fld>
            <a:endParaRPr lang="en-GB"/>
          </a:p>
        </p:txBody>
      </p:sp>
    </p:spTree>
    <p:extLst>
      <p:ext uri="{BB962C8B-B14F-4D97-AF65-F5344CB8AC3E}">
        <p14:creationId xmlns:p14="http://schemas.microsoft.com/office/powerpoint/2010/main" val="111074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away – farmers having gone through the consenting process have now said they’ll never do it again, so many sites cannot be revisited for further work</a:t>
            </a:r>
          </a:p>
        </p:txBody>
      </p:sp>
      <p:sp>
        <p:nvSpPr>
          <p:cNvPr id="4" name="Slide Number Placeholder 3"/>
          <p:cNvSpPr>
            <a:spLocks noGrp="1"/>
          </p:cNvSpPr>
          <p:nvPr>
            <p:ph type="sldNum" sz="quarter" idx="5"/>
          </p:nvPr>
        </p:nvSpPr>
        <p:spPr/>
        <p:txBody>
          <a:bodyPr/>
          <a:lstStyle/>
          <a:p>
            <a:fld id="{2ACA1542-53E9-46A6-A154-5B7D7933D3AE}" type="slidenum">
              <a:rPr lang="en-GB" smtClean="0"/>
              <a:t>13</a:t>
            </a:fld>
            <a:endParaRPr lang="en-GB"/>
          </a:p>
        </p:txBody>
      </p:sp>
    </p:spTree>
    <p:extLst>
      <p:ext uri="{BB962C8B-B14F-4D97-AF65-F5344CB8AC3E}">
        <p14:creationId xmlns:p14="http://schemas.microsoft.com/office/powerpoint/2010/main" val="3175425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take away – the planning constrains are driving the design of butterfly banks, so that banks can be created without the need for planning, but this undermines their ecological function.</a:t>
            </a:r>
          </a:p>
        </p:txBody>
      </p:sp>
      <p:sp>
        <p:nvSpPr>
          <p:cNvPr id="4" name="Slide Number Placeholder 3"/>
          <p:cNvSpPr>
            <a:spLocks noGrp="1"/>
          </p:cNvSpPr>
          <p:nvPr>
            <p:ph type="sldNum" sz="quarter" idx="5"/>
          </p:nvPr>
        </p:nvSpPr>
        <p:spPr/>
        <p:txBody>
          <a:bodyPr/>
          <a:lstStyle/>
          <a:p>
            <a:fld id="{2ACA1542-53E9-46A6-A154-5B7D7933D3AE}" type="slidenum">
              <a:rPr lang="en-GB" smtClean="0"/>
              <a:t>14</a:t>
            </a:fld>
            <a:endParaRPr lang="en-GB"/>
          </a:p>
        </p:txBody>
      </p:sp>
    </p:spTree>
    <p:extLst>
      <p:ext uri="{BB962C8B-B14F-4D97-AF65-F5344CB8AC3E}">
        <p14:creationId xmlns:p14="http://schemas.microsoft.com/office/powerpoint/2010/main" val="29707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Definition of trees and woodland - GOV.UK</a:t>
            </a:r>
            <a:endParaRPr lang="en-GB" dirty="0"/>
          </a:p>
        </p:txBody>
      </p:sp>
      <p:sp>
        <p:nvSpPr>
          <p:cNvPr id="4" name="Slide Number Placeholder 3"/>
          <p:cNvSpPr>
            <a:spLocks noGrp="1"/>
          </p:cNvSpPr>
          <p:nvPr>
            <p:ph type="sldNum" sz="quarter" idx="5"/>
          </p:nvPr>
        </p:nvSpPr>
        <p:spPr/>
        <p:txBody>
          <a:bodyPr/>
          <a:lstStyle/>
          <a:p>
            <a:fld id="{2ACA1542-53E9-46A6-A154-5B7D7933D3AE}" type="slidenum">
              <a:rPr lang="en-GB" smtClean="0"/>
              <a:t>30</a:t>
            </a:fld>
            <a:endParaRPr lang="en-GB"/>
          </a:p>
        </p:txBody>
      </p:sp>
    </p:spTree>
    <p:extLst>
      <p:ext uri="{BB962C8B-B14F-4D97-AF65-F5344CB8AC3E}">
        <p14:creationId xmlns:p14="http://schemas.microsoft.com/office/powerpoint/2010/main" val="3652421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hite Cover Slide">
    <p:spTree>
      <p:nvGrpSpPr>
        <p:cNvPr id="1" name=""/>
        <p:cNvGrpSpPr/>
        <p:nvPr/>
      </p:nvGrpSpPr>
      <p:grpSpPr>
        <a:xfrm>
          <a:off x="0" y="0"/>
          <a:ext cx="0" cy="0"/>
          <a:chOff x="0" y="0"/>
          <a:chExt cx="0" cy="0"/>
        </a:xfrm>
      </p:grpSpPr>
      <p:pic>
        <p:nvPicPr>
          <p:cNvPr id="6" name="Picture 5" descr="PLP-Powerpoint-1920x1080px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34559" y="2383115"/>
            <a:ext cx="8527800" cy="1112663"/>
          </a:xfrm>
          <a:prstGeom prst="rect">
            <a:avLst/>
          </a:prstGeom>
        </p:spPr>
        <p:txBody>
          <a:bodyPr vert="horz"/>
          <a:lstStyle>
            <a:lvl1pPr algn="l">
              <a:defRPr>
                <a:solidFill>
                  <a:srgbClr val="83587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67178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rgundy Slide-Text + Picture">
    <p:spTree>
      <p:nvGrpSpPr>
        <p:cNvPr id="1" name=""/>
        <p:cNvGrpSpPr/>
        <p:nvPr/>
      </p:nvGrpSpPr>
      <p:grpSpPr>
        <a:xfrm>
          <a:off x="0" y="0"/>
          <a:ext cx="0" cy="0"/>
          <a:chOff x="0" y="0"/>
          <a:chExt cx="0" cy="0"/>
        </a:xfrm>
      </p:grpSpPr>
      <p:pic>
        <p:nvPicPr>
          <p:cNvPr id="6" name="Picture 5" descr="PLP-Powerpoint-1920x1080px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3" y="1007739"/>
            <a:ext cx="8387979" cy="531703"/>
          </a:xfrm>
          <a:prstGeom prst="rect">
            <a:avLst/>
          </a:prstGeom>
        </p:spPr>
        <p:txBody>
          <a:bodyPr/>
          <a:lstStyle>
            <a:lvl1pPr>
              <a:defRPr>
                <a:solidFill>
                  <a:srgbClr val="FFFFFF"/>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5"/>
          <p:cNvSpPr>
            <a:spLocks noGrp="1"/>
          </p:cNvSpPr>
          <p:nvPr>
            <p:ph type="pic" sz="quarter" idx="11"/>
          </p:nvPr>
        </p:nvSpPr>
        <p:spPr>
          <a:xfrm>
            <a:off x="4622800" y="1597025"/>
            <a:ext cx="4100513" cy="3215145"/>
          </a:xfrm>
          <a:prstGeom prst="rect">
            <a:avLst/>
          </a:prstGeom>
        </p:spPr>
        <p:txBody>
          <a:bodyPr vert="horz"/>
          <a:lstStyle/>
          <a:p>
            <a:endParaRPr lang="en-US" dirty="0"/>
          </a:p>
        </p:txBody>
      </p:sp>
    </p:spTree>
    <p:extLst>
      <p:ext uri="{BB962C8B-B14F-4D97-AF65-F5344CB8AC3E}">
        <p14:creationId xmlns:p14="http://schemas.microsoft.com/office/powerpoint/2010/main" val="148876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2F3A-5EE2-63A4-DF1C-F41B06C583E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5533120-E523-A2BE-3672-4F68EBF0223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E76FFA-961E-62E5-A6FD-A4E69FEDF7DE}"/>
              </a:ext>
            </a:extLst>
          </p:cNvPr>
          <p:cNvSpPr>
            <a:spLocks noGrp="1"/>
          </p:cNvSpPr>
          <p:nvPr>
            <p:ph type="dt" sz="half" idx="10"/>
          </p:nvPr>
        </p:nvSpPr>
        <p:spPr/>
        <p:txBody>
          <a:bodyPr/>
          <a:lstStyle/>
          <a:p>
            <a:fld id="{92BF8E40-9867-4000-9BC5-78241FCA0516}" type="datetimeFigureOut">
              <a:rPr lang="en-GB" smtClean="0"/>
              <a:t>16/01/2025</a:t>
            </a:fld>
            <a:endParaRPr lang="en-GB"/>
          </a:p>
        </p:txBody>
      </p:sp>
      <p:sp>
        <p:nvSpPr>
          <p:cNvPr id="5" name="Footer Placeholder 4">
            <a:extLst>
              <a:ext uri="{FF2B5EF4-FFF2-40B4-BE49-F238E27FC236}">
                <a16:creationId xmlns:a16="http://schemas.microsoft.com/office/drawing/2014/main" id="{4F462667-714E-3DB3-909C-F7ABB965CD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AF4DCA-4290-995D-4543-8E76C907FEB5}"/>
              </a:ext>
            </a:extLst>
          </p:cNvPr>
          <p:cNvSpPr>
            <a:spLocks noGrp="1"/>
          </p:cNvSpPr>
          <p:nvPr>
            <p:ph type="sldNum" sz="quarter" idx="12"/>
          </p:nvPr>
        </p:nvSpPr>
        <p:spPr/>
        <p:txBody>
          <a:bodyPr/>
          <a:lstStyle/>
          <a:p>
            <a:fld id="{09F1A36E-A67C-4B60-82D2-520BB6EFF5F2}" type="slidenum">
              <a:rPr lang="en-GB" smtClean="0"/>
              <a:t>‹#›</a:t>
            </a:fld>
            <a:endParaRPr lang="en-GB"/>
          </a:p>
        </p:txBody>
      </p:sp>
    </p:spTree>
    <p:extLst>
      <p:ext uri="{BB962C8B-B14F-4D97-AF65-F5344CB8AC3E}">
        <p14:creationId xmlns:p14="http://schemas.microsoft.com/office/powerpoint/2010/main" val="156022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Text Slide">
    <p:spTree>
      <p:nvGrpSpPr>
        <p:cNvPr id="1" name=""/>
        <p:cNvGrpSpPr/>
        <p:nvPr/>
      </p:nvGrpSpPr>
      <p:grpSpPr>
        <a:xfrm>
          <a:off x="0" y="0"/>
          <a:ext cx="0" cy="0"/>
          <a:chOff x="0" y="0"/>
          <a:chExt cx="0" cy="0"/>
        </a:xfrm>
      </p:grpSpPr>
      <p:sp>
        <p:nvSpPr>
          <p:cNvPr id="2" name="Title 1"/>
          <p:cNvSpPr>
            <a:spLocks noGrp="1"/>
          </p:cNvSpPr>
          <p:nvPr>
            <p:ph type="title"/>
          </p:nvPr>
        </p:nvSpPr>
        <p:spPr>
          <a:xfrm>
            <a:off x="335334" y="1007739"/>
            <a:ext cx="8419814" cy="531703"/>
          </a:xfrm>
          <a:prstGeom prst="rect">
            <a:avLst/>
          </a:prstGeom>
        </p:spPr>
        <p:txBody>
          <a:bodyPr/>
          <a:lstStyle>
            <a:lvl1pPr>
              <a:defRPr>
                <a:solidFill>
                  <a:srgbClr val="835873"/>
                </a:solidFill>
              </a:defRPr>
            </a:lvl1pPr>
          </a:lstStyle>
          <a:p>
            <a:r>
              <a:rPr lang="en-GB" dirty="0"/>
              <a:t>Click to edit Master title style</a:t>
            </a:r>
            <a:endParaRPr lang="en-US" dirty="0"/>
          </a:p>
        </p:txBody>
      </p:sp>
      <p:sp>
        <p:nvSpPr>
          <p:cNvPr id="8" name="Text Placeholder 7"/>
          <p:cNvSpPr>
            <a:spLocks noGrp="1"/>
          </p:cNvSpPr>
          <p:nvPr>
            <p:ph type="body" sz="quarter" idx="10"/>
          </p:nvPr>
        </p:nvSpPr>
        <p:spPr>
          <a:xfrm>
            <a:off x="334963" y="1597025"/>
            <a:ext cx="8420100" cy="3360738"/>
          </a:xfrm>
          <a:prstGeom prst="rect">
            <a:avLst/>
          </a:prstGeo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9663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Text Slide">
    <p:spTree>
      <p:nvGrpSpPr>
        <p:cNvPr id="1" name=""/>
        <p:cNvGrpSpPr/>
        <p:nvPr/>
      </p:nvGrpSpPr>
      <p:grpSpPr>
        <a:xfrm>
          <a:off x="0" y="0"/>
          <a:ext cx="0" cy="0"/>
          <a:chOff x="0" y="0"/>
          <a:chExt cx="0" cy="0"/>
        </a:xfrm>
      </p:grpSpPr>
      <p:pic>
        <p:nvPicPr>
          <p:cNvPr id="5" name="Picture 4" descr="PLP-Powerpoint-1920x1080px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4" y="1007739"/>
            <a:ext cx="8419814" cy="531703"/>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8420100" cy="3360738"/>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0785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Text Slide">
    <p:spTree>
      <p:nvGrpSpPr>
        <p:cNvPr id="1" name=""/>
        <p:cNvGrpSpPr/>
        <p:nvPr/>
      </p:nvGrpSpPr>
      <p:grpSpPr>
        <a:xfrm>
          <a:off x="0" y="0"/>
          <a:ext cx="0" cy="0"/>
          <a:chOff x="0" y="0"/>
          <a:chExt cx="0" cy="0"/>
        </a:xfrm>
      </p:grpSpPr>
      <p:pic>
        <p:nvPicPr>
          <p:cNvPr id="2" name="Picture 1" descr="PLP-Powerpoint-1920x1080px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4" y="1007739"/>
            <a:ext cx="8419814" cy="531703"/>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8420100" cy="3360738"/>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80106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rgundy Text Slide">
    <p:spTree>
      <p:nvGrpSpPr>
        <p:cNvPr id="1" name=""/>
        <p:cNvGrpSpPr/>
        <p:nvPr/>
      </p:nvGrpSpPr>
      <p:grpSpPr>
        <a:xfrm>
          <a:off x="0" y="0"/>
          <a:ext cx="0" cy="0"/>
          <a:chOff x="0" y="0"/>
          <a:chExt cx="0" cy="0"/>
        </a:xfrm>
      </p:grpSpPr>
      <p:pic>
        <p:nvPicPr>
          <p:cNvPr id="5" name="Picture 4" descr="PLP-Powerpoint-1920x1080px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4" y="1007739"/>
            <a:ext cx="8419814" cy="531703"/>
          </a:xfrm>
          <a:prstGeom prst="rect">
            <a:avLst/>
          </a:prstGeom>
        </p:spPr>
        <p:txBody>
          <a:bodyPr/>
          <a:lstStyle>
            <a:lvl1pPr>
              <a:defRPr>
                <a:solidFill>
                  <a:schemeClr val="bg1"/>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8420100" cy="3360738"/>
          </a:xfrm>
          <a:prstGeom prst="rect">
            <a:avLst/>
          </a:prstGeom>
        </p:spPr>
        <p:txBody>
          <a:bodyPr vert="horz"/>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08531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Pictur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103267"/>
            <a:ext cx="9144000" cy="4040233"/>
          </a:xfrm>
          <a:prstGeom prst="rect">
            <a:avLst/>
          </a:prstGeom>
        </p:spPr>
        <p:txBody>
          <a:bodyPr vert="horz"/>
          <a:lstStyle/>
          <a:p>
            <a:endParaRPr lang="en-US"/>
          </a:p>
        </p:txBody>
      </p:sp>
    </p:spTree>
    <p:extLst>
      <p:ext uri="{BB962C8B-B14F-4D97-AF65-F5344CB8AC3E}">
        <p14:creationId xmlns:p14="http://schemas.microsoft.com/office/powerpoint/2010/main" val="341524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Text + Picture">
    <p:spTree>
      <p:nvGrpSpPr>
        <p:cNvPr id="1" name=""/>
        <p:cNvGrpSpPr/>
        <p:nvPr/>
      </p:nvGrpSpPr>
      <p:grpSpPr>
        <a:xfrm>
          <a:off x="0" y="0"/>
          <a:ext cx="0" cy="0"/>
          <a:chOff x="0" y="0"/>
          <a:chExt cx="0" cy="0"/>
        </a:xfrm>
      </p:grpSpPr>
      <p:sp>
        <p:nvSpPr>
          <p:cNvPr id="3" name="Title 1"/>
          <p:cNvSpPr>
            <a:spLocks noGrp="1"/>
          </p:cNvSpPr>
          <p:nvPr>
            <p:ph type="title"/>
          </p:nvPr>
        </p:nvSpPr>
        <p:spPr>
          <a:xfrm>
            <a:off x="335333" y="1007739"/>
            <a:ext cx="8387979" cy="531703"/>
          </a:xfrm>
          <a:prstGeom prst="rect">
            <a:avLst/>
          </a:prstGeom>
        </p:spPr>
        <p:txBody>
          <a:bodyPr/>
          <a:lstStyle>
            <a:lvl1pPr>
              <a:defRPr>
                <a:solidFill>
                  <a:srgbClr val="835873"/>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Picture Placeholder 5"/>
          <p:cNvSpPr>
            <a:spLocks noGrp="1"/>
          </p:cNvSpPr>
          <p:nvPr>
            <p:ph type="pic" sz="quarter" idx="11"/>
          </p:nvPr>
        </p:nvSpPr>
        <p:spPr>
          <a:xfrm>
            <a:off x="4622800" y="1597025"/>
            <a:ext cx="4100513" cy="3215145"/>
          </a:xfrm>
          <a:prstGeom prst="rect">
            <a:avLst/>
          </a:prstGeom>
        </p:spPr>
        <p:txBody>
          <a:bodyPr vert="horz"/>
          <a:lstStyle/>
          <a:p>
            <a:endParaRPr lang="en-US"/>
          </a:p>
        </p:txBody>
      </p:sp>
    </p:spTree>
    <p:extLst>
      <p:ext uri="{BB962C8B-B14F-4D97-AF65-F5344CB8AC3E}">
        <p14:creationId xmlns:p14="http://schemas.microsoft.com/office/powerpoint/2010/main" val="333392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lide-Text + Picture">
    <p:spTree>
      <p:nvGrpSpPr>
        <p:cNvPr id="1" name=""/>
        <p:cNvGrpSpPr/>
        <p:nvPr/>
      </p:nvGrpSpPr>
      <p:grpSpPr>
        <a:xfrm>
          <a:off x="0" y="0"/>
          <a:ext cx="0" cy="0"/>
          <a:chOff x="0" y="0"/>
          <a:chExt cx="0" cy="0"/>
        </a:xfrm>
      </p:grpSpPr>
      <p:pic>
        <p:nvPicPr>
          <p:cNvPr id="2" name="Picture 1" descr="PLP-Powerpoint-1920x1080px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3" y="1007739"/>
            <a:ext cx="8387979" cy="531703"/>
          </a:xfrm>
          <a:prstGeom prst="rect">
            <a:avLst/>
          </a:prstGeom>
        </p:spPr>
        <p:txBody>
          <a:bodyPr/>
          <a:lstStyle>
            <a:lvl1pPr>
              <a:defRPr>
                <a:solidFill>
                  <a:srgbClr val="FFFFFF"/>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5"/>
          <p:cNvSpPr>
            <a:spLocks noGrp="1"/>
          </p:cNvSpPr>
          <p:nvPr>
            <p:ph type="pic" sz="quarter" idx="11"/>
          </p:nvPr>
        </p:nvSpPr>
        <p:spPr>
          <a:xfrm>
            <a:off x="4622800" y="1597025"/>
            <a:ext cx="4100513" cy="3215145"/>
          </a:xfrm>
          <a:prstGeom prst="rect">
            <a:avLst/>
          </a:prstGeom>
        </p:spPr>
        <p:txBody>
          <a:bodyPr vert="horz"/>
          <a:lstStyle/>
          <a:p>
            <a:endParaRPr lang="en-US" dirty="0"/>
          </a:p>
        </p:txBody>
      </p:sp>
    </p:spTree>
    <p:extLst>
      <p:ext uri="{BB962C8B-B14F-4D97-AF65-F5344CB8AC3E}">
        <p14:creationId xmlns:p14="http://schemas.microsoft.com/office/powerpoint/2010/main" val="324890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Slide-Text + Picture">
    <p:spTree>
      <p:nvGrpSpPr>
        <p:cNvPr id="1" name=""/>
        <p:cNvGrpSpPr/>
        <p:nvPr/>
      </p:nvGrpSpPr>
      <p:grpSpPr>
        <a:xfrm>
          <a:off x="0" y="0"/>
          <a:ext cx="0" cy="0"/>
          <a:chOff x="0" y="0"/>
          <a:chExt cx="0" cy="0"/>
        </a:xfrm>
      </p:grpSpPr>
      <p:pic>
        <p:nvPicPr>
          <p:cNvPr id="6" name="Picture 5" descr="PLP-Powerpoint-1920x1080px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a:spLocks noGrp="1"/>
          </p:cNvSpPr>
          <p:nvPr>
            <p:ph type="title"/>
          </p:nvPr>
        </p:nvSpPr>
        <p:spPr>
          <a:xfrm>
            <a:off x="335333" y="1007739"/>
            <a:ext cx="8387979" cy="531703"/>
          </a:xfrm>
          <a:prstGeom prst="rect">
            <a:avLst/>
          </a:prstGeom>
        </p:spPr>
        <p:txBody>
          <a:bodyPr/>
          <a:lstStyle>
            <a:lvl1pPr>
              <a:defRPr>
                <a:solidFill>
                  <a:srgbClr val="FFFFFF"/>
                </a:solidFill>
              </a:defRPr>
            </a:lvl1pPr>
          </a:lstStyle>
          <a:p>
            <a:r>
              <a:rPr lang="en-GB" dirty="0"/>
              <a:t>Click to edit Master title style</a:t>
            </a:r>
            <a:endParaRPr lang="en-US" dirty="0"/>
          </a:p>
        </p:txBody>
      </p:sp>
      <p:sp>
        <p:nvSpPr>
          <p:cNvPr id="4" name="Text Placeholder 7"/>
          <p:cNvSpPr>
            <a:spLocks noGrp="1"/>
          </p:cNvSpPr>
          <p:nvPr>
            <p:ph type="body" sz="quarter" idx="10"/>
          </p:nvPr>
        </p:nvSpPr>
        <p:spPr>
          <a:xfrm>
            <a:off x="334963" y="1597025"/>
            <a:ext cx="4129565" cy="3215145"/>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Picture Placeholder 5"/>
          <p:cNvSpPr>
            <a:spLocks noGrp="1"/>
          </p:cNvSpPr>
          <p:nvPr>
            <p:ph type="pic" sz="quarter" idx="11"/>
          </p:nvPr>
        </p:nvSpPr>
        <p:spPr>
          <a:xfrm>
            <a:off x="4622800" y="1597025"/>
            <a:ext cx="4100513" cy="3215145"/>
          </a:xfrm>
          <a:prstGeom prst="rect">
            <a:avLst/>
          </a:prstGeom>
        </p:spPr>
        <p:txBody>
          <a:bodyPr vert="horz"/>
          <a:lstStyle/>
          <a:p>
            <a:endParaRPr lang="en-US" dirty="0"/>
          </a:p>
        </p:txBody>
      </p:sp>
    </p:spTree>
    <p:extLst>
      <p:ext uri="{BB962C8B-B14F-4D97-AF65-F5344CB8AC3E}">
        <p14:creationId xmlns:p14="http://schemas.microsoft.com/office/powerpoint/2010/main" val="424948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PLP-Powerpoint-1920x1080px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43746354"/>
      </p:ext>
    </p:extLst>
  </p:cSld>
  <p:clrMap bg1="lt1" tx1="dk1" bg2="lt2" tx2="dk2" accent1="accent1" accent2="accent2" accent3="accent3" accent4="accent4" accent5="accent5" accent6="accent6" hlink="hlink" folHlink="folHlink"/>
  <p:sldLayoutIdLst>
    <p:sldLayoutId id="2147483652" r:id="rId1"/>
    <p:sldLayoutId id="2147483650" r:id="rId2"/>
    <p:sldLayoutId id="2147483651" r:id="rId3"/>
    <p:sldLayoutId id="2147483660" r:id="rId4"/>
    <p:sldLayoutId id="2147483661" r:id="rId5"/>
    <p:sldLayoutId id="2147483654" r:id="rId6"/>
    <p:sldLayoutId id="2147483658" r:id="rId7"/>
    <p:sldLayoutId id="2147483659" r:id="rId8"/>
    <p:sldLayoutId id="2147483662" r:id="rId9"/>
    <p:sldLayoutId id="2147483663" r:id="rId10"/>
    <p:sldLayoutId id="2147483664" r:id="rId11"/>
  </p:sldLayoutIdLst>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1200" kern="1200">
          <a:solidFill>
            <a:schemeClr val="tx1"/>
          </a:solidFill>
          <a:latin typeface="+mn-lt"/>
          <a:ea typeface="+mn-ea"/>
          <a:cs typeface="+mn-cs"/>
        </a:defRPr>
      </a:lvl1pPr>
      <a:lvl2pPr marL="457200" indent="0" algn="l" defTabSz="457200" rtl="0" eaLnBrk="1" latinLnBrk="0" hangingPunct="1">
        <a:spcBef>
          <a:spcPct val="20000"/>
        </a:spcBef>
        <a:buFontTx/>
        <a:buNone/>
        <a:defRPr sz="1200" kern="1200">
          <a:solidFill>
            <a:schemeClr val="tx1"/>
          </a:solidFill>
          <a:latin typeface="+mn-lt"/>
          <a:ea typeface="+mn-ea"/>
          <a:cs typeface="+mn-cs"/>
        </a:defRPr>
      </a:lvl2pPr>
      <a:lvl3pPr marL="914400" indent="0" algn="l" defTabSz="457200" rtl="0" eaLnBrk="1" latinLnBrk="0" hangingPunct="1">
        <a:spcBef>
          <a:spcPct val="20000"/>
        </a:spcBef>
        <a:buFontTx/>
        <a:buNone/>
        <a:defRPr sz="1200" kern="1200">
          <a:solidFill>
            <a:schemeClr val="tx1"/>
          </a:solidFill>
          <a:latin typeface="+mn-lt"/>
          <a:ea typeface="+mn-ea"/>
          <a:cs typeface="+mn-cs"/>
        </a:defRPr>
      </a:lvl3pPr>
      <a:lvl4pPr marL="1371600" indent="0" algn="l" defTabSz="457200" rtl="0" eaLnBrk="1" latinLnBrk="0" hangingPunct="1">
        <a:spcBef>
          <a:spcPct val="20000"/>
        </a:spcBef>
        <a:buFontTx/>
        <a:buNone/>
        <a:defRPr sz="1200" kern="1200">
          <a:solidFill>
            <a:schemeClr val="tx1"/>
          </a:solidFill>
          <a:latin typeface="+mn-lt"/>
          <a:ea typeface="+mn-ea"/>
          <a:cs typeface="+mn-cs"/>
        </a:defRPr>
      </a:lvl4pPr>
      <a:lvl5pPr marL="1828800" indent="0" algn="l" defTabSz="457200" rtl="0" eaLnBrk="1" latinLnBrk="0" hangingPunct="1">
        <a:spcBef>
          <a:spcPct val="20000"/>
        </a:spcBef>
        <a:buFontTx/>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s://butterfly-conservation.org/sites/default/files/2024-01/Butterfly%20Bank%20Factsheet_FINAL.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fif"/><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image" Target="../media/image18.jpg"/><Relationship Id="rId17" Type="http://schemas.openxmlformats.org/officeDocument/2006/relationships/image" Target="../media/image7.png"/><Relationship Id="rId2" Type="http://schemas.openxmlformats.org/officeDocument/2006/relationships/image" Target="../media/image8.jpg"/><Relationship Id="rId16"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image" Target="../media/image12.jpg"/><Relationship Id="rId11" Type="http://schemas.openxmlformats.org/officeDocument/2006/relationships/image" Target="../media/image17.jpeg"/><Relationship Id="rId5" Type="http://schemas.openxmlformats.org/officeDocument/2006/relationships/image" Target="../media/image11.jp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g"/><Relationship Id="rId14"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73" y="2193945"/>
            <a:ext cx="8527800" cy="1112663"/>
          </a:xfrm>
        </p:spPr>
        <p:txBody>
          <a:bodyPr/>
          <a:lstStyle/>
          <a:p>
            <a:r>
              <a:rPr lang="en-GB" dirty="0">
                <a:solidFill>
                  <a:srgbClr val="658092"/>
                </a:solidFill>
              </a:rPr>
              <a:t>A solutions focussed approach to navigating consenting and licensing challenges during delivering of 30by30 </a:t>
            </a:r>
            <a:endParaRPr lang="en-US" dirty="0"/>
          </a:p>
        </p:txBody>
      </p:sp>
      <p:sp>
        <p:nvSpPr>
          <p:cNvPr id="3" name="Subtitle 2">
            <a:extLst>
              <a:ext uri="{FF2B5EF4-FFF2-40B4-BE49-F238E27FC236}">
                <a16:creationId xmlns:a16="http://schemas.microsoft.com/office/drawing/2014/main" id="{C12E1784-9DB6-1E95-F82D-920D7B2F11F5}"/>
              </a:ext>
            </a:extLst>
          </p:cNvPr>
          <p:cNvSpPr txBox="1">
            <a:spLocks/>
          </p:cNvSpPr>
          <p:nvPr/>
        </p:nvSpPr>
        <p:spPr>
          <a:xfrm>
            <a:off x="334559" y="3160234"/>
            <a:ext cx="4237441" cy="1020762"/>
          </a:xfrm>
          <a:prstGeom prst="rect">
            <a:avLst/>
          </a:prstGeom>
        </p:spPr>
        <p:txBody>
          <a:bodyPr>
            <a:normAutofit/>
          </a:bodyPr>
          <a:lstStyle>
            <a:lvl1pPr marL="0" indent="0" algn="l" defTabSz="457200" rtl="0" eaLnBrk="1" latinLnBrk="0" hangingPunct="1">
              <a:spcBef>
                <a:spcPct val="20000"/>
              </a:spcBef>
              <a:buFontTx/>
              <a:buNone/>
              <a:defRPr sz="1200" kern="1200">
                <a:solidFill>
                  <a:schemeClr val="tx1"/>
                </a:solidFill>
                <a:latin typeface="+mn-lt"/>
                <a:ea typeface="+mn-ea"/>
                <a:cs typeface="+mn-cs"/>
              </a:defRPr>
            </a:lvl1pPr>
            <a:lvl2pPr marL="457200" indent="0" algn="l" defTabSz="457200" rtl="0" eaLnBrk="1" latinLnBrk="0" hangingPunct="1">
              <a:spcBef>
                <a:spcPct val="20000"/>
              </a:spcBef>
              <a:buFontTx/>
              <a:buNone/>
              <a:defRPr sz="1200" kern="1200">
                <a:solidFill>
                  <a:schemeClr val="tx1"/>
                </a:solidFill>
                <a:latin typeface="+mn-lt"/>
                <a:ea typeface="+mn-ea"/>
                <a:cs typeface="+mn-cs"/>
              </a:defRPr>
            </a:lvl2pPr>
            <a:lvl3pPr marL="914400" indent="0" algn="l" defTabSz="457200" rtl="0" eaLnBrk="1" latinLnBrk="0" hangingPunct="1">
              <a:spcBef>
                <a:spcPct val="20000"/>
              </a:spcBef>
              <a:buFontTx/>
              <a:buNone/>
              <a:defRPr sz="1200" kern="1200">
                <a:solidFill>
                  <a:schemeClr val="tx1"/>
                </a:solidFill>
                <a:latin typeface="+mn-lt"/>
                <a:ea typeface="+mn-ea"/>
                <a:cs typeface="+mn-cs"/>
              </a:defRPr>
            </a:lvl3pPr>
            <a:lvl4pPr marL="1371600" indent="0" algn="l" defTabSz="457200" rtl="0" eaLnBrk="1" latinLnBrk="0" hangingPunct="1">
              <a:spcBef>
                <a:spcPct val="20000"/>
              </a:spcBef>
              <a:buFontTx/>
              <a:buNone/>
              <a:defRPr sz="1200" kern="1200">
                <a:solidFill>
                  <a:schemeClr val="tx1"/>
                </a:solidFill>
                <a:latin typeface="+mn-lt"/>
                <a:ea typeface="+mn-ea"/>
                <a:cs typeface="+mn-cs"/>
              </a:defRPr>
            </a:lvl4pPr>
            <a:lvl5pPr marL="1828800" indent="0" algn="l" defTabSz="457200" rtl="0" eaLnBrk="1" latinLnBrk="0" hangingPunct="1">
              <a:spcBef>
                <a:spcPct val="20000"/>
              </a:spcBef>
              <a:buFontTx/>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rgbClr val="718370"/>
                </a:solidFill>
              </a:rPr>
              <a:t>Tom Johnstone, PLP Nature Recovery Lead, NE</a:t>
            </a:r>
            <a:br>
              <a:rPr lang="en-GB" dirty="0">
                <a:solidFill>
                  <a:srgbClr val="718370"/>
                </a:solidFill>
              </a:rPr>
            </a:br>
            <a:r>
              <a:rPr lang="en-GB" dirty="0">
                <a:solidFill>
                  <a:srgbClr val="718370"/>
                </a:solidFill>
              </a:rPr>
              <a:t>Leo Fisher, PLP Data and Evidence Lead, NE</a:t>
            </a:r>
          </a:p>
          <a:p>
            <a:r>
              <a:rPr lang="en-GB" dirty="0">
                <a:solidFill>
                  <a:srgbClr val="718370"/>
                </a:solidFill>
              </a:rPr>
              <a:t>Madeleine </a:t>
            </a:r>
            <a:r>
              <a:rPr lang="en-GB" dirty="0" err="1">
                <a:solidFill>
                  <a:srgbClr val="718370"/>
                </a:solidFill>
              </a:rPr>
              <a:t>Lundholme</a:t>
            </a:r>
            <a:r>
              <a:rPr lang="en-GB" dirty="0">
                <a:solidFill>
                  <a:srgbClr val="718370"/>
                </a:solidFill>
              </a:rPr>
              <a:t>, PLP Manager, NE</a:t>
            </a:r>
            <a:br>
              <a:rPr lang="en-GB" dirty="0">
                <a:solidFill>
                  <a:srgbClr val="718370"/>
                </a:solidFill>
              </a:rPr>
            </a:br>
            <a:endParaRPr lang="en-GB" dirty="0">
              <a:solidFill>
                <a:srgbClr val="718370"/>
              </a:solidFill>
            </a:endParaRPr>
          </a:p>
        </p:txBody>
      </p:sp>
      <p:pic>
        <p:nvPicPr>
          <p:cNvPr id="4" name="Picture 3">
            <a:extLst>
              <a:ext uri="{FF2B5EF4-FFF2-40B4-BE49-F238E27FC236}">
                <a16:creationId xmlns:a16="http://schemas.microsoft.com/office/drawing/2014/main" id="{81FFC8E7-8DE0-C4B2-2C53-8613071BCED5}"/>
              </a:ext>
            </a:extLst>
          </p:cNvPr>
          <p:cNvPicPr>
            <a:picLocks noChangeAspect="1"/>
          </p:cNvPicPr>
          <p:nvPr/>
        </p:nvPicPr>
        <p:blipFill>
          <a:blip r:embed="rId2"/>
          <a:stretch>
            <a:fillRect/>
          </a:stretch>
        </p:blipFill>
        <p:spPr>
          <a:xfrm>
            <a:off x="5997380" y="384054"/>
            <a:ext cx="2734057" cy="866896"/>
          </a:xfrm>
          <a:prstGeom prst="rect">
            <a:avLst/>
          </a:prstGeom>
        </p:spPr>
      </p:pic>
      <p:grpSp>
        <p:nvGrpSpPr>
          <p:cNvPr id="9" name="Group 8">
            <a:extLst>
              <a:ext uri="{FF2B5EF4-FFF2-40B4-BE49-F238E27FC236}">
                <a16:creationId xmlns:a16="http://schemas.microsoft.com/office/drawing/2014/main" id="{D71A3766-2E76-8157-7D5C-26B5C04FAA31}"/>
              </a:ext>
            </a:extLst>
          </p:cNvPr>
          <p:cNvGrpSpPr/>
          <p:nvPr/>
        </p:nvGrpSpPr>
        <p:grpSpPr>
          <a:xfrm>
            <a:off x="404045" y="3970338"/>
            <a:ext cx="3828732" cy="1046049"/>
            <a:chOff x="404045" y="3970338"/>
            <a:chExt cx="3828732" cy="1046049"/>
          </a:xfrm>
        </p:grpSpPr>
        <p:pic>
          <p:nvPicPr>
            <p:cNvPr id="6" name="Picture 5">
              <a:extLst>
                <a:ext uri="{FF2B5EF4-FFF2-40B4-BE49-F238E27FC236}">
                  <a16:creationId xmlns:a16="http://schemas.microsoft.com/office/drawing/2014/main" id="{85909B40-6F87-E30C-BAC1-5D2C0FDE23D1}"/>
                </a:ext>
              </a:extLst>
            </p:cNvPr>
            <p:cNvPicPr>
              <a:picLocks noChangeAspect="1"/>
            </p:cNvPicPr>
            <p:nvPr/>
          </p:nvPicPr>
          <p:blipFill>
            <a:blip r:embed="rId3"/>
            <a:stretch>
              <a:fillRect/>
            </a:stretch>
          </p:blipFill>
          <p:spPr>
            <a:xfrm>
              <a:off x="404045" y="3970338"/>
              <a:ext cx="1027284" cy="1020762"/>
            </a:xfrm>
            <a:prstGeom prst="rect">
              <a:avLst/>
            </a:prstGeom>
          </p:spPr>
        </p:pic>
        <p:sp>
          <p:nvSpPr>
            <p:cNvPr id="7" name="TextBox 6">
              <a:extLst>
                <a:ext uri="{FF2B5EF4-FFF2-40B4-BE49-F238E27FC236}">
                  <a16:creationId xmlns:a16="http://schemas.microsoft.com/office/drawing/2014/main" id="{DE85CFA3-89EB-ECE2-C670-03357B20EEE0}"/>
                </a:ext>
              </a:extLst>
            </p:cNvPr>
            <p:cNvSpPr txBox="1"/>
            <p:nvPr/>
          </p:nvSpPr>
          <p:spPr>
            <a:xfrm>
              <a:off x="1500815" y="4019054"/>
              <a:ext cx="2731962" cy="523220"/>
            </a:xfrm>
            <a:prstGeom prst="rect">
              <a:avLst/>
            </a:prstGeom>
            <a:noFill/>
          </p:spPr>
          <p:txBody>
            <a:bodyPr wrap="square" rtlCol="0">
              <a:spAutoFit/>
            </a:bodyPr>
            <a:lstStyle/>
            <a:p>
              <a:r>
                <a:rPr lang="en-GB" sz="1400" dirty="0"/>
                <a:t>Please scan me and complete the attendee form</a:t>
              </a:r>
            </a:p>
          </p:txBody>
        </p:sp>
        <p:sp>
          <p:nvSpPr>
            <p:cNvPr id="8" name="Arrow: Right 7">
              <a:extLst>
                <a:ext uri="{FF2B5EF4-FFF2-40B4-BE49-F238E27FC236}">
                  <a16:creationId xmlns:a16="http://schemas.microsoft.com/office/drawing/2014/main" id="{E1A03500-2080-FAD0-3A70-6FC43B6F9880}"/>
                </a:ext>
              </a:extLst>
            </p:cNvPr>
            <p:cNvSpPr/>
            <p:nvPr/>
          </p:nvSpPr>
          <p:spPr>
            <a:xfrm rot="10800000">
              <a:off x="1580442" y="4512861"/>
              <a:ext cx="858982" cy="5035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2187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2108-4B8E-D87A-48C1-75ABD78EFD3E}"/>
              </a:ext>
            </a:extLst>
          </p:cNvPr>
          <p:cNvSpPr>
            <a:spLocks noGrp="1"/>
          </p:cNvSpPr>
          <p:nvPr>
            <p:ph type="title"/>
          </p:nvPr>
        </p:nvSpPr>
        <p:spPr/>
        <p:txBody>
          <a:bodyPr/>
          <a:lstStyle/>
          <a:p>
            <a:r>
              <a:rPr lang="en-GB" dirty="0">
                <a:latin typeface="Montserrat" pitchFamily="2" charset="0"/>
              </a:rPr>
              <a:t>What’s next?</a:t>
            </a:r>
          </a:p>
        </p:txBody>
      </p:sp>
      <p:sp>
        <p:nvSpPr>
          <p:cNvPr id="3" name="Text Placeholder 2">
            <a:extLst>
              <a:ext uri="{FF2B5EF4-FFF2-40B4-BE49-F238E27FC236}">
                <a16:creationId xmlns:a16="http://schemas.microsoft.com/office/drawing/2014/main" id="{31C84A5F-72CD-2533-438F-25001EFE7926}"/>
              </a:ext>
            </a:extLst>
          </p:cNvPr>
          <p:cNvSpPr>
            <a:spLocks noGrp="1"/>
          </p:cNvSpPr>
          <p:nvPr>
            <p:ph type="body" sz="quarter" idx="10"/>
          </p:nvPr>
        </p:nvSpPr>
        <p:spPr>
          <a:xfrm>
            <a:off x="334962" y="3984827"/>
            <a:ext cx="8420100" cy="986184"/>
          </a:xfrm>
        </p:spPr>
        <p:txBody>
          <a:bodyPr/>
          <a:lstStyle/>
          <a:p>
            <a:pPr marL="285750" indent="-285750">
              <a:buFont typeface="Arial" panose="020B0604020202020204" pitchFamily="34" charset="0"/>
              <a:buChar char="•"/>
            </a:pPr>
            <a:r>
              <a:rPr lang="en-GB" sz="1400" dirty="0">
                <a:latin typeface="Montserrat" pitchFamily="2" charset="0"/>
              </a:rPr>
              <a:t>How much of this currently counts? We estimate that 40% of potential 30by30 land in PLs is managed effectively, which means about </a:t>
            </a:r>
            <a:r>
              <a:rPr lang="en-GB" sz="1400" b="1" dirty="0">
                <a:latin typeface="Montserrat" pitchFamily="2" charset="0"/>
              </a:rPr>
              <a:t>15% of PLs could currently count</a:t>
            </a:r>
          </a:p>
          <a:p>
            <a:pPr marL="285750" indent="-285750">
              <a:buFont typeface="Arial" panose="020B0604020202020204" pitchFamily="34" charset="0"/>
              <a:buChar char="•"/>
            </a:pPr>
            <a:r>
              <a:rPr lang="en-GB" sz="1400" dirty="0">
                <a:latin typeface="Montserrat" pitchFamily="2" charset="0"/>
              </a:rPr>
              <a:t>How can we get all of this land under effective management, protection and purpose for 30by30?</a:t>
            </a:r>
          </a:p>
        </p:txBody>
      </p:sp>
      <p:graphicFrame>
        <p:nvGraphicFramePr>
          <p:cNvPr id="5" name="Chart 4">
            <a:extLst>
              <a:ext uri="{FF2B5EF4-FFF2-40B4-BE49-F238E27FC236}">
                <a16:creationId xmlns:a16="http://schemas.microsoft.com/office/drawing/2014/main" id="{98B0D1C2-0A92-BC77-178E-36CABF7667DD}"/>
              </a:ext>
            </a:extLst>
          </p:cNvPr>
          <p:cNvGraphicFramePr>
            <a:graphicFrameLocks/>
          </p:cNvGraphicFramePr>
          <p:nvPr/>
        </p:nvGraphicFramePr>
        <p:xfrm>
          <a:off x="1023937" y="1491153"/>
          <a:ext cx="7096125" cy="2536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092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lake&#10;&#10;Description automatically generated">
            <a:extLst>
              <a:ext uri="{FF2B5EF4-FFF2-40B4-BE49-F238E27FC236}">
                <a16:creationId xmlns:a16="http://schemas.microsoft.com/office/drawing/2014/main" id="{66F588C0-4B17-1693-896C-17D5FF7A3F66}"/>
              </a:ext>
            </a:extLst>
          </p:cNvPr>
          <p:cNvPicPr>
            <a:picLocks noChangeAspect="1"/>
          </p:cNvPicPr>
          <p:nvPr/>
        </p:nvPicPr>
        <p:blipFill>
          <a:blip r:embed="rId3"/>
          <a:stretch>
            <a:fillRect/>
          </a:stretch>
        </p:blipFill>
        <p:spPr>
          <a:xfrm>
            <a:off x="4987676" y="3120506"/>
            <a:ext cx="2425700" cy="1894840"/>
          </a:xfrm>
          <a:prstGeom prst="rect">
            <a:avLst/>
          </a:prstGeom>
        </p:spPr>
      </p:pic>
      <p:sp>
        <p:nvSpPr>
          <p:cNvPr id="2" name="Title 1">
            <a:extLst>
              <a:ext uri="{FF2B5EF4-FFF2-40B4-BE49-F238E27FC236}">
                <a16:creationId xmlns:a16="http://schemas.microsoft.com/office/drawing/2014/main" id="{F1DBDDDD-67DD-2CD5-0249-D24AAE427627}"/>
              </a:ext>
            </a:extLst>
          </p:cNvPr>
          <p:cNvSpPr>
            <a:spLocks noGrp="1"/>
          </p:cNvSpPr>
          <p:nvPr>
            <p:ph type="title"/>
          </p:nvPr>
        </p:nvSpPr>
        <p:spPr/>
        <p:txBody>
          <a:bodyPr/>
          <a:lstStyle/>
          <a:p>
            <a:r>
              <a:rPr lang="en-GB" dirty="0"/>
              <a:t>Case study #1</a:t>
            </a:r>
          </a:p>
        </p:txBody>
      </p:sp>
      <p:sp>
        <p:nvSpPr>
          <p:cNvPr id="3" name="Text Placeholder 2">
            <a:extLst>
              <a:ext uri="{FF2B5EF4-FFF2-40B4-BE49-F238E27FC236}">
                <a16:creationId xmlns:a16="http://schemas.microsoft.com/office/drawing/2014/main" id="{C372326A-CE31-BDA5-F3D8-8EE5C64C268F}"/>
              </a:ext>
            </a:extLst>
          </p:cNvPr>
          <p:cNvSpPr>
            <a:spLocks noGrp="1"/>
          </p:cNvSpPr>
          <p:nvPr>
            <p:ph type="body" sz="quarter" idx="10"/>
          </p:nvPr>
        </p:nvSpPr>
        <p:spPr/>
        <p:txBody>
          <a:bodyPr/>
          <a:lstStyle/>
          <a:p>
            <a:r>
              <a:rPr lang="en-GB" dirty="0"/>
              <a:t>Freshwater systems / PROW</a:t>
            </a:r>
          </a:p>
          <a:p>
            <a:r>
              <a:rPr lang="en-GB" dirty="0"/>
              <a:t>Hudson Place Bridge ~38ha</a:t>
            </a:r>
          </a:p>
          <a:p>
            <a:r>
              <a:rPr lang="en-GB" dirty="0"/>
              <a:t>Consents – Planning, FRAP</a:t>
            </a:r>
          </a:p>
          <a:p>
            <a:r>
              <a:rPr lang="en-GB" dirty="0"/>
              <a:t>Time – 70 hours on consenting, 30+ hours on EA permit</a:t>
            </a:r>
          </a:p>
          <a:p>
            <a:r>
              <a:rPr lang="en-GB" dirty="0"/>
              <a:t>Duration – TBC</a:t>
            </a:r>
          </a:p>
          <a:p>
            <a:r>
              <a:rPr lang="en-GB" dirty="0"/>
              <a:t>Cost - £4,701.25 (total project cost)</a:t>
            </a:r>
          </a:p>
          <a:p>
            <a:r>
              <a:rPr lang="en-GB" dirty="0"/>
              <a:t>Outputs – </a:t>
            </a:r>
          </a:p>
          <a:p>
            <a:r>
              <a:rPr lang="en-GB" dirty="0"/>
              <a:t>Streamlined consenting proposal –</a:t>
            </a:r>
          </a:p>
          <a:p>
            <a:r>
              <a:rPr lang="en-GB" dirty="0"/>
              <a:t>Time for streamlined – </a:t>
            </a:r>
          </a:p>
          <a:p>
            <a:pPr>
              <a:spcAft>
                <a:spcPts val="800"/>
              </a:spcAft>
            </a:pPr>
            <a:r>
              <a:rPr lang="en-GB" dirty="0"/>
              <a:t>Cost for streamline – </a:t>
            </a:r>
            <a:r>
              <a:rPr lang="en-GB" kern="100" dirty="0">
                <a:effectLst/>
                <a:latin typeface="Arial" panose="020B0604020202020204" pitchFamily="34" charset="0"/>
                <a:ea typeface="Aptos" panose="020B0004020202020204" pitchFamily="34" charset="0"/>
                <a:cs typeface="Times New Roman" panose="02020603050405020304" pitchFamily="18" charset="0"/>
              </a:rPr>
              <a:t>£500 - £800 per bridge.</a:t>
            </a:r>
            <a:br>
              <a:rPr lang="en-GB" kern="100" dirty="0">
                <a:effectLst/>
                <a:latin typeface="Arial" panose="020B0604020202020204" pitchFamily="34" charset="0"/>
                <a:ea typeface="Aptos" panose="020B0004020202020204" pitchFamily="34" charset="0"/>
                <a:cs typeface="Times New Roman" panose="02020603050405020304" pitchFamily="18" charset="0"/>
              </a:rPr>
            </a:br>
            <a:r>
              <a:rPr lang="en-GB" dirty="0"/>
              <a:t>Outputs streamlined – </a:t>
            </a:r>
          </a:p>
        </p:txBody>
      </p:sp>
      <p:pic>
        <p:nvPicPr>
          <p:cNvPr id="4" name="Picture 3" descr="A wooden gate in a forest&#10;&#10;Description automatically generated">
            <a:extLst>
              <a:ext uri="{FF2B5EF4-FFF2-40B4-BE49-F238E27FC236}">
                <a16:creationId xmlns:a16="http://schemas.microsoft.com/office/drawing/2014/main" id="{8393E6B0-1FD3-3F47-2281-36C622E1BB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526" y="1397249"/>
            <a:ext cx="2674620" cy="2005965"/>
          </a:xfrm>
          <a:prstGeom prst="rect">
            <a:avLst/>
          </a:prstGeom>
          <a:noFill/>
          <a:ln>
            <a:noFill/>
          </a:ln>
        </p:spPr>
      </p:pic>
      <p:pic>
        <p:nvPicPr>
          <p:cNvPr id="5" name="Picture 4" descr="A bridge over a stream&#10;&#10;Description automatically generated">
            <a:extLst>
              <a:ext uri="{FF2B5EF4-FFF2-40B4-BE49-F238E27FC236}">
                <a16:creationId xmlns:a16="http://schemas.microsoft.com/office/drawing/2014/main" id="{7A8BCDF9-1A15-5179-92B5-861D1D930E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21298" y="185737"/>
            <a:ext cx="1276301" cy="1700778"/>
          </a:xfrm>
          <a:prstGeom prst="rect">
            <a:avLst/>
          </a:prstGeom>
        </p:spPr>
      </p:pic>
      <p:sp>
        <p:nvSpPr>
          <p:cNvPr id="7" name="Oval 6">
            <a:extLst>
              <a:ext uri="{FF2B5EF4-FFF2-40B4-BE49-F238E27FC236}">
                <a16:creationId xmlns:a16="http://schemas.microsoft.com/office/drawing/2014/main" id="{FE44333C-8FE3-6855-C981-78476BC4A931}"/>
              </a:ext>
            </a:extLst>
          </p:cNvPr>
          <p:cNvSpPr/>
          <p:nvPr/>
        </p:nvSpPr>
        <p:spPr>
          <a:xfrm>
            <a:off x="5498851" y="3263514"/>
            <a:ext cx="190500" cy="1397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050" name="Picture 2" descr="Lake District National Park">
            <a:extLst>
              <a:ext uri="{FF2B5EF4-FFF2-40B4-BE49-F238E27FC236}">
                <a16:creationId xmlns:a16="http://schemas.microsoft.com/office/drawing/2014/main" id="{6DAFA45E-3FDD-53F6-3FD9-C7C0F7678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6946" y="3999440"/>
            <a:ext cx="1071563" cy="107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8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349455-8510-A5DD-DB93-6ED46E5C4CAF}"/>
              </a:ext>
            </a:extLst>
          </p:cNvPr>
          <p:cNvGrpSpPr/>
          <p:nvPr/>
        </p:nvGrpSpPr>
        <p:grpSpPr>
          <a:xfrm>
            <a:off x="7412269" y="458834"/>
            <a:ext cx="1006961" cy="1181795"/>
            <a:chOff x="7379176" y="287954"/>
            <a:chExt cx="1568823" cy="1841209"/>
          </a:xfrm>
        </p:grpSpPr>
        <p:sp>
          <p:nvSpPr>
            <p:cNvPr id="5" name="Rectangle 4">
              <a:extLst>
                <a:ext uri="{FF2B5EF4-FFF2-40B4-BE49-F238E27FC236}">
                  <a16:creationId xmlns:a16="http://schemas.microsoft.com/office/drawing/2014/main" id="{0F2DE744-A030-7A60-9CF8-A13D1F3A558C}"/>
                </a:ext>
              </a:extLst>
            </p:cNvPr>
            <p:cNvSpPr/>
            <p:nvPr/>
          </p:nvSpPr>
          <p:spPr>
            <a:xfrm>
              <a:off x="7379176" y="287954"/>
              <a:ext cx="1568821" cy="1841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en-GB" sz="900" dirty="0">
                <a:solidFill>
                  <a:schemeClr val="bg1"/>
                </a:solidFill>
              </a:endParaRPr>
            </a:p>
          </p:txBody>
        </p:sp>
        <p:sp>
          <p:nvSpPr>
            <p:cNvPr id="6" name="Rectangle 5">
              <a:extLst>
                <a:ext uri="{FF2B5EF4-FFF2-40B4-BE49-F238E27FC236}">
                  <a16:creationId xmlns:a16="http://schemas.microsoft.com/office/drawing/2014/main" id="{92E48313-FC45-4FC5-22EA-EA25324A22A3}"/>
                </a:ext>
              </a:extLst>
            </p:cNvPr>
            <p:cNvSpPr/>
            <p:nvPr/>
          </p:nvSpPr>
          <p:spPr>
            <a:xfrm>
              <a:off x="7379176" y="287955"/>
              <a:ext cx="1568823" cy="1046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endParaRPr lang="en-GB" sz="900" dirty="0">
                <a:solidFill>
                  <a:schemeClr val="bg1"/>
                </a:solidFill>
              </a:endParaRPr>
            </a:p>
          </p:txBody>
        </p:sp>
        <p:pic>
          <p:nvPicPr>
            <p:cNvPr id="7" name="Picture 6" descr="A screenshot of a map&#10;&#10;Description automatically generated">
              <a:extLst>
                <a:ext uri="{FF2B5EF4-FFF2-40B4-BE49-F238E27FC236}">
                  <a16:creationId xmlns:a16="http://schemas.microsoft.com/office/drawing/2014/main" id="{020A5FEF-1CF9-F92E-0D20-4EAB85C4791D}"/>
                </a:ext>
              </a:extLst>
            </p:cNvPr>
            <p:cNvPicPr>
              <a:picLocks noChangeAspect="1"/>
            </p:cNvPicPr>
            <p:nvPr/>
          </p:nvPicPr>
          <p:blipFill rotWithShape="1">
            <a:blip r:embed="rId3">
              <a:extLst>
                <a:ext uri="{28A0092B-C50C-407E-A947-70E740481C1C}">
                  <a14:useLocalDpi xmlns:a14="http://schemas.microsoft.com/office/drawing/2010/main" val="0"/>
                </a:ext>
              </a:extLst>
            </a:blip>
            <a:srcRect l="9145" t="8047" r="8559" b="41113"/>
            <a:stretch/>
          </p:blipFill>
          <p:spPr>
            <a:xfrm>
              <a:off x="7379176" y="287956"/>
              <a:ext cx="1568823" cy="1046460"/>
            </a:xfrm>
            <a:prstGeom prst="rect">
              <a:avLst/>
            </a:prstGeom>
          </p:spPr>
        </p:pic>
        <p:pic>
          <p:nvPicPr>
            <p:cNvPr id="8" name="Picture 7" descr="A screenshot of a map&#10;&#10;Description automatically generated">
              <a:extLst>
                <a:ext uri="{FF2B5EF4-FFF2-40B4-BE49-F238E27FC236}">
                  <a16:creationId xmlns:a16="http://schemas.microsoft.com/office/drawing/2014/main" id="{5DC24882-7AAE-9296-5159-CD379CE6A64F}"/>
                </a:ext>
              </a:extLst>
            </p:cNvPr>
            <p:cNvPicPr>
              <a:picLocks noChangeAspect="1"/>
            </p:cNvPicPr>
            <p:nvPr/>
          </p:nvPicPr>
          <p:blipFill rotWithShape="1">
            <a:blip r:embed="rId3">
              <a:extLst>
                <a:ext uri="{28A0092B-C50C-407E-A947-70E740481C1C}">
                  <a14:useLocalDpi xmlns:a14="http://schemas.microsoft.com/office/drawing/2010/main" val="0"/>
                </a:ext>
              </a:extLst>
            </a:blip>
            <a:srcRect l="11699" t="58784" r="20131" b="11286"/>
            <a:stretch/>
          </p:blipFill>
          <p:spPr>
            <a:xfrm>
              <a:off x="7379177" y="1314813"/>
              <a:ext cx="1568821" cy="796387"/>
            </a:xfrm>
            <a:prstGeom prst="rect">
              <a:avLst/>
            </a:prstGeom>
          </p:spPr>
        </p:pic>
      </p:grpSp>
      <p:pic>
        <p:nvPicPr>
          <p:cNvPr id="9" name="Picture Placeholder 71">
            <a:extLst>
              <a:ext uri="{FF2B5EF4-FFF2-40B4-BE49-F238E27FC236}">
                <a16:creationId xmlns:a16="http://schemas.microsoft.com/office/drawing/2014/main" id="{5328F748-1393-B344-BAF0-959460F6518D}"/>
              </a:ext>
            </a:extLst>
          </p:cNvPr>
          <p:cNvPicPr>
            <a:picLocks noChangeAspect="1"/>
          </p:cNvPicPr>
          <p:nvPr/>
        </p:nvPicPr>
        <p:blipFill>
          <a:blip r:embed="rId4"/>
          <a:srcRect l="9093" r="9093"/>
          <a:stretch>
            <a:fillRect/>
          </a:stretch>
        </p:blipFill>
        <p:spPr>
          <a:xfrm>
            <a:off x="5317712" y="1794371"/>
            <a:ext cx="3180569" cy="2188081"/>
          </a:xfrm>
          <a:prstGeom prst="rect">
            <a:avLst/>
          </a:prstGeom>
        </p:spPr>
      </p:pic>
      <p:sp>
        <p:nvSpPr>
          <p:cNvPr id="10" name="TextBox 9">
            <a:extLst>
              <a:ext uri="{FF2B5EF4-FFF2-40B4-BE49-F238E27FC236}">
                <a16:creationId xmlns:a16="http://schemas.microsoft.com/office/drawing/2014/main" id="{33236342-6CFE-7CF5-412F-3FF9EA74E9B7}"/>
              </a:ext>
            </a:extLst>
          </p:cNvPr>
          <p:cNvSpPr txBox="1"/>
          <p:nvPr/>
        </p:nvSpPr>
        <p:spPr>
          <a:xfrm>
            <a:off x="7670021" y="3044144"/>
            <a:ext cx="631301" cy="173475"/>
          </a:xfrm>
          <a:prstGeom prst="rect">
            <a:avLst/>
          </a:prstGeom>
          <a:noFill/>
        </p:spPr>
        <p:txBody>
          <a:bodyPr wrap="none" lIns="0" tIns="0" rIns="0" bIns="0" rtlCol="0">
            <a:noAutofit/>
          </a:bodyPr>
          <a:lstStyle/>
          <a:p>
            <a:pPr algn="ctr"/>
            <a:r>
              <a:rPr lang="en-GB" sz="900" dirty="0">
                <a:solidFill>
                  <a:schemeClr val="bg1"/>
                </a:solidFill>
                <a:latin typeface="National Trust Display TT" panose="020B0503060502020203" pitchFamily="34" charset="0"/>
              </a:rPr>
              <a:t>Project area</a:t>
            </a:r>
          </a:p>
        </p:txBody>
      </p:sp>
      <p:cxnSp>
        <p:nvCxnSpPr>
          <p:cNvPr id="11" name="Connector: Curved 10">
            <a:extLst>
              <a:ext uri="{FF2B5EF4-FFF2-40B4-BE49-F238E27FC236}">
                <a16:creationId xmlns:a16="http://schemas.microsoft.com/office/drawing/2014/main" id="{93CFF264-370F-F0DD-B87B-811F975BC832}"/>
              </a:ext>
            </a:extLst>
          </p:cNvPr>
          <p:cNvCxnSpPr>
            <a:cxnSpLocks/>
            <a:stCxn id="10" idx="0"/>
          </p:cNvCxnSpPr>
          <p:nvPr/>
        </p:nvCxnSpPr>
        <p:spPr>
          <a:xfrm rot="16200000" flipV="1">
            <a:off x="7702844" y="2761316"/>
            <a:ext cx="250005" cy="315651"/>
          </a:xfrm>
          <a:prstGeom prst="curved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map of a river&#10;&#10;Description automatically generated">
            <a:extLst>
              <a:ext uri="{FF2B5EF4-FFF2-40B4-BE49-F238E27FC236}">
                <a16:creationId xmlns:a16="http://schemas.microsoft.com/office/drawing/2014/main" id="{B6444284-5DFD-C997-6B1E-3141F214FB6E}"/>
              </a:ext>
            </a:extLst>
          </p:cNvPr>
          <p:cNvPicPr>
            <a:picLocks noChangeAspect="1"/>
          </p:cNvPicPr>
          <p:nvPr/>
        </p:nvPicPr>
        <p:blipFill rotWithShape="1">
          <a:blip r:embed="rId5"/>
          <a:srcRect r="25295"/>
          <a:stretch/>
        </p:blipFill>
        <p:spPr>
          <a:xfrm>
            <a:off x="5477965" y="629331"/>
            <a:ext cx="1895690" cy="1777199"/>
          </a:xfrm>
          <a:prstGeom prst="rect">
            <a:avLst/>
          </a:prstGeom>
        </p:spPr>
      </p:pic>
      <p:sp>
        <p:nvSpPr>
          <p:cNvPr id="3" name="Text Placeholder 2">
            <a:extLst>
              <a:ext uri="{FF2B5EF4-FFF2-40B4-BE49-F238E27FC236}">
                <a16:creationId xmlns:a16="http://schemas.microsoft.com/office/drawing/2014/main" id="{6FC60C2B-A7AF-DD34-B93D-111F99A2DDF6}"/>
              </a:ext>
            </a:extLst>
          </p:cNvPr>
          <p:cNvSpPr txBox="1">
            <a:spLocks/>
          </p:cNvSpPr>
          <p:nvPr/>
        </p:nvSpPr>
        <p:spPr>
          <a:xfrm>
            <a:off x="334963" y="1597025"/>
            <a:ext cx="4785790" cy="3360738"/>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dirty="0"/>
              <a:t>Coastal / intertidal</a:t>
            </a:r>
          </a:p>
          <a:p>
            <a:r>
              <a:rPr lang="en-GB" sz="1200" dirty="0" err="1"/>
              <a:t>Chyngton</a:t>
            </a:r>
            <a:r>
              <a:rPr lang="en-GB" sz="1200" dirty="0"/>
              <a:t> Brooks – restore and enhance an intertidal terrestrial habitat through managed realignment</a:t>
            </a:r>
          </a:p>
          <a:p>
            <a:r>
              <a:rPr lang="en-GB" sz="1200" dirty="0"/>
              <a:t>Consents – Planning, BNG, EIA, FRAP</a:t>
            </a:r>
          </a:p>
          <a:p>
            <a:r>
              <a:rPr lang="en-GB" sz="1200" dirty="0"/>
              <a:t>Time – 95-98% of the work is consents and licenses – Alex full time for 2.5 years</a:t>
            </a:r>
          </a:p>
          <a:p>
            <a:r>
              <a:rPr lang="en-GB" sz="1200" dirty="0"/>
              <a:t>Duration – 3 years</a:t>
            </a:r>
          </a:p>
          <a:p>
            <a:r>
              <a:rPr lang="en-GB" sz="1200" dirty="0"/>
              <a:t>Cost - £500k </a:t>
            </a:r>
            <a:r>
              <a:rPr lang="en-GB" sz="1200" dirty="0" err="1"/>
              <a:t>ish</a:t>
            </a:r>
            <a:endParaRPr lang="en-GB" sz="1200" dirty="0"/>
          </a:p>
          <a:p>
            <a:r>
              <a:rPr lang="en-GB" sz="1200" dirty="0"/>
              <a:t>Outputs – No alteration in ambition</a:t>
            </a:r>
          </a:p>
          <a:p>
            <a:r>
              <a:rPr lang="en-GB" sz="1200" dirty="0"/>
              <a:t>Streamlined consenting proposal – No BNG, ideally no planning, legislation changes around footpaths would’ve completely changed the entire project.</a:t>
            </a:r>
          </a:p>
          <a:p>
            <a:r>
              <a:rPr lang="en-GB" sz="1200" dirty="0"/>
              <a:t>Time for streamlined – 1.5 years</a:t>
            </a:r>
          </a:p>
          <a:p>
            <a:r>
              <a:rPr lang="en-GB" sz="1200" dirty="0"/>
              <a:t>Cost for streamline - £100k</a:t>
            </a:r>
          </a:p>
          <a:p>
            <a:r>
              <a:rPr lang="en-GB" sz="1200" dirty="0"/>
              <a:t>Outputs streamlined – no change</a:t>
            </a:r>
          </a:p>
          <a:p>
            <a:r>
              <a:rPr lang="en-GB" sz="1200" dirty="0"/>
              <a:t>National need - TBC</a:t>
            </a:r>
          </a:p>
          <a:p>
            <a:endParaRPr lang="en-GB" sz="1200" dirty="0"/>
          </a:p>
        </p:txBody>
      </p:sp>
      <p:sp>
        <p:nvSpPr>
          <p:cNvPr id="2" name="Title 1">
            <a:extLst>
              <a:ext uri="{FF2B5EF4-FFF2-40B4-BE49-F238E27FC236}">
                <a16:creationId xmlns:a16="http://schemas.microsoft.com/office/drawing/2014/main" id="{DF8579E8-55FF-A93D-5204-F27A4480DB7A}"/>
              </a:ext>
            </a:extLst>
          </p:cNvPr>
          <p:cNvSpPr txBox="1">
            <a:spLocks/>
          </p:cNvSpPr>
          <p:nvPr/>
        </p:nvSpPr>
        <p:spPr>
          <a:xfrm>
            <a:off x="335334" y="1007739"/>
            <a:ext cx="8419814" cy="531703"/>
          </a:xfrm>
        </p:spPr>
        <p:txBody>
          <a:bodyPr anchor="b"/>
          <a:lstStyle>
            <a:lvl1pPr algn="ctr" defTabSz="457200" rtl="0" eaLnBrk="1" latinLnBrk="0" hangingPunct="1">
              <a:spcBef>
                <a:spcPct val="0"/>
              </a:spcBef>
              <a:buNone/>
              <a:defRPr sz="4500" kern="1200">
                <a:solidFill>
                  <a:schemeClr val="tx1"/>
                </a:solidFill>
                <a:latin typeface="+mj-lt"/>
                <a:ea typeface="+mj-ea"/>
                <a:cs typeface="+mj-cs"/>
              </a:defRPr>
            </a:lvl1pPr>
          </a:lstStyle>
          <a:p>
            <a:pPr algn="l"/>
            <a:r>
              <a:rPr lang="en-GB" sz="2400" dirty="0">
                <a:solidFill>
                  <a:srgbClr val="835873"/>
                </a:solidFill>
              </a:rPr>
              <a:t>Case study #2</a:t>
            </a:r>
          </a:p>
        </p:txBody>
      </p:sp>
      <p:pic>
        <p:nvPicPr>
          <p:cNvPr id="1026" name="Picture 1">
            <a:extLst>
              <a:ext uri="{FF2B5EF4-FFF2-40B4-BE49-F238E27FC236}">
                <a16:creationId xmlns:a16="http://schemas.microsoft.com/office/drawing/2014/main" id="{626B23B7-42C0-C15F-7628-3BAEECB326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1322" y="4243388"/>
            <a:ext cx="476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28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8523-9DFD-A703-6FDC-3D38581B702B}"/>
              </a:ext>
            </a:extLst>
          </p:cNvPr>
          <p:cNvSpPr>
            <a:spLocks noGrp="1"/>
          </p:cNvSpPr>
          <p:nvPr>
            <p:ph type="title"/>
          </p:nvPr>
        </p:nvSpPr>
        <p:spPr/>
        <p:txBody>
          <a:bodyPr/>
          <a:lstStyle/>
          <a:p>
            <a:r>
              <a:rPr lang="en-GB" dirty="0"/>
              <a:t>Case study #3</a:t>
            </a:r>
          </a:p>
        </p:txBody>
      </p:sp>
      <p:sp>
        <p:nvSpPr>
          <p:cNvPr id="3" name="Text Placeholder 2">
            <a:extLst>
              <a:ext uri="{FF2B5EF4-FFF2-40B4-BE49-F238E27FC236}">
                <a16:creationId xmlns:a16="http://schemas.microsoft.com/office/drawing/2014/main" id="{1CC1B1D9-274C-B02A-FD42-7C9B304D45AC}"/>
              </a:ext>
            </a:extLst>
          </p:cNvPr>
          <p:cNvSpPr>
            <a:spLocks noGrp="1"/>
          </p:cNvSpPr>
          <p:nvPr>
            <p:ph type="body" sz="quarter" idx="10"/>
          </p:nvPr>
        </p:nvSpPr>
        <p:spPr>
          <a:xfrm>
            <a:off x="334963" y="1597025"/>
            <a:ext cx="4533674" cy="3360738"/>
          </a:xfrm>
        </p:spPr>
        <p:txBody>
          <a:bodyPr/>
          <a:lstStyle/>
          <a:p>
            <a:r>
              <a:rPr lang="en-GB" dirty="0"/>
              <a:t>Theme – Priority habitat</a:t>
            </a:r>
          </a:p>
          <a:p>
            <a:r>
              <a:rPr lang="en-GB" dirty="0"/>
              <a:t>Project name – Chalk grassland recovery in the Chilterns</a:t>
            </a:r>
          </a:p>
          <a:p>
            <a:r>
              <a:rPr lang="en-GB" dirty="0"/>
              <a:t>Consents – </a:t>
            </a:r>
            <a:r>
              <a:rPr lang="en-GB"/>
              <a:t>SSSI &amp; SAM</a:t>
            </a:r>
            <a:endParaRPr lang="en-GB" dirty="0"/>
          </a:p>
          <a:p>
            <a:r>
              <a:rPr lang="en-GB" dirty="0"/>
              <a:t>Time – 4 -5 days per site navigating consents, managing landowners and ensuring the project succeed</a:t>
            </a:r>
          </a:p>
          <a:p>
            <a:r>
              <a:rPr lang="en-GB" dirty="0"/>
              <a:t>Cost – TBC</a:t>
            </a:r>
          </a:p>
          <a:p>
            <a:r>
              <a:rPr lang="en-GB" dirty="0"/>
              <a:t>Outputs – Scrub removal to introduce grazing </a:t>
            </a:r>
          </a:p>
          <a:p>
            <a:r>
              <a:rPr lang="en-GB" dirty="0"/>
              <a:t>Streamlined consenting proposal – S28G assent process extended to SSSI work being led by S28G body on land owned by others.</a:t>
            </a:r>
          </a:p>
          <a:p>
            <a:r>
              <a:rPr lang="en-GB" dirty="0"/>
              <a:t>Time for streamlined – vastly less</a:t>
            </a:r>
          </a:p>
          <a:p>
            <a:r>
              <a:rPr lang="en-GB" dirty="0"/>
              <a:t>Cost for streamline – TBC </a:t>
            </a:r>
          </a:p>
          <a:p>
            <a:r>
              <a:rPr lang="en-GB" dirty="0"/>
              <a:t>Outputs streamlined – retain goodwill of landowners for future work on SSSI / SAM’s</a:t>
            </a:r>
          </a:p>
          <a:p>
            <a:endParaRPr lang="en-GB" dirty="0"/>
          </a:p>
        </p:txBody>
      </p:sp>
      <p:pic>
        <p:nvPicPr>
          <p:cNvPr id="3074" name="Picture 2">
            <a:extLst>
              <a:ext uri="{FF2B5EF4-FFF2-40B4-BE49-F238E27FC236}">
                <a16:creationId xmlns:a16="http://schemas.microsoft.com/office/drawing/2014/main" id="{0F6DF61B-81FD-FC2A-4D67-686CA740B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334" y="185737"/>
            <a:ext cx="3911478" cy="445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Welcome to Chilterns National Landscape | Chilterns National Landscape | Chilterns  National Landscape">
            <a:extLst>
              <a:ext uri="{FF2B5EF4-FFF2-40B4-BE49-F238E27FC236}">
                <a16:creationId xmlns:a16="http://schemas.microsoft.com/office/drawing/2014/main" id="{FDA4E9C9-5625-8A48-745A-68E8FA39E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954" y="4311498"/>
            <a:ext cx="1652409" cy="65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46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098B-083C-FD1A-B8B1-4F3A02A9DF35}"/>
              </a:ext>
            </a:extLst>
          </p:cNvPr>
          <p:cNvSpPr>
            <a:spLocks noGrp="1"/>
          </p:cNvSpPr>
          <p:nvPr>
            <p:ph type="title"/>
          </p:nvPr>
        </p:nvSpPr>
        <p:spPr/>
        <p:txBody>
          <a:bodyPr/>
          <a:lstStyle/>
          <a:p>
            <a:r>
              <a:rPr lang="en-GB" dirty="0"/>
              <a:t>Case study #4</a:t>
            </a:r>
          </a:p>
        </p:txBody>
      </p:sp>
      <p:sp>
        <p:nvSpPr>
          <p:cNvPr id="3" name="Text Placeholder 2">
            <a:extLst>
              <a:ext uri="{FF2B5EF4-FFF2-40B4-BE49-F238E27FC236}">
                <a16:creationId xmlns:a16="http://schemas.microsoft.com/office/drawing/2014/main" id="{693A62FE-3A00-8CF9-3E86-396602197568}"/>
              </a:ext>
            </a:extLst>
          </p:cNvPr>
          <p:cNvSpPr>
            <a:spLocks noGrp="1"/>
          </p:cNvSpPr>
          <p:nvPr>
            <p:ph type="body" sz="quarter" idx="10"/>
          </p:nvPr>
        </p:nvSpPr>
        <p:spPr/>
        <p:txBody>
          <a:bodyPr/>
          <a:lstStyle/>
          <a:p>
            <a:r>
              <a:rPr lang="en-GB" dirty="0"/>
              <a:t>Supporting species recolonisation</a:t>
            </a:r>
          </a:p>
          <a:p>
            <a:r>
              <a:rPr lang="en-GB" dirty="0"/>
              <a:t>Butterfly banks</a:t>
            </a:r>
          </a:p>
          <a:p>
            <a:r>
              <a:rPr lang="en-GB" dirty="0"/>
              <a:t>Consents – Planning, Archaeological assessment, EIA</a:t>
            </a:r>
          </a:p>
          <a:p>
            <a:r>
              <a:rPr lang="en-GB" dirty="0"/>
              <a:t>Time – staff time not tallied, but considerable</a:t>
            </a:r>
          </a:p>
          <a:p>
            <a:r>
              <a:rPr lang="en-GB" dirty="0"/>
              <a:t>Duration – 4 months +</a:t>
            </a:r>
          </a:p>
          <a:p>
            <a:r>
              <a:rPr lang="en-GB" dirty="0"/>
              <a:t>Cost – Circa £20k</a:t>
            </a:r>
          </a:p>
          <a:p>
            <a:r>
              <a:rPr lang="en-GB" dirty="0"/>
              <a:t>Outputs – Creation of one butterfly bank </a:t>
            </a:r>
          </a:p>
          <a:p>
            <a:r>
              <a:rPr lang="en-GB" dirty="0"/>
              <a:t>Time for streamlined – considerably less</a:t>
            </a:r>
          </a:p>
          <a:p>
            <a:r>
              <a:rPr lang="en-GB" dirty="0"/>
              <a:t>Cost for streamline – possibly £0 </a:t>
            </a:r>
          </a:p>
          <a:p>
            <a:r>
              <a:rPr lang="en-GB" dirty="0"/>
              <a:t>Outputs streamlined – Butterfly banks would be built to the spec needed for the ecological functional need, rather than built to the spec that will be approved by planning. </a:t>
            </a:r>
          </a:p>
          <a:p>
            <a:endParaRPr lang="en-GB" dirty="0"/>
          </a:p>
          <a:p>
            <a:r>
              <a:rPr lang="en-GB" dirty="0">
                <a:hlinkClick r:id="rId3"/>
              </a:rPr>
              <a:t>Butterfly Bank Factsheet_FINAL.pdf</a:t>
            </a:r>
            <a:endParaRPr lang="en-GB" dirty="0"/>
          </a:p>
          <a:p>
            <a:endParaRPr lang="en-GB" dirty="0"/>
          </a:p>
        </p:txBody>
      </p:sp>
      <p:pic>
        <p:nvPicPr>
          <p:cNvPr id="6" name="Picture 5">
            <a:extLst>
              <a:ext uri="{FF2B5EF4-FFF2-40B4-BE49-F238E27FC236}">
                <a16:creationId xmlns:a16="http://schemas.microsoft.com/office/drawing/2014/main" id="{F5B717AB-CA63-316B-CB0F-E2981825EB96}"/>
              </a:ext>
            </a:extLst>
          </p:cNvPr>
          <p:cNvPicPr>
            <a:picLocks noChangeAspect="1"/>
          </p:cNvPicPr>
          <p:nvPr/>
        </p:nvPicPr>
        <p:blipFill>
          <a:blip r:embed="rId4"/>
          <a:stretch>
            <a:fillRect/>
          </a:stretch>
        </p:blipFill>
        <p:spPr>
          <a:xfrm>
            <a:off x="4572000" y="185737"/>
            <a:ext cx="4334480" cy="3372321"/>
          </a:xfrm>
          <a:prstGeom prst="rect">
            <a:avLst/>
          </a:prstGeom>
        </p:spPr>
      </p:pic>
      <p:pic>
        <p:nvPicPr>
          <p:cNvPr id="4106" name="Picture 10" descr="Royal Society for the Protection of Birds - Wikipedia">
            <a:extLst>
              <a:ext uri="{FF2B5EF4-FFF2-40B4-BE49-F238E27FC236}">
                <a16:creationId xmlns:a16="http://schemas.microsoft.com/office/drawing/2014/main" id="{5A79D74A-C1BC-9F4B-0047-3F14A65A1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4930" y="4043363"/>
            <a:ext cx="97155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946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4EC55A-B5AC-5B50-1D96-E5D51E0879EE}"/>
              </a:ext>
            </a:extLst>
          </p:cNvPr>
          <p:cNvSpPr txBox="1"/>
          <p:nvPr/>
        </p:nvSpPr>
        <p:spPr>
          <a:xfrm>
            <a:off x="4907280" y="65187"/>
            <a:ext cx="3931920" cy="5078313"/>
          </a:xfrm>
          <a:prstGeom prst="rect">
            <a:avLst/>
          </a:prstGeom>
          <a:noFill/>
        </p:spPr>
        <p:txBody>
          <a:bodyPr wrap="square" rtlCol="0">
            <a:spAutoFit/>
          </a:bodyPr>
          <a:lstStyle/>
          <a:p>
            <a:r>
              <a:rPr lang="en-GB" sz="1200" dirty="0"/>
              <a:t>Challenges to delivery 30by30</a:t>
            </a:r>
          </a:p>
          <a:p>
            <a:r>
              <a:rPr lang="en-GB" sz="1200" dirty="0"/>
              <a:t>Funding</a:t>
            </a:r>
          </a:p>
          <a:p>
            <a:pPr marL="285750" indent="-285750">
              <a:buFont typeface="Arial" panose="020B0604020202020204" pitchFamily="34" charset="0"/>
              <a:buChar char="•"/>
            </a:pPr>
            <a:r>
              <a:rPr lang="en-GB" sz="1200" dirty="0"/>
              <a:t>Enough money</a:t>
            </a:r>
          </a:p>
          <a:p>
            <a:pPr marL="285750" indent="-285750">
              <a:buFont typeface="Arial" panose="020B0604020202020204" pitchFamily="34" charset="0"/>
              <a:buChar char="•"/>
            </a:pPr>
            <a:r>
              <a:rPr lang="en-GB" sz="1200" dirty="0"/>
              <a:t>Blended / private finance</a:t>
            </a:r>
          </a:p>
          <a:p>
            <a:pPr marL="285750" indent="-285750">
              <a:buFont typeface="Arial" panose="020B0604020202020204" pitchFamily="34" charset="0"/>
              <a:buChar char="•"/>
            </a:pPr>
            <a:r>
              <a:rPr lang="en-GB" sz="1200" dirty="0"/>
              <a:t>Funding certainty / duration</a:t>
            </a:r>
          </a:p>
          <a:p>
            <a:pPr marL="285750" indent="-285750">
              <a:buFont typeface="Arial" panose="020B0604020202020204" pitchFamily="34" charset="0"/>
              <a:buChar char="•"/>
            </a:pPr>
            <a:r>
              <a:rPr lang="en-GB" sz="1200" dirty="0"/>
              <a:t>Reporting &amp; constraints</a:t>
            </a:r>
          </a:p>
          <a:p>
            <a:r>
              <a:rPr lang="en-GB" sz="1200" dirty="0"/>
              <a:t>Staffing</a:t>
            </a:r>
          </a:p>
          <a:p>
            <a:pPr marL="285750" indent="-285750">
              <a:buFont typeface="Arial" panose="020B0604020202020204" pitchFamily="34" charset="0"/>
              <a:buChar char="•"/>
            </a:pPr>
            <a:r>
              <a:rPr lang="en-GB" sz="1200" dirty="0"/>
              <a:t>Retention / fixed term contracts</a:t>
            </a:r>
          </a:p>
          <a:p>
            <a:pPr marL="285750" indent="-285750">
              <a:buFont typeface="Arial" panose="020B0604020202020204" pitchFamily="34" charset="0"/>
              <a:buChar char="•"/>
            </a:pPr>
            <a:r>
              <a:rPr lang="en-GB" sz="1200" dirty="0"/>
              <a:t>Recruitment challenges</a:t>
            </a:r>
          </a:p>
          <a:p>
            <a:pPr marL="285750" indent="-285750">
              <a:buFont typeface="Arial" panose="020B0604020202020204" pitchFamily="34" charset="0"/>
              <a:buChar char="•"/>
            </a:pPr>
            <a:r>
              <a:rPr lang="en-GB" sz="1200" dirty="0"/>
              <a:t>Diversity of the sector</a:t>
            </a:r>
          </a:p>
          <a:p>
            <a:pPr marL="285750" indent="-285750">
              <a:buFont typeface="Arial" panose="020B0604020202020204" pitchFamily="34" charset="0"/>
              <a:buChar char="•"/>
            </a:pPr>
            <a:r>
              <a:rPr lang="en-GB" sz="1200" dirty="0"/>
              <a:t>Salaries </a:t>
            </a:r>
          </a:p>
          <a:p>
            <a:r>
              <a:rPr lang="en-GB" sz="1200" dirty="0"/>
              <a:t>Effort</a:t>
            </a:r>
          </a:p>
          <a:p>
            <a:pPr marL="285750" indent="-285750">
              <a:buFont typeface="Arial" panose="020B0604020202020204" pitchFamily="34" charset="0"/>
              <a:buChar char="•"/>
            </a:pPr>
            <a:r>
              <a:rPr lang="en-GB" sz="1200" dirty="0"/>
              <a:t>Apply for &amp; managing funding</a:t>
            </a:r>
          </a:p>
          <a:p>
            <a:pPr marL="285750" indent="-285750">
              <a:buFont typeface="Arial" panose="020B0604020202020204" pitchFamily="34" charset="0"/>
              <a:buChar char="•"/>
            </a:pPr>
            <a:r>
              <a:rPr lang="en-GB" sz="1200" dirty="0"/>
              <a:t>Consents &amp; licenses</a:t>
            </a:r>
          </a:p>
          <a:p>
            <a:pPr marL="285750" indent="-285750">
              <a:buFont typeface="Arial" panose="020B0604020202020204" pitchFamily="34" charset="0"/>
              <a:buChar char="•"/>
            </a:pPr>
            <a:r>
              <a:rPr lang="en-GB" sz="1200" dirty="0"/>
              <a:t>Alignment with political priorities</a:t>
            </a:r>
          </a:p>
          <a:p>
            <a:r>
              <a:rPr lang="en-GB" sz="1200" dirty="0"/>
              <a:t>Delivery</a:t>
            </a:r>
          </a:p>
          <a:p>
            <a:pPr marL="285750" indent="-285750">
              <a:buFont typeface="Arial" panose="020B0604020202020204" pitchFamily="34" charset="0"/>
              <a:buChar char="•"/>
            </a:pPr>
            <a:r>
              <a:rPr lang="en-GB" sz="1200" dirty="0"/>
              <a:t>Delivery in the places of greatest need / potential</a:t>
            </a:r>
          </a:p>
          <a:p>
            <a:pPr marL="285750" indent="-285750">
              <a:buFont typeface="Arial" panose="020B0604020202020204" pitchFamily="34" charset="0"/>
              <a:buChar char="•"/>
            </a:pPr>
            <a:r>
              <a:rPr lang="en-GB" sz="1200" dirty="0"/>
              <a:t>Condition assessments</a:t>
            </a:r>
          </a:p>
          <a:p>
            <a:pPr marL="285750" indent="-285750">
              <a:buFont typeface="Arial" panose="020B0604020202020204" pitchFamily="34" charset="0"/>
              <a:buChar char="•"/>
            </a:pPr>
            <a:r>
              <a:rPr lang="en-GB" sz="1200" dirty="0"/>
              <a:t>Existing management</a:t>
            </a:r>
          </a:p>
          <a:p>
            <a:pPr marL="285750" indent="-285750">
              <a:buFont typeface="Arial" panose="020B0604020202020204" pitchFamily="34" charset="0"/>
              <a:buChar char="•"/>
            </a:pPr>
            <a:r>
              <a:rPr lang="en-GB" sz="1200" dirty="0"/>
              <a:t>Shifting climatic envelope</a:t>
            </a:r>
          </a:p>
          <a:p>
            <a:pPr marL="285750" indent="-285750">
              <a:buFont typeface="Arial" panose="020B0604020202020204" pitchFamily="34" charset="0"/>
              <a:buChar char="•"/>
            </a:pPr>
            <a:r>
              <a:rPr lang="en-GB" sz="1200" dirty="0"/>
              <a:t>Land sharing vs land sparing (land use framework?)</a:t>
            </a:r>
          </a:p>
          <a:p>
            <a:pPr marL="285750" indent="-285750">
              <a:buFont typeface="Arial" panose="020B0604020202020204" pitchFamily="34" charset="0"/>
              <a:buChar char="•"/>
            </a:pPr>
            <a:r>
              <a:rPr lang="en-GB" sz="1200" dirty="0"/>
              <a:t>Landowner buy in</a:t>
            </a:r>
          </a:p>
          <a:p>
            <a:r>
              <a:rPr lang="en-GB" sz="1200" dirty="0"/>
              <a:t>Monitoring </a:t>
            </a:r>
          </a:p>
          <a:p>
            <a:pPr marL="171450" indent="-171450">
              <a:buFont typeface="Arial" panose="020B0604020202020204" pitchFamily="34" charset="0"/>
              <a:buChar char="•"/>
            </a:pPr>
            <a:r>
              <a:rPr lang="en-GB" sz="1200" dirty="0"/>
              <a:t>Cost, complexity and necessity</a:t>
            </a:r>
          </a:p>
          <a:p>
            <a:r>
              <a:rPr lang="en-GB" sz="1200" dirty="0"/>
              <a:t>Achieving change</a:t>
            </a:r>
          </a:p>
          <a:p>
            <a:pPr marL="171450" indent="-171450">
              <a:buFont typeface="Arial" panose="020B0604020202020204" pitchFamily="34" charset="0"/>
              <a:buChar char="•"/>
            </a:pPr>
            <a:r>
              <a:rPr lang="en-GB" sz="1200" dirty="0"/>
              <a:t>Delivering at scale and pace</a:t>
            </a:r>
          </a:p>
        </p:txBody>
      </p:sp>
      <p:pic>
        <p:nvPicPr>
          <p:cNvPr id="5" name="Picture 4">
            <a:extLst>
              <a:ext uri="{FF2B5EF4-FFF2-40B4-BE49-F238E27FC236}">
                <a16:creationId xmlns:a16="http://schemas.microsoft.com/office/drawing/2014/main" id="{501C8C47-03EF-F9B6-CA42-5E6F15199F07}"/>
              </a:ext>
            </a:extLst>
          </p:cNvPr>
          <p:cNvPicPr>
            <a:picLocks noChangeAspect="1"/>
          </p:cNvPicPr>
          <p:nvPr/>
        </p:nvPicPr>
        <p:blipFill>
          <a:blip r:embed="rId2"/>
          <a:stretch>
            <a:fillRect/>
          </a:stretch>
        </p:blipFill>
        <p:spPr>
          <a:xfrm>
            <a:off x="939267" y="1347169"/>
            <a:ext cx="2735347" cy="2735347"/>
          </a:xfrm>
          <a:prstGeom prst="rect">
            <a:avLst/>
          </a:prstGeom>
        </p:spPr>
      </p:pic>
      <p:sp>
        <p:nvSpPr>
          <p:cNvPr id="6" name="TextBox 5">
            <a:extLst>
              <a:ext uri="{FF2B5EF4-FFF2-40B4-BE49-F238E27FC236}">
                <a16:creationId xmlns:a16="http://schemas.microsoft.com/office/drawing/2014/main" id="{02DB6413-2517-00FB-79C7-DBCE165136DE}"/>
              </a:ext>
            </a:extLst>
          </p:cNvPr>
          <p:cNvSpPr txBox="1"/>
          <p:nvPr/>
        </p:nvSpPr>
        <p:spPr>
          <a:xfrm>
            <a:off x="834887" y="4190337"/>
            <a:ext cx="3828553" cy="646331"/>
          </a:xfrm>
          <a:prstGeom prst="rect">
            <a:avLst/>
          </a:prstGeom>
          <a:noFill/>
        </p:spPr>
        <p:txBody>
          <a:bodyPr wrap="square" rtlCol="0">
            <a:spAutoFit/>
          </a:bodyPr>
          <a:lstStyle/>
          <a:p>
            <a:r>
              <a:rPr lang="en-GB" dirty="0"/>
              <a:t>Add your challenges to our </a:t>
            </a:r>
            <a:r>
              <a:rPr lang="en-GB" dirty="0" err="1"/>
              <a:t>slido</a:t>
            </a:r>
            <a:r>
              <a:rPr lang="en-GB" dirty="0"/>
              <a:t> </a:t>
            </a:r>
            <a:r>
              <a:rPr lang="en-GB" dirty="0" err="1"/>
              <a:t>wordcloud</a:t>
            </a:r>
            <a:endParaRPr lang="en-GB" dirty="0"/>
          </a:p>
        </p:txBody>
      </p:sp>
      <p:sp>
        <p:nvSpPr>
          <p:cNvPr id="7" name="Arrow: Curved Right 6">
            <a:extLst>
              <a:ext uri="{FF2B5EF4-FFF2-40B4-BE49-F238E27FC236}">
                <a16:creationId xmlns:a16="http://schemas.microsoft.com/office/drawing/2014/main" id="{443FBCF2-152A-0553-2651-5BC427779B31}"/>
              </a:ext>
            </a:extLst>
          </p:cNvPr>
          <p:cNvSpPr/>
          <p:nvPr/>
        </p:nvSpPr>
        <p:spPr>
          <a:xfrm flipV="1">
            <a:off x="219167" y="2883485"/>
            <a:ext cx="588397" cy="1630017"/>
          </a:xfrm>
          <a:prstGeom prst="curved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7944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9017-B2CB-A5FC-4F64-5DDBA5D91087}"/>
              </a:ext>
            </a:extLst>
          </p:cNvPr>
          <p:cNvSpPr>
            <a:spLocks noGrp="1"/>
          </p:cNvSpPr>
          <p:nvPr>
            <p:ph type="title"/>
          </p:nvPr>
        </p:nvSpPr>
        <p:spPr/>
        <p:txBody>
          <a:bodyPr/>
          <a:lstStyle/>
          <a:p>
            <a:r>
              <a:rPr lang="en-GB" dirty="0"/>
              <a:t>Regulatory processes</a:t>
            </a:r>
          </a:p>
        </p:txBody>
      </p:sp>
      <p:sp>
        <p:nvSpPr>
          <p:cNvPr id="3" name="Text Placeholder 2">
            <a:extLst>
              <a:ext uri="{FF2B5EF4-FFF2-40B4-BE49-F238E27FC236}">
                <a16:creationId xmlns:a16="http://schemas.microsoft.com/office/drawing/2014/main" id="{BDDD6923-5A51-22C8-D19D-F156AD59B557}"/>
              </a:ext>
            </a:extLst>
          </p:cNvPr>
          <p:cNvSpPr>
            <a:spLocks noGrp="1"/>
          </p:cNvSpPr>
          <p:nvPr>
            <p:ph type="body" sz="quarter" idx="10"/>
          </p:nvPr>
        </p:nvSpPr>
        <p:spPr>
          <a:xfrm>
            <a:off x="334963" y="1597025"/>
            <a:ext cx="4237037" cy="3360738"/>
          </a:xfrm>
        </p:spPr>
        <p:txBody>
          <a:bodyPr/>
          <a:lstStyle/>
          <a:p>
            <a:r>
              <a:rPr lang="en-GB" dirty="0"/>
              <a:t>SSSI consent / assent</a:t>
            </a:r>
          </a:p>
          <a:p>
            <a:r>
              <a:rPr lang="en-GB" dirty="0"/>
              <a:t>Planning permission</a:t>
            </a:r>
          </a:p>
          <a:p>
            <a:r>
              <a:rPr lang="en-GB" dirty="0"/>
              <a:t>FRAP / OWC</a:t>
            </a:r>
          </a:p>
          <a:p>
            <a:r>
              <a:rPr lang="en-GB" dirty="0"/>
              <a:t>Felling licences</a:t>
            </a:r>
          </a:p>
          <a:p>
            <a:r>
              <a:rPr lang="en-GB" dirty="0"/>
              <a:t>EAI / argi / forest EAI</a:t>
            </a:r>
          </a:p>
          <a:p>
            <a:r>
              <a:rPr lang="en-GB" dirty="0"/>
              <a:t>Secretary of State consent</a:t>
            </a:r>
          </a:p>
          <a:p>
            <a:r>
              <a:rPr lang="en-GB" dirty="0"/>
              <a:t>….and others?</a:t>
            </a:r>
          </a:p>
          <a:p>
            <a:endParaRPr lang="en-GB" dirty="0"/>
          </a:p>
        </p:txBody>
      </p:sp>
      <p:sp>
        <p:nvSpPr>
          <p:cNvPr id="6" name="TextBox 5">
            <a:extLst>
              <a:ext uri="{FF2B5EF4-FFF2-40B4-BE49-F238E27FC236}">
                <a16:creationId xmlns:a16="http://schemas.microsoft.com/office/drawing/2014/main" id="{EFEF5C14-A79E-BEDA-CDC4-A775D0F7C87C}"/>
              </a:ext>
            </a:extLst>
          </p:cNvPr>
          <p:cNvSpPr txBox="1"/>
          <p:nvPr/>
        </p:nvSpPr>
        <p:spPr>
          <a:xfrm>
            <a:off x="2367857" y="3656951"/>
            <a:ext cx="2464904" cy="646331"/>
          </a:xfrm>
          <a:prstGeom prst="rect">
            <a:avLst/>
          </a:prstGeom>
          <a:noFill/>
        </p:spPr>
        <p:txBody>
          <a:bodyPr wrap="square" rtlCol="0">
            <a:spAutoFit/>
          </a:bodyPr>
          <a:lstStyle/>
          <a:p>
            <a:r>
              <a:rPr lang="en-GB" dirty="0"/>
              <a:t>Add your consents to our </a:t>
            </a:r>
            <a:r>
              <a:rPr lang="en-GB" dirty="0" err="1"/>
              <a:t>slido</a:t>
            </a:r>
            <a:r>
              <a:rPr lang="en-GB" dirty="0"/>
              <a:t> </a:t>
            </a:r>
            <a:r>
              <a:rPr lang="en-GB" dirty="0" err="1"/>
              <a:t>wordcloud</a:t>
            </a:r>
            <a:endParaRPr lang="en-GB" dirty="0"/>
          </a:p>
        </p:txBody>
      </p:sp>
      <p:sp>
        <p:nvSpPr>
          <p:cNvPr id="7" name="Arrow: Curved Right 6">
            <a:extLst>
              <a:ext uri="{FF2B5EF4-FFF2-40B4-BE49-F238E27FC236}">
                <a16:creationId xmlns:a16="http://schemas.microsoft.com/office/drawing/2014/main" id="{16570CAA-AB50-A045-59D5-1F20396FBAD5}"/>
              </a:ext>
            </a:extLst>
          </p:cNvPr>
          <p:cNvSpPr/>
          <p:nvPr/>
        </p:nvSpPr>
        <p:spPr>
          <a:xfrm rot="16200000">
            <a:off x="4186868" y="3835716"/>
            <a:ext cx="588397" cy="1630017"/>
          </a:xfrm>
          <a:prstGeom prst="curved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B3112377-43D8-DCDE-079C-31B093F78934}"/>
              </a:ext>
            </a:extLst>
          </p:cNvPr>
          <p:cNvPicPr>
            <a:picLocks noChangeAspect="1"/>
          </p:cNvPicPr>
          <p:nvPr/>
        </p:nvPicPr>
        <p:blipFill>
          <a:blip r:embed="rId2"/>
          <a:stretch>
            <a:fillRect/>
          </a:stretch>
        </p:blipFill>
        <p:spPr>
          <a:xfrm>
            <a:off x="4832761" y="775022"/>
            <a:ext cx="3360739" cy="3360739"/>
          </a:xfrm>
          <a:prstGeom prst="rect">
            <a:avLst/>
          </a:prstGeom>
        </p:spPr>
      </p:pic>
    </p:spTree>
    <p:extLst>
      <p:ext uri="{BB962C8B-B14F-4D97-AF65-F5344CB8AC3E}">
        <p14:creationId xmlns:p14="http://schemas.microsoft.com/office/powerpoint/2010/main" val="3616004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3435-0B75-38AD-A30A-F1F07328D93E}"/>
              </a:ext>
            </a:extLst>
          </p:cNvPr>
          <p:cNvSpPr>
            <a:spLocks noGrp="1"/>
          </p:cNvSpPr>
          <p:nvPr>
            <p:ph type="title"/>
          </p:nvPr>
        </p:nvSpPr>
        <p:spPr/>
        <p:txBody>
          <a:bodyPr/>
          <a:lstStyle/>
          <a:p>
            <a:r>
              <a:rPr lang="en-GB" dirty="0"/>
              <a:t>Workshop time</a:t>
            </a:r>
          </a:p>
        </p:txBody>
      </p:sp>
      <p:sp>
        <p:nvSpPr>
          <p:cNvPr id="3" name="Text Placeholder 2">
            <a:extLst>
              <a:ext uri="{FF2B5EF4-FFF2-40B4-BE49-F238E27FC236}">
                <a16:creationId xmlns:a16="http://schemas.microsoft.com/office/drawing/2014/main" id="{5B997C2B-407C-F9F5-5289-9C4DE0FE868F}"/>
              </a:ext>
            </a:extLst>
          </p:cNvPr>
          <p:cNvSpPr>
            <a:spLocks noGrp="1"/>
          </p:cNvSpPr>
          <p:nvPr>
            <p:ph type="body" sz="quarter" idx="10"/>
          </p:nvPr>
        </p:nvSpPr>
        <p:spPr>
          <a:xfrm>
            <a:off x="334963" y="1597025"/>
            <a:ext cx="3783813" cy="2538736"/>
          </a:xfrm>
        </p:spPr>
        <p:txBody>
          <a:bodyPr/>
          <a:lstStyle/>
          <a:p>
            <a:pPr marL="171450" indent="-171450">
              <a:buFont typeface="Arial" panose="020B0604020202020204" pitchFamily="34" charset="0"/>
              <a:buChar char="•"/>
            </a:pPr>
            <a:r>
              <a:rPr lang="en-GB" sz="1800" dirty="0"/>
              <a:t>Peatland restoration</a:t>
            </a:r>
          </a:p>
          <a:p>
            <a:pPr marL="171450" indent="-171450">
              <a:buFont typeface="Arial" panose="020B0604020202020204" pitchFamily="34" charset="0"/>
              <a:buChar char="•"/>
            </a:pPr>
            <a:r>
              <a:rPr lang="en-GB" sz="1800" dirty="0"/>
              <a:t>Priority Terrestrial habitat</a:t>
            </a:r>
          </a:p>
          <a:p>
            <a:pPr marL="171450" indent="-171450">
              <a:buFont typeface="Arial" panose="020B0604020202020204" pitchFamily="34" charset="0"/>
              <a:buChar char="•"/>
            </a:pPr>
            <a:r>
              <a:rPr lang="en-GB" sz="1800" dirty="0"/>
              <a:t>Freshwater systems</a:t>
            </a:r>
          </a:p>
          <a:p>
            <a:pPr marL="171450" indent="-171450">
              <a:buFont typeface="Arial" panose="020B0604020202020204" pitchFamily="34" charset="0"/>
              <a:buChar char="•"/>
            </a:pPr>
            <a:r>
              <a:rPr lang="en-GB" sz="1800" dirty="0"/>
              <a:t>Species translocation / reintroductions</a:t>
            </a:r>
          </a:p>
          <a:p>
            <a:pPr marL="171450" indent="-171450">
              <a:buFont typeface="Arial" panose="020B0604020202020204" pitchFamily="34" charset="0"/>
              <a:buChar char="•"/>
            </a:pPr>
            <a:r>
              <a:rPr lang="en-GB" sz="1800" dirty="0"/>
              <a:t>Coastal / intertidal</a:t>
            </a:r>
          </a:p>
          <a:p>
            <a:endParaRPr lang="en-GB" dirty="0"/>
          </a:p>
        </p:txBody>
      </p:sp>
      <p:sp>
        <p:nvSpPr>
          <p:cNvPr id="4" name="TextBox 3">
            <a:extLst>
              <a:ext uri="{FF2B5EF4-FFF2-40B4-BE49-F238E27FC236}">
                <a16:creationId xmlns:a16="http://schemas.microsoft.com/office/drawing/2014/main" id="{DFB753CE-A0A3-EFB0-886B-AA9590447CBB}"/>
              </a:ext>
            </a:extLst>
          </p:cNvPr>
          <p:cNvSpPr txBox="1"/>
          <p:nvPr/>
        </p:nvSpPr>
        <p:spPr>
          <a:xfrm>
            <a:off x="4293704" y="349857"/>
            <a:ext cx="4461444" cy="1815882"/>
          </a:xfrm>
          <a:prstGeom prst="rect">
            <a:avLst/>
          </a:prstGeom>
          <a:noFill/>
        </p:spPr>
        <p:txBody>
          <a:bodyPr wrap="square" rtlCol="0">
            <a:spAutoFit/>
          </a:bodyPr>
          <a:lstStyle/>
          <a:p>
            <a:r>
              <a:rPr lang="en-GB" sz="1400" dirty="0"/>
              <a:t>Chatham house rules!</a:t>
            </a:r>
          </a:p>
          <a:p>
            <a:endParaRPr lang="en-GB" sz="1400" dirty="0"/>
          </a:p>
          <a:p>
            <a:r>
              <a:rPr lang="en-GB" sz="1400" dirty="0"/>
              <a:t>Can we record voice notes to aid our note taking?</a:t>
            </a:r>
          </a:p>
          <a:p>
            <a:endParaRPr lang="en-GB" sz="1400" dirty="0"/>
          </a:p>
          <a:p>
            <a:r>
              <a:rPr lang="en-GB" sz="1400" dirty="0"/>
              <a:t>Anyone wanting to NOT be in photos please speak to Madeleine as we move tables</a:t>
            </a:r>
          </a:p>
          <a:p>
            <a:endParaRPr lang="en-GB" sz="1400" dirty="0"/>
          </a:p>
          <a:p>
            <a:r>
              <a:rPr lang="en-GB" sz="1400" dirty="0"/>
              <a:t>Please use the post it notes and note taking sheets</a:t>
            </a:r>
          </a:p>
        </p:txBody>
      </p:sp>
      <p:pic>
        <p:nvPicPr>
          <p:cNvPr id="6" name="Graphic 5" descr="Table and chairs outline">
            <a:extLst>
              <a:ext uri="{FF2B5EF4-FFF2-40B4-BE49-F238E27FC236}">
                <a16:creationId xmlns:a16="http://schemas.microsoft.com/office/drawing/2014/main" id="{C678BE16-F8A9-349B-9FC6-6CF2220CB9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0661" y="2388894"/>
            <a:ext cx="2039510" cy="2039510"/>
          </a:xfrm>
          <a:prstGeom prst="rect">
            <a:avLst/>
          </a:prstGeom>
        </p:spPr>
      </p:pic>
    </p:spTree>
    <p:extLst>
      <p:ext uri="{BB962C8B-B14F-4D97-AF65-F5344CB8AC3E}">
        <p14:creationId xmlns:p14="http://schemas.microsoft.com/office/powerpoint/2010/main" val="408188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31B813-BDAB-89D2-DA5D-2EC1C56AD59B}"/>
              </a:ext>
            </a:extLst>
          </p:cNvPr>
          <p:cNvSpPr>
            <a:spLocks noGrp="1"/>
          </p:cNvSpPr>
          <p:nvPr>
            <p:ph type="title"/>
          </p:nvPr>
        </p:nvSpPr>
        <p:spPr>
          <a:xfrm>
            <a:off x="335334" y="1007739"/>
            <a:ext cx="8419814" cy="531703"/>
          </a:xfrm>
        </p:spPr>
        <p:txBody>
          <a:bodyPr/>
          <a:lstStyle/>
          <a:p>
            <a:r>
              <a:rPr lang="en-US" dirty="0"/>
              <a:t>Snakes and ladders</a:t>
            </a:r>
          </a:p>
        </p:txBody>
      </p:sp>
      <p:sp>
        <p:nvSpPr>
          <p:cNvPr id="2" name="TextBox 1">
            <a:extLst>
              <a:ext uri="{FF2B5EF4-FFF2-40B4-BE49-F238E27FC236}">
                <a16:creationId xmlns:a16="http://schemas.microsoft.com/office/drawing/2014/main" id="{71167660-BCAD-3C74-6A71-9D6D915E60FA}"/>
              </a:ext>
            </a:extLst>
          </p:cNvPr>
          <p:cNvSpPr txBox="1"/>
          <p:nvPr/>
        </p:nvSpPr>
        <p:spPr>
          <a:xfrm>
            <a:off x="429491" y="1539442"/>
            <a:ext cx="7924800" cy="2031325"/>
          </a:xfrm>
          <a:prstGeom prst="rect">
            <a:avLst/>
          </a:prstGeom>
          <a:noFill/>
        </p:spPr>
        <p:txBody>
          <a:bodyPr wrap="square" rtlCol="0">
            <a:spAutoFit/>
          </a:bodyPr>
          <a:lstStyle/>
          <a:p>
            <a:r>
              <a:rPr lang="en-GB" dirty="0"/>
              <a:t>What costs you time, money, ambition or morale – these are the snakes</a:t>
            </a:r>
          </a:p>
          <a:p>
            <a:r>
              <a:rPr lang="en-GB" dirty="0"/>
              <a:t>What processes do you have to keep going repeatedly– these may be snakes </a:t>
            </a:r>
          </a:p>
          <a:p>
            <a:endParaRPr lang="en-GB" dirty="0"/>
          </a:p>
          <a:p>
            <a:r>
              <a:rPr lang="en-GB" dirty="0"/>
              <a:t>What workarounds have you developed – these are ladders</a:t>
            </a:r>
          </a:p>
          <a:p>
            <a:r>
              <a:rPr lang="en-GB" dirty="0"/>
              <a:t>What local relationships do you have that boost impact / delivery? – these are ladders</a:t>
            </a:r>
          </a:p>
        </p:txBody>
      </p:sp>
      <p:sp>
        <p:nvSpPr>
          <p:cNvPr id="7" name="Picture Placeholder 3">
            <a:extLst>
              <a:ext uri="{FF2B5EF4-FFF2-40B4-BE49-F238E27FC236}">
                <a16:creationId xmlns:a16="http://schemas.microsoft.com/office/drawing/2014/main" id="{98ECDEC8-C203-FC35-543C-1EE989406245}"/>
              </a:ext>
            </a:extLst>
          </p:cNvPr>
          <p:cNvSpPr>
            <a:spLocks noGrp="1"/>
          </p:cNvSpPr>
          <p:nvPr>
            <p:ph type="pic" sz="quarter" idx="11"/>
          </p:nvPr>
        </p:nvSpPr>
        <p:spPr>
          <a:xfrm>
            <a:off x="429491" y="3696663"/>
            <a:ext cx="8111836" cy="1729534"/>
          </a:xfrm>
        </p:spPr>
        <p:txBody>
          <a:bodyPr/>
          <a:lstStyle/>
          <a:p>
            <a:r>
              <a:rPr lang="en-GB" dirty="0"/>
              <a:t>Aspirational outputs go on box 100</a:t>
            </a:r>
          </a:p>
          <a:p>
            <a:r>
              <a:rPr lang="en-GB" dirty="0"/>
              <a:t>Actual outputs – decide how far down the board these go – how close to the ‘100’ could you aim?</a:t>
            </a:r>
          </a:p>
          <a:p>
            <a:endParaRPr lang="en-GB" dirty="0"/>
          </a:p>
        </p:txBody>
      </p:sp>
    </p:spTree>
    <p:extLst>
      <p:ext uri="{BB962C8B-B14F-4D97-AF65-F5344CB8AC3E}">
        <p14:creationId xmlns:p14="http://schemas.microsoft.com/office/powerpoint/2010/main" val="256670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Workshop case study sheets</a:t>
            </a:r>
            <a:endParaRPr lang="en-US" dirty="0"/>
          </a:p>
        </p:txBody>
      </p:sp>
      <p:sp>
        <p:nvSpPr>
          <p:cNvPr id="20" name="Picture Placeholder 19">
            <a:extLst>
              <a:ext uri="{FF2B5EF4-FFF2-40B4-BE49-F238E27FC236}">
                <a16:creationId xmlns:a16="http://schemas.microsoft.com/office/drawing/2014/main" id="{CE20AC1D-C0C4-A770-C1F5-186254A3AAAE}"/>
              </a:ext>
            </a:extLst>
          </p:cNvPr>
          <p:cNvSpPr>
            <a:spLocks noGrp="1"/>
          </p:cNvSpPr>
          <p:nvPr>
            <p:ph type="pic" sz="quarter" idx="11"/>
          </p:nvPr>
        </p:nvSpPr>
        <p:spPr>
          <a:xfrm>
            <a:off x="337272" y="1539442"/>
            <a:ext cx="4100513" cy="3215145"/>
          </a:xfrm>
        </p:spPr>
        <p:txBody>
          <a:bodyPr/>
          <a:lstStyle/>
          <a:p>
            <a:r>
              <a:rPr lang="en-GB" dirty="0"/>
              <a:t>On your table choose a couple of specific projects to document as case studies, these should either:</a:t>
            </a:r>
          </a:p>
          <a:p>
            <a:pPr marL="171450" indent="-171450">
              <a:buFont typeface="Arial" panose="020B0604020202020204" pitchFamily="34" charset="0"/>
              <a:buChar char="•"/>
            </a:pPr>
            <a:r>
              <a:rPr lang="en-GB" dirty="0"/>
              <a:t>Showcase good practice</a:t>
            </a:r>
          </a:p>
          <a:p>
            <a:pPr marL="171450" indent="-171450">
              <a:buFont typeface="Arial" panose="020B0604020202020204" pitchFamily="34" charset="0"/>
              <a:buChar char="•"/>
            </a:pPr>
            <a:r>
              <a:rPr lang="en-GB" dirty="0"/>
              <a:t>Spotlight a major hurdle</a:t>
            </a:r>
          </a:p>
          <a:p>
            <a:pPr marL="171450" indent="-171450">
              <a:buFont typeface="Arial" panose="020B0604020202020204" pitchFamily="34" charset="0"/>
              <a:buChar char="•"/>
            </a:pPr>
            <a:r>
              <a:rPr lang="en-GB" dirty="0"/>
              <a:t>Quantify in financial terms a significant difference between the current regulatory processes and your streamlined proposed process</a:t>
            </a:r>
          </a:p>
          <a:p>
            <a:pPr marL="171450" indent="-171450">
              <a:buFont typeface="Arial" panose="020B0604020202020204" pitchFamily="34" charset="0"/>
              <a:buChar char="•"/>
            </a:pPr>
            <a:endParaRPr lang="en-GB" dirty="0"/>
          </a:p>
          <a:p>
            <a:r>
              <a:rPr lang="en-GB" dirty="0"/>
              <a:t>The ‘project owner’ should not scribe and others should ask probing questions to get as much detail onto the worksheets.</a:t>
            </a:r>
          </a:p>
        </p:txBody>
      </p:sp>
      <p:grpSp>
        <p:nvGrpSpPr>
          <p:cNvPr id="25" name="Group 24">
            <a:extLst>
              <a:ext uri="{FF2B5EF4-FFF2-40B4-BE49-F238E27FC236}">
                <a16:creationId xmlns:a16="http://schemas.microsoft.com/office/drawing/2014/main" id="{AC2FF981-4B14-95B2-EF8A-484F2CDA3395}"/>
              </a:ext>
            </a:extLst>
          </p:cNvPr>
          <p:cNvGrpSpPr/>
          <p:nvPr/>
        </p:nvGrpSpPr>
        <p:grpSpPr>
          <a:xfrm>
            <a:off x="4774424" y="0"/>
            <a:ext cx="3555115" cy="5015795"/>
            <a:chOff x="4774424" y="0"/>
            <a:chExt cx="3555115" cy="5015795"/>
          </a:xfrm>
        </p:grpSpPr>
        <p:pic>
          <p:nvPicPr>
            <p:cNvPr id="22" name="Picture 21">
              <a:extLst>
                <a:ext uri="{FF2B5EF4-FFF2-40B4-BE49-F238E27FC236}">
                  <a16:creationId xmlns:a16="http://schemas.microsoft.com/office/drawing/2014/main" id="{72003011-079C-B65E-1F8D-8C7ADEBB3120}"/>
                </a:ext>
              </a:extLst>
            </p:cNvPr>
            <p:cNvPicPr>
              <a:picLocks noChangeAspect="1"/>
            </p:cNvPicPr>
            <p:nvPr/>
          </p:nvPicPr>
          <p:blipFill>
            <a:blip r:embed="rId2"/>
            <a:stretch>
              <a:fillRect/>
            </a:stretch>
          </p:blipFill>
          <p:spPr>
            <a:xfrm>
              <a:off x="4774424" y="0"/>
              <a:ext cx="3541154" cy="2571750"/>
            </a:xfrm>
            <a:prstGeom prst="rect">
              <a:avLst/>
            </a:prstGeom>
          </p:spPr>
        </p:pic>
        <p:pic>
          <p:nvPicPr>
            <p:cNvPr id="24" name="Picture 23">
              <a:extLst>
                <a:ext uri="{FF2B5EF4-FFF2-40B4-BE49-F238E27FC236}">
                  <a16:creationId xmlns:a16="http://schemas.microsoft.com/office/drawing/2014/main" id="{8DFBAD5E-E4D3-8D7A-6823-5EDA222EC0D6}"/>
                </a:ext>
              </a:extLst>
            </p:cNvPr>
            <p:cNvPicPr>
              <a:picLocks noChangeAspect="1"/>
            </p:cNvPicPr>
            <p:nvPr/>
          </p:nvPicPr>
          <p:blipFill>
            <a:blip r:embed="rId3"/>
            <a:stretch>
              <a:fillRect/>
            </a:stretch>
          </p:blipFill>
          <p:spPr>
            <a:xfrm>
              <a:off x="4774425" y="2568121"/>
              <a:ext cx="3555114" cy="2447674"/>
            </a:xfrm>
            <a:prstGeom prst="rect">
              <a:avLst/>
            </a:prstGeom>
          </p:spPr>
        </p:pic>
      </p:grpSp>
    </p:spTree>
    <p:extLst>
      <p:ext uri="{BB962C8B-B14F-4D97-AF65-F5344CB8AC3E}">
        <p14:creationId xmlns:p14="http://schemas.microsoft.com/office/powerpoint/2010/main" val="3283506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3F3D765-C775-EBA7-AF3F-150CDA485D52}"/>
              </a:ext>
            </a:extLst>
          </p:cNvPr>
          <p:cNvSpPr>
            <a:spLocks noGrp="1" noRot="1" noMove="1" noResize="1" noEditPoints="1" noAdjustHandles="1" noChangeArrowheads="1" noChangeShapeType="1"/>
          </p:cNvSpPr>
          <p:nvPr/>
        </p:nvSpPr>
        <p:spPr>
          <a:xfrm>
            <a:off x="304866" y="346364"/>
            <a:ext cx="1170643" cy="602672"/>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endParaRPr lang="en-GB" dirty="0"/>
          </a:p>
        </p:txBody>
      </p:sp>
      <p:sp>
        <p:nvSpPr>
          <p:cNvPr id="4" name="TextBox 3">
            <a:extLst>
              <a:ext uri="{FF2B5EF4-FFF2-40B4-BE49-F238E27FC236}">
                <a16:creationId xmlns:a16="http://schemas.microsoft.com/office/drawing/2014/main" id="{1956BCE8-419A-3FE6-1A40-B47BA8E2E8D6}"/>
              </a:ext>
            </a:extLst>
          </p:cNvPr>
          <p:cNvSpPr txBox="1"/>
          <p:nvPr/>
        </p:nvSpPr>
        <p:spPr>
          <a:xfrm>
            <a:off x="2713478" y="315866"/>
            <a:ext cx="2725914" cy="584775"/>
          </a:xfrm>
          <a:custGeom>
            <a:avLst/>
            <a:gdLst>
              <a:gd name="connsiteX0" fmla="*/ 0 w 2725914"/>
              <a:gd name="connsiteY0" fmla="*/ 0 h 584775"/>
              <a:gd name="connsiteX1" fmla="*/ 490665 w 2725914"/>
              <a:gd name="connsiteY1" fmla="*/ 0 h 584775"/>
              <a:gd name="connsiteX2" fmla="*/ 1008588 w 2725914"/>
              <a:gd name="connsiteY2" fmla="*/ 0 h 584775"/>
              <a:gd name="connsiteX3" fmla="*/ 1471994 w 2725914"/>
              <a:gd name="connsiteY3" fmla="*/ 0 h 584775"/>
              <a:gd name="connsiteX4" fmla="*/ 1935399 w 2725914"/>
              <a:gd name="connsiteY4" fmla="*/ 0 h 584775"/>
              <a:gd name="connsiteX5" fmla="*/ 2725914 w 2725914"/>
              <a:gd name="connsiteY5" fmla="*/ 0 h 584775"/>
              <a:gd name="connsiteX6" fmla="*/ 2725914 w 2725914"/>
              <a:gd name="connsiteY6" fmla="*/ 584775 h 584775"/>
              <a:gd name="connsiteX7" fmla="*/ 2235249 w 2725914"/>
              <a:gd name="connsiteY7" fmla="*/ 584775 h 584775"/>
              <a:gd name="connsiteX8" fmla="*/ 1717326 w 2725914"/>
              <a:gd name="connsiteY8" fmla="*/ 584775 h 584775"/>
              <a:gd name="connsiteX9" fmla="*/ 1199402 w 2725914"/>
              <a:gd name="connsiteY9" fmla="*/ 584775 h 584775"/>
              <a:gd name="connsiteX10" fmla="*/ 654219 w 2725914"/>
              <a:gd name="connsiteY10" fmla="*/ 584775 h 584775"/>
              <a:gd name="connsiteX11" fmla="*/ 0 w 2725914"/>
              <a:gd name="connsiteY11" fmla="*/ 584775 h 584775"/>
              <a:gd name="connsiteX12" fmla="*/ 0 w 2725914"/>
              <a:gd name="connsiteY1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5914" h="584775" fill="none" extrusionOk="0">
                <a:moveTo>
                  <a:pt x="0" y="0"/>
                </a:moveTo>
                <a:cubicBezTo>
                  <a:pt x="213129" y="-28686"/>
                  <a:pt x="375297" y="32672"/>
                  <a:pt x="490665" y="0"/>
                </a:cubicBezTo>
                <a:cubicBezTo>
                  <a:pt x="606033" y="-32672"/>
                  <a:pt x="886980" y="59930"/>
                  <a:pt x="1008588" y="0"/>
                </a:cubicBezTo>
                <a:cubicBezTo>
                  <a:pt x="1130196" y="-59930"/>
                  <a:pt x="1313559" y="33435"/>
                  <a:pt x="1471994" y="0"/>
                </a:cubicBezTo>
                <a:cubicBezTo>
                  <a:pt x="1630429" y="-33435"/>
                  <a:pt x="1778548" y="20076"/>
                  <a:pt x="1935399" y="0"/>
                </a:cubicBezTo>
                <a:cubicBezTo>
                  <a:pt x="2092250" y="-20076"/>
                  <a:pt x="2363251" y="73535"/>
                  <a:pt x="2725914" y="0"/>
                </a:cubicBezTo>
                <a:cubicBezTo>
                  <a:pt x="2744795" y="243321"/>
                  <a:pt x="2700790" y="307921"/>
                  <a:pt x="2725914" y="584775"/>
                </a:cubicBezTo>
                <a:cubicBezTo>
                  <a:pt x="2514592" y="596564"/>
                  <a:pt x="2457209" y="541818"/>
                  <a:pt x="2235249" y="584775"/>
                </a:cubicBezTo>
                <a:cubicBezTo>
                  <a:pt x="2013289" y="627732"/>
                  <a:pt x="1920026" y="535958"/>
                  <a:pt x="1717326" y="584775"/>
                </a:cubicBezTo>
                <a:cubicBezTo>
                  <a:pt x="1514626" y="633592"/>
                  <a:pt x="1379273" y="582468"/>
                  <a:pt x="1199402" y="584775"/>
                </a:cubicBezTo>
                <a:cubicBezTo>
                  <a:pt x="1019531" y="587082"/>
                  <a:pt x="901993" y="566484"/>
                  <a:pt x="654219" y="584775"/>
                </a:cubicBezTo>
                <a:cubicBezTo>
                  <a:pt x="406445" y="603066"/>
                  <a:pt x="242061" y="572215"/>
                  <a:pt x="0" y="584775"/>
                </a:cubicBezTo>
                <a:cubicBezTo>
                  <a:pt x="-38052" y="441055"/>
                  <a:pt x="671" y="276572"/>
                  <a:pt x="0" y="0"/>
                </a:cubicBezTo>
                <a:close/>
              </a:path>
              <a:path w="2725914" h="584775" stroke="0" extrusionOk="0">
                <a:moveTo>
                  <a:pt x="0" y="0"/>
                </a:moveTo>
                <a:cubicBezTo>
                  <a:pt x="231214" y="-26371"/>
                  <a:pt x="321902" y="31697"/>
                  <a:pt x="463405" y="0"/>
                </a:cubicBezTo>
                <a:cubicBezTo>
                  <a:pt x="604908" y="-31697"/>
                  <a:pt x="778735" y="14856"/>
                  <a:pt x="926811" y="0"/>
                </a:cubicBezTo>
                <a:cubicBezTo>
                  <a:pt x="1074887" y="-14856"/>
                  <a:pt x="1317034" y="65579"/>
                  <a:pt x="1526512" y="0"/>
                </a:cubicBezTo>
                <a:cubicBezTo>
                  <a:pt x="1735990" y="-65579"/>
                  <a:pt x="1924855" y="62779"/>
                  <a:pt x="2071695" y="0"/>
                </a:cubicBezTo>
                <a:cubicBezTo>
                  <a:pt x="2218535" y="-62779"/>
                  <a:pt x="2559711" y="14776"/>
                  <a:pt x="2725914" y="0"/>
                </a:cubicBezTo>
                <a:cubicBezTo>
                  <a:pt x="2763347" y="285385"/>
                  <a:pt x="2714045" y="316772"/>
                  <a:pt x="2725914" y="584775"/>
                </a:cubicBezTo>
                <a:cubicBezTo>
                  <a:pt x="2502177" y="619214"/>
                  <a:pt x="2293698" y="546362"/>
                  <a:pt x="2126213" y="584775"/>
                </a:cubicBezTo>
                <a:cubicBezTo>
                  <a:pt x="1958728" y="623188"/>
                  <a:pt x="1815393" y="528544"/>
                  <a:pt x="1553771" y="584775"/>
                </a:cubicBezTo>
                <a:cubicBezTo>
                  <a:pt x="1292149" y="641006"/>
                  <a:pt x="1169715" y="583234"/>
                  <a:pt x="1035847" y="584775"/>
                </a:cubicBezTo>
                <a:cubicBezTo>
                  <a:pt x="901979" y="586316"/>
                  <a:pt x="694195" y="548133"/>
                  <a:pt x="517924" y="584775"/>
                </a:cubicBezTo>
                <a:cubicBezTo>
                  <a:pt x="341653" y="621417"/>
                  <a:pt x="184777" y="549777"/>
                  <a:pt x="0" y="584775"/>
                </a:cubicBezTo>
                <a:cubicBezTo>
                  <a:pt x="-24443" y="346429"/>
                  <a:pt x="10480" y="121616"/>
                  <a:pt x="0" y="0"/>
                </a:cubicBezTo>
                <a:close/>
              </a:path>
            </a:pathLst>
          </a:custGeom>
          <a:solidFill>
            <a:schemeClr val="tx2">
              <a:lumMod val="60000"/>
              <a:lumOff val="40000"/>
            </a:schemeClr>
          </a:solidFill>
          <a:ln w="19050">
            <a:solidFill>
              <a:schemeClr val="tx2"/>
            </a:solidFill>
            <a:extLst>
              <a:ext uri="{C807C97D-BFC1-408E-A445-0C87EB9F89A2}">
                <ask:lineSketchStyleProps xmlns:ask="http://schemas.microsoft.com/office/drawing/2018/sketchyshapes" sd="24440587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1600" dirty="0">
                <a:latin typeface="Dreaming Outloud Pro" panose="03050502040302030504" pitchFamily="66" charset="0"/>
                <a:cs typeface="Dreaming Outloud Pro" panose="03050502040302030504" pitchFamily="66" charset="0"/>
              </a:rPr>
              <a:t>Partnership Governance Committee</a:t>
            </a:r>
          </a:p>
        </p:txBody>
      </p:sp>
      <p:sp>
        <p:nvSpPr>
          <p:cNvPr id="7" name="TextBox 6">
            <a:extLst>
              <a:ext uri="{FF2B5EF4-FFF2-40B4-BE49-F238E27FC236}">
                <a16:creationId xmlns:a16="http://schemas.microsoft.com/office/drawing/2014/main" id="{EA4D4548-4D1A-549D-6E82-FCF6C3E28022}"/>
              </a:ext>
            </a:extLst>
          </p:cNvPr>
          <p:cNvSpPr txBox="1"/>
          <p:nvPr/>
        </p:nvSpPr>
        <p:spPr>
          <a:xfrm>
            <a:off x="6492536" y="1211778"/>
            <a:ext cx="959116" cy="261610"/>
          </a:xfrm>
          <a:custGeom>
            <a:avLst/>
            <a:gdLst>
              <a:gd name="connsiteX0" fmla="*/ 0 w 959116"/>
              <a:gd name="connsiteY0" fmla="*/ 0 h 261610"/>
              <a:gd name="connsiteX1" fmla="*/ 469967 w 959116"/>
              <a:gd name="connsiteY1" fmla="*/ 0 h 261610"/>
              <a:gd name="connsiteX2" fmla="*/ 959116 w 959116"/>
              <a:gd name="connsiteY2" fmla="*/ 0 h 261610"/>
              <a:gd name="connsiteX3" fmla="*/ 959116 w 959116"/>
              <a:gd name="connsiteY3" fmla="*/ 261610 h 261610"/>
              <a:gd name="connsiteX4" fmla="*/ 479558 w 959116"/>
              <a:gd name="connsiteY4" fmla="*/ 261610 h 261610"/>
              <a:gd name="connsiteX5" fmla="*/ 0 w 959116"/>
              <a:gd name="connsiteY5" fmla="*/ 261610 h 261610"/>
              <a:gd name="connsiteX6" fmla="*/ 0 w 959116"/>
              <a:gd name="connsiteY6" fmla="*/ 0 h 26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116" h="261610" fill="none" extrusionOk="0">
                <a:moveTo>
                  <a:pt x="0" y="0"/>
                </a:moveTo>
                <a:cubicBezTo>
                  <a:pt x="94292" y="14856"/>
                  <a:pt x="290875" y="10460"/>
                  <a:pt x="469967" y="0"/>
                </a:cubicBezTo>
                <a:cubicBezTo>
                  <a:pt x="649059" y="-10460"/>
                  <a:pt x="823153" y="-13606"/>
                  <a:pt x="959116" y="0"/>
                </a:cubicBezTo>
                <a:cubicBezTo>
                  <a:pt x="962423" y="77796"/>
                  <a:pt x="958680" y="193045"/>
                  <a:pt x="959116" y="261610"/>
                </a:cubicBezTo>
                <a:cubicBezTo>
                  <a:pt x="741424" y="278439"/>
                  <a:pt x="699300" y="259911"/>
                  <a:pt x="479558" y="261610"/>
                </a:cubicBezTo>
                <a:cubicBezTo>
                  <a:pt x="259816" y="263309"/>
                  <a:pt x="224522" y="251650"/>
                  <a:pt x="0" y="261610"/>
                </a:cubicBezTo>
                <a:cubicBezTo>
                  <a:pt x="21" y="173365"/>
                  <a:pt x="-3549" y="103963"/>
                  <a:pt x="0" y="0"/>
                </a:cubicBezTo>
                <a:close/>
              </a:path>
              <a:path w="959116" h="261610" stroke="0" extrusionOk="0">
                <a:moveTo>
                  <a:pt x="0" y="0"/>
                </a:moveTo>
                <a:cubicBezTo>
                  <a:pt x="150691" y="-10942"/>
                  <a:pt x="336692" y="-711"/>
                  <a:pt x="498740" y="0"/>
                </a:cubicBezTo>
                <a:cubicBezTo>
                  <a:pt x="660788" y="711"/>
                  <a:pt x="753751" y="6702"/>
                  <a:pt x="959116" y="0"/>
                </a:cubicBezTo>
                <a:cubicBezTo>
                  <a:pt x="957411" y="70447"/>
                  <a:pt x="971166" y="199871"/>
                  <a:pt x="959116" y="261610"/>
                </a:cubicBezTo>
                <a:cubicBezTo>
                  <a:pt x="765539" y="274165"/>
                  <a:pt x="607568" y="246305"/>
                  <a:pt x="489149" y="261610"/>
                </a:cubicBezTo>
                <a:cubicBezTo>
                  <a:pt x="370730" y="276915"/>
                  <a:pt x="195482" y="253768"/>
                  <a:pt x="0" y="261610"/>
                </a:cubicBezTo>
                <a:cubicBezTo>
                  <a:pt x="-4129" y="196870"/>
                  <a:pt x="-138" y="82090"/>
                  <a:pt x="0" y="0"/>
                </a:cubicBezTo>
                <a:close/>
              </a:path>
            </a:pathLst>
          </a:custGeom>
          <a:solidFill>
            <a:srgbClr val="B5A695"/>
          </a:solidFill>
          <a:ln>
            <a:solidFill>
              <a:srgbClr val="7A6855"/>
            </a:solidFill>
            <a:extLst>
              <a:ext uri="{C807C97D-BFC1-408E-A445-0C87EB9F89A2}">
                <ask:lineSketchStyleProps xmlns:ask="http://schemas.microsoft.com/office/drawing/2018/sketchyshapes" sd="2371855993">
                  <a:prstGeom prst="rect">
                    <a:avLst/>
                  </a:prstGeom>
                  <ask:type>
                    <ask:lineSketchFreehand/>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1100" dirty="0">
                <a:latin typeface="Dreaming Outloud Pro" panose="03050502040302030504" pitchFamily="66" charset="0"/>
                <a:cs typeface="Dreaming Outloud Pro" panose="03050502040302030504" pitchFamily="66" charset="0"/>
              </a:rPr>
              <a:t>Defra</a:t>
            </a:r>
          </a:p>
        </p:txBody>
      </p:sp>
      <p:sp>
        <p:nvSpPr>
          <p:cNvPr id="9" name="Oval 8">
            <a:extLst>
              <a:ext uri="{FF2B5EF4-FFF2-40B4-BE49-F238E27FC236}">
                <a16:creationId xmlns:a16="http://schemas.microsoft.com/office/drawing/2014/main" id="{BAB4AFA8-BD2A-9EC5-E306-7F39E6147DF5}"/>
              </a:ext>
            </a:extLst>
          </p:cNvPr>
          <p:cNvSpPr/>
          <p:nvPr/>
        </p:nvSpPr>
        <p:spPr>
          <a:xfrm>
            <a:off x="884294" y="2675489"/>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2">
              <a:extLst>
                <a:ext uri="{28A0092B-C50C-407E-A947-70E740481C1C}">
                  <a14:useLocalDpi xmlns:a14="http://schemas.microsoft.com/office/drawing/2010/main" val="0"/>
                </a:ext>
              </a:extLst>
            </a:blip>
            <a:stretch>
              <a:fillRect l="-23848"/>
            </a:stretch>
          </a:blipFill>
          <a:ln>
            <a:solidFill>
              <a:srgbClr val="B889C1"/>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0848158-C1A6-570F-B16B-A9B98500D474}"/>
              </a:ext>
            </a:extLst>
          </p:cNvPr>
          <p:cNvSpPr/>
          <p:nvPr/>
        </p:nvSpPr>
        <p:spPr>
          <a:xfrm>
            <a:off x="908989" y="1491364"/>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3">
              <a:extLst>
                <a:ext uri="{28A0092B-C50C-407E-A947-70E740481C1C}">
                  <a14:useLocalDpi xmlns:a14="http://schemas.microsoft.com/office/drawing/2010/main" val="0"/>
                </a:ext>
              </a:extLst>
            </a:blip>
            <a:stretch>
              <a:fillRect l="70" t="-11416" r="-70" b="-23188"/>
            </a:stretch>
          </a:blipFill>
          <a:ln>
            <a:solidFill>
              <a:srgbClr val="7A99AC"/>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4650C42-34F5-BD3C-0F8C-1D8543D9114C}"/>
              </a:ext>
            </a:extLst>
          </p:cNvPr>
          <p:cNvSpPr/>
          <p:nvPr/>
        </p:nvSpPr>
        <p:spPr>
          <a:xfrm>
            <a:off x="884294" y="3749668"/>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4">
              <a:extLst>
                <a:ext uri="{28A0092B-C50C-407E-A947-70E740481C1C}">
                  <a14:useLocalDpi xmlns:a14="http://schemas.microsoft.com/office/drawing/2010/main" val="0"/>
                </a:ext>
              </a:extLst>
            </a:blip>
            <a:stretch>
              <a:fillRect t="-19108" b="-10110"/>
            </a:stretch>
          </a:blipFill>
          <a:ln>
            <a:solidFill>
              <a:srgbClr val="9DAD9F"/>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50F6CD3-7930-CEF4-FBA9-7B1FE31A63BC}"/>
              </a:ext>
            </a:extLst>
          </p:cNvPr>
          <p:cNvSpPr/>
          <p:nvPr/>
        </p:nvSpPr>
        <p:spPr>
          <a:xfrm>
            <a:off x="882069" y="346364"/>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5">
              <a:extLst>
                <a:ext uri="{28A0092B-C50C-407E-A947-70E740481C1C}">
                  <a14:useLocalDpi xmlns:a14="http://schemas.microsoft.com/office/drawing/2010/main" val="0"/>
                </a:ext>
              </a:extLst>
            </a:blip>
            <a:stretch>
              <a:fillRect l="-31986" t="226" r="-37995" b="-784"/>
            </a:stretch>
          </a:blipFill>
          <a:ln>
            <a:solidFill>
              <a:srgbClr val="F78F25"/>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BD9C178-50DD-19B7-CFEC-716548266D60}"/>
              </a:ext>
            </a:extLst>
          </p:cNvPr>
          <p:cNvSpPr txBox="1"/>
          <p:nvPr/>
        </p:nvSpPr>
        <p:spPr>
          <a:xfrm rot="16200000">
            <a:off x="-821338" y="2491352"/>
            <a:ext cx="2016615" cy="261610"/>
          </a:xfrm>
          <a:prstGeom prst="rect">
            <a:avLst/>
          </a:prstGeom>
          <a:noFill/>
        </p:spPr>
        <p:txBody>
          <a:bodyPr wrap="square">
            <a:spAutoFit/>
          </a:bodyPr>
          <a:lstStyle/>
          <a:p>
            <a:pPr algn="ctr"/>
            <a:r>
              <a:rPr lang="en-GB" sz="1100" dirty="0">
                <a:solidFill>
                  <a:srgbClr val="7A99AC"/>
                </a:solidFill>
                <a:latin typeface="Dreaming Outloud Pro" panose="03050502040302030504" pitchFamily="66" charset="0"/>
                <a:cs typeface="Dreaming Outloud Pro" panose="03050502040302030504" pitchFamily="66" charset="0"/>
              </a:rPr>
              <a:t>Partnership Delivery Group</a:t>
            </a:r>
          </a:p>
        </p:txBody>
      </p:sp>
      <p:sp>
        <p:nvSpPr>
          <p:cNvPr id="14" name="TextBox 13">
            <a:extLst>
              <a:ext uri="{FF2B5EF4-FFF2-40B4-BE49-F238E27FC236}">
                <a16:creationId xmlns:a16="http://schemas.microsoft.com/office/drawing/2014/main" id="{6D8A8CC1-19BF-17A8-DE66-69FF223A5824}"/>
              </a:ext>
            </a:extLst>
          </p:cNvPr>
          <p:cNvSpPr txBox="1"/>
          <p:nvPr/>
        </p:nvSpPr>
        <p:spPr>
          <a:xfrm>
            <a:off x="573909" y="887744"/>
            <a:ext cx="1373494" cy="461665"/>
          </a:xfrm>
          <a:custGeom>
            <a:avLst/>
            <a:gdLst>
              <a:gd name="connsiteX0" fmla="*/ 0 w 1373494"/>
              <a:gd name="connsiteY0" fmla="*/ 0 h 461665"/>
              <a:gd name="connsiteX1" fmla="*/ 430361 w 1373494"/>
              <a:gd name="connsiteY1" fmla="*/ 0 h 461665"/>
              <a:gd name="connsiteX2" fmla="*/ 888193 w 1373494"/>
              <a:gd name="connsiteY2" fmla="*/ 0 h 461665"/>
              <a:gd name="connsiteX3" fmla="*/ 1373494 w 1373494"/>
              <a:gd name="connsiteY3" fmla="*/ 0 h 461665"/>
              <a:gd name="connsiteX4" fmla="*/ 1373494 w 1373494"/>
              <a:gd name="connsiteY4" fmla="*/ 461665 h 461665"/>
              <a:gd name="connsiteX5" fmla="*/ 901928 w 1373494"/>
              <a:gd name="connsiteY5" fmla="*/ 461665 h 461665"/>
              <a:gd name="connsiteX6" fmla="*/ 471566 w 1373494"/>
              <a:gd name="connsiteY6" fmla="*/ 461665 h 461665"/>
              <a:gd name="connsiteX7" fmla="*/ 0 w 1373494"/>
              <a:gd name="connsiteY7" fmla="*/ 461665 h 461665"/>
              <a:gd name="connsiteX8" fmla="*/ 0 w 1373494"/>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494" h="461665" fill="none" extrusionOk="0">
                <a:moveTo>
                  <a:pt x="0" y="0"/>
                </a:moveTo>
                <a:cubicBezTo>
                  <a:pt x="205932" y="-12189"/>
                  <a:pt x="251701" y="30458"/>
                  <a:pt x="430361" y="0"/>
                </a:cubicBezTo>
                <a:cubicBezTo>
                  <a:pt x="609021" y="-30458"/>
                  <a:pt x="758398" y="35749"/>
                  <a:pt x="888193" y="0"/>
                </a:cubicBezTo>
                <a:cubicBezTo>
                  <a:pt x="1017988" y="-35749"/>
                  <a:pt x="1229894" y="40440"/>
                  <a:pt x="1373494" y="0"/>
                </a:cubicBezTo>
                <a:cubicBezTo>
                  <a:pt x="1400503" y="95606"/>
                  <a:pt x="1357391" y="324843"/>
                  <a:pt x="1373494" y="461665"/>
                </a:cubicBezTo>
                <a:cubicBezTo>
                  <a:pt x="1252549" y="508316"/>
                  <a:pt x="1062823" y="406815"/>
                  <a:pt x="901928" y="461665"/>
                </a:cubicBezTo>
                <a:cubicBezTo>
                  <a:pt x="741033" y="516515"/>
                  <a:pt x="583834" y="426081"/>
                  <a:pt x="471566" y="461665"/>
                </a:cubicBezTo>
                <a:cubicBezTo>
                  <a:pt x="359298" y="497249"/>
                  <a:pt x="107824" y="437930"/>
                  <a:pt x="0" y="461665"/>
                </a:cubicBezTo>
                <a:cubicBezTo>
                  <a:pt x="-11838" y="303070"/>
                  <a:pt x="18735" y="164346"/>
                  <a:pt x="0" y="0"/>
                </a:cubicBezTo>
                <a:close/>
              </a:path>
              <a:path w="1373494" h="461665" stroke="0" extrusionOk="0">
                <a:moveTo>
                  <a:pt x="0" y="0"/>
                </a:moveTo>
                <a:cubicBezTo>
                  <a:pt x="164702" y="-9976"/>
                  <a:pt x="293155" y="34894"/>
                  <a:pt x="485301" y="0"/>
                </a:cubicBezTo>
                <a:cubicBezTo>
                  <a:pt x="677447" y="-34894"/>
                  <a:pt x="858233" y="45562"/>
                  <a:pt x="970602" y="0"/>
                </a:cubicBezTo>
                <a:cubicBezTo>
                  <a:pt x="1082971" y="-45562"/>
                  <a:pt x="1183548" y="45154"/>
                  <a:pt x="1373494" y="0"/>
                </a:cubicBezTo>
                <a:cubicBezTo>
                  <a:pt x="1394438" y="214669"/>
                  <a:pt x="1363166" y="247693"/>
                  <a:pt x="1373494" y="461665"/>
                </a:cubicBezTo>
                <a:cubicBezTo>
                  <a:pt x="1278220" y="512270"/>
                  <a:pt x="1054734" y="449331"/>
                  <a:pt x="943133" y="461665"/>
                </a:cubicBezTo>
                <a:cubicBezTo>
                  <a:pt x="831532" y="473999"/>
                  <a:pt x="641927" y="434660"/>
                  <a:pt x="471566" y="461665"/>
                </a:cubicBezTo>
                <a:cubicBezTo>
                  <a:pt x="301205" y="488670"/>
                  <a:pt x="103397" y="414945"/>
                  <a:pt x="0" y="461665"/>
                </a:cubicBezTo>
                <a:cubicBezTo>
                  <a:pt x="-46053" y="357636"/>
                  <a:pt x="38534" y="193907"/>
                  <a:pt x="0" y="0"/>
                </a:cubicBezTo>
                <a:close/>
              </a:path>
            </a:pathLst>
          </a:custGeom>
          <a:solidFill>
            <a:srgbClr val="E35205"/>
          </a:solidFill>
          <a:ln>
            <a:solidFill>
              <a:srgbClr val="F78F25"/>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tx1"/>
                </a:solidFill>
                <a:latin typeface="Dreaming Outloud Pro" panose="03050502040302030504" pitchFamily="66" charset="0"/>
                <a:cs typeface="Dreaming Outloud Pro" panose="03050502040302030504" pitchFamily="66" charset="0"/>
              </a:rPr>
              <a:t>Melanie Peddle</a:t>
            </a:r>
          </a:p>
          <a:p>
            <a:pPr algn="ctr"/>
            <a:r>
              <a:rPr lang="en-GB" sz="800" dirty="0">
                <a:solidFill>
                  <a:schemeClr val="tx1"/>
                </a:solidFill>
                <a:latin typeface="Dreaming Outloud Pro" panose="03050502040302030504" pitchFamily="66" charset="0"/>
                <a:cs typeface="Dreaming Outloud Pro" panose="03050502040302030504" pitchFamily="66" charset="0"/>
              </a:rPr>
              <a:t>Collaboration &amp; National Partnerships Lead, NLA</a:t>
            </a:r>
          </a:p>
        </p:txBody>
      </p:sp>
      <p:sp>
        <p:nvSpPr>
          <p:cNvPr id="15" name="TextBox 14">
            <a:extLst>
              <a:ext uri="{FF2B5EF4-FFF2-40B4-BE49-F238E27FC236}">
                <a16:creationId xmlns:a16="http://schemas.microsoft.com/office/drawing/2014/main" id="{62FAB181-CC44-7298-E531-7DC08612793B}"/>
              </a:ext>
            </a:extLst>
          </p:cNvPr>
          <p:cNvSpPr txBox="1"/>
          <p:nvPr/>
        </p:nvSpPr>
        <p:spPr>
          <a:xfrm>
            <a:off x="573909" y="2078720"/>
            <a:ext cx="1279538" cy="461665"/>
          </a:xfrm>
          <a:custGeom>
            <a:avLst/>
            <a:gdLst>
              <a:gd name="connsiteX0" fmla="*/ 0 w 1279538"/>
              <a:gd name="connsiteY0" fmla="*/ 0 h 461665"/>
              <a:gd name="connsiteX1" fmla="*/ 400922 w 1279538"/>
              <a:gd name="connsiteY1" fmla="*/ 0 h 461665"/>
              <a:gd name="connsiteX2" fmla="*/ 827435 w 1279538"/>
              <a:gd name="connsiteY2" fmla="*/ 0 h 461665"/>
              <a:gd name="connsiteX3" fmla="*/ 1279538 w 1279538"/>
              <a:gd name="connsiteY3" fmla="*/ 0 h 461665"/>
              <a:gd name="connsiteX4" fmla="*/ 1279538 w 1279538"/>
              <a:gd name="connsiteY4" fmla="*/ 461665 h 461665"/>
              <a:gd name="connsiteX5" fmla="*/ 840230 w 1279538"/>
              <a:gd name="connsiteY5" fmla="*/ 461665 h 461665"/>
              <a:gd name="connsiteX6" fmla="*/ 439308 w 1279538"/>
              <a:gd name="connsiteY6" fmla="*/ 461665 h 461665"/>
              <a:gd name="connsiteX7" fmla="*/ 0 w 1279538"/>
              <a:gd name="connsiteY7" fmla="*/ 461665 h 461665"/>
              <a:gd name="connsiteX8" fmla="*/ 0 w 127953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9538" h="461665" fill="none" extrusionOk="0">
                <a:moveTo>
                  <a:pt x="0" y="0"/>
                </a:moveTo>
                <a:cubicBezTo>
                  <a:pt x="86874" y="-35738"/>
                  <a:pt x="274340" y="13031"/>
                  <a:pt x="400922" y="0"/>
                </a:cubicBezTo>
                <a:cubicBezTo>
                  <a:pt x="527504" y="-13031"/>
                  <a:pt x="617569" y="46945"/>
                  <a:pt x="827435" y="0"/>
                </a:cubicBezTo>
                <a:cubicBezTo>
                  <a:pt x="1037301" y="-46945"/>
                  <a:pt x="1146105" y="17479"/>
                  <a:pt x="1279538" y="0"/>
                </a:cubicBezTo>
                <a:cubicBezTo>
                  <a:pt x="1306547" y="95606"/>
                  <a:pt x="1263435" y="324843"/>
                  <a:pt x="1279538" y="461665"/>
                </a:cubicBezTo>
                <a:cubicBezTo>
                  <a:pt x="1076570" y="494287"/>
                  <a:pt x="994575" y="433290"/>
                  <a:pt x="840230" y="461665"/>
                </a:cubicBezTo>
                <a:cubicBezTo>
                  <a:pt x="685885" y="490040"/>
                  <a:pt x="562981" y="457363"/>
                  <a:pt x="439308" y="461665"/>
                </a:cubicBezTo>
                <a:cubicBezTo>
                  <a:pt x="315635" y="465967"/>
                  <a:pt x="137753" y="439824"/>
                  <a:pt x="0" y="461665"/>
                </a:cubicBezTo>
                <a:cubicBezTo>
                  <a:pt x="-11838" y="303070"/>
                  <a:pt x="18735" y="164346"/>
                  <a:pt x="0" y="0"/>
                </a:cubicBezTo>
                <a:close/>
              </a:path>
              <a:path w="1279538" h="461665" stroke="0" extrusionOk="0">
                <a:moveTo>
                  <a:pt x="0" y="0"/>
                </a:moveTo>
                <a:cubicBezTo>
                  <a:pt x="143186" y="-11508"/>
                  <a:pt x="289808" y="34636"/>
                  <a:pt x="452103" y="0"/>
                </a:cubicBezTo>
                <a:cubicBezTo>
                  <a:pt x="614398" y="-34636"/>
                  <a:pt x="778462" y="26097"/>
                  <a:pt x="904207" y="0"/>
                </a:cubicBezTo>
                <a:cubicBezTo>
                  <a:pt x="1029952" y="-26097"/>
                  <a:pt x="1164821" y="34469"/>
                  <a:pt x="1279538" y="0"/>
                </a:cubicBezTo>
                <a:cubicBezTo>
                  <a:pt x="1300482" y="214669"/>
                  <a:pt x="1269210" y="247693"/>
                  <a:pt x="1279538" y="461665"/>
                </a:cubicBezTo>
                <a:cubicBezTo>
                  <a:pt x="1163743" y="491364"/>
                  <a:pt x="985573" y="413655"/>
                  <a:pt x="878616" y="461665"/>
                </a:cubicBezTo>
                <a:cubicBezTo>
                  <a:pt x="771659" y="509675"/>
                  <a:pt x="611563" y="455936"/>
                  <a:pt x="439308" y="461665"/>
                </a:cubicBezTo>
                <a:cubicBezTo>
                  <a:pt x="267053" y="467394"/>
                  <a:pt x="187554" y="420819"/>
                  <a:pt x="0" y="461665"/>
                </a:cubicBezTo>
                <a:cubicBezTo>
                  <a:pt x="-46053" y="357636"/>
                  <a:pt x="38534" y="193907"/>
                  <a:pt x="0" y="0"/>
                </a:cubicBezTo>
                <a:close/>
              </a:path>
            </a:pathLst>
          </a:custGeom>
          <a:solidFill>
            <a:srgbClr val="506E80"/>
          </a:solidFill>
          <a:ln>
            <a:solidFill>
              <a:srgbClr val="7A99AC"/>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Polly Martin</a:t>
            </a:r>
          </a:p>
          <a:p>
            <a:pPr algn="ctr"/>
            <a:r>
              <a:rPr lang="en-GB" sz="800" dirty="0">
                <a:solidFill>
                  <a:schemeClr val="bg1"/>
                </a:solidFill>
                <a:latin typeface="Dreaming Outloud Pro" panose="03050502040302030504" pitchFamily="66" charset="0"/>
                <a:cs typeface="Dreaming Outloud Pro" panose="03050502040302030504" pitchFamily="66" charset="0"/>
              </a:rPr>
              <a:t>CEO</a:t>
            </a:r>
          </a:p>
          <a:p>
            <a:pPr algn="ctr"/>
            <a:r>
              <a:rPr lang="en-GB" sz="800" dirty="0">
                <a:solidFill>
                  <a:schemeClr val="bg1"/>
                </a:solidFill>
                <a:latin typeface="Dreaming Outloud Pro" panose="03050502040302030504" pitchFamily="66" charset="0"/>
                <a:cs typeface="Dreaming Outloud Pro" panose="03050502040302030504" pitchFamily="66" charset="0"/>
              </a:rPr>
              <a:t>National Trails UK</a:t>
            </a:r>
          </a:p>
        </p:txBody>
      </p:sp>
      <p:sp>
        <p:nvSpPr>
          <p:cNvPr id="16" name="TextBox 15">
            <a:extLst>
              <a:ext uri="{FF2B5EF4-FFF2-40B4-BE49-F238E27FC236}">
                <a16:creationId xmlns:a16="http://schemas.microsoft.com/office/drawing/2014/main" id="{CAE454F1-B311-D3B5-86A5-55120CDC0EA5}"/>
              </a:ext>
            </a:extLst>
          </p:cNvPr>
          <p:cNvSpPr txBox="1"/>
          <p:nvPr/>
        </p:nvSpPr>
        <p:spPr>
          <a:xfrm>
            <a:off x="593804" y="3185040"/>
            <a:ext cx="1259643" cy="461665"/>
          </a:xfrm>
          <a:custGeom>
            <a:avLst/>
            <a:gdLst>
              <a:gd name="connsiteX0" fmla="*/ 0 w 1259643"/>
              <a:gd name="connsiteY0" fmla="*/ 0 h 461665"/>
              <a:gd name="connsiteX1" fmla="*/ 394688 w 1259643"/>
              <a:gd name="connsiteY1" fmla="*/ 0 h 461665"/>
              <a:gd name="connsiteX2" fmla="*/ 814569 w 1259643"/>
              <a:gd name="connsiteY2" fmla="*/ 0 h 461665"/>
              <a:gd name="connsiteX3" fmla="*/ 1259643 w 1259643"/>
              <a:gd name="connsiteY3" fmla="*/ 0 h 461665"/>
              <a:gd name="connsiteX4" fmla="*/ 1259643 w 1259643"/>
              <a:gd name="connsiteY4" fmla="*/ 461665 h 461665"/>
              <a:gd name="connsiteX5" fmla="*/ 827166 w 1259643"/>
              <a:gd name="connsiteY5" fmla="*/ 461665 h 461665"/>
              <a:gd name="connsiteX6" fmla="*/ 432477 w 1259643"/>
              <a:gd name="connsiteY6" fmla="*/ 461665 h 461665"/>
              <a:gd name="connsiteX7" fmla="*/ 0 w 1259643"/>
              <a:gd name="connsiteY7" fmla="*/ 461665 h 461665"/>
              <a:gd name="connsiteX8" fmla="*/ 0 w 1259643"/>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643" h="461665" fill="none" extrusionOk="0">
                <a:moveTo>
                  <a:pt x="0" y="0"/>
                </a:moveTo>
                <a:cubicBezTo>
                  <a:pt x="163533" y="-39480"/>
                  <a:pt x="284603" y="29023"/>
                  <a:pt x="394688" y="0"/>
                </a:cubicBezTo>
                <a:cubicBezTo>
                  <a:pt x="504773" y="-29023"/>
                  <a:pt x="661269" y="43798"/>
                  <a:pt x="814569" y="0"/>
                </a:cubicBezTo>
                <a:cubicBezTo>
                  <a:pt x="967869" y="-43798"/>
                  <a:pt x="1062381" y="39331"/>
                  <a:pt x="1259643" y="0"/>
                </a:cubicBezTo>
                <a:cubicBezTo>
                  <a:pt x="1286652" y="95606"/>
                  <a:pt x="1243540" y="324843"/>
                  <a:pt x="1259643" y="461665"/>
                </a:cubicBezTo>
                <a:cubicBezTo>
                  <a:pt x="1161388" y="509671"/>
                  <a:pt x="984153" y="418453"/>
                  <a:pt x="827166" y="461665"/>
                </a:cubicBezTo>
                <a:cubicBezTo>
                  <a:pt x="670179" y="504877"/>
                  <a:pt x="541941" y="431185"/>
                  <a:pt x="432477" y="461665"/>
                </a:cubicBezTo>
                <a:cubicBezTo>
                  <a:pt x="323013" y="492145"/>
                  <a:pt x="147329" y="415550"/>
                  <a:pt x="0" y="461665"/>
                </a:cubicBezTo>
                <a:cubicBezTo>
                  <a:pt x="-11838" y="303070"/>
                  <a:pt x="18735" y="164346"/>
                  <a:pt x="0" y="0"/>
                </a:cubicBezTo>
                <a:close/>
              </a:path>
              <a:path w="1259643" h="461665" stroke="0" extrusionOk="0">
                <a:moveTo>
                  <a:pt x="0" y="0"/>
                </a:moveTo>
                <a:cubicBezTo>
                  <a:pt x="129176" y="-25033"/>
                  <a:pt x="308620" y="49701"/>
                  <a:pt x="445074" y="0"/>
                </a:cubicBezTo>
                <a:cubicBezTo>
                  <a:pt x="581528" y="-49701"/>
                  <a:pt x="671222" y="25610"/>
                  <a:pt x="890148" y="0"/>
                </a:cubicBezTo>
                <a:cubicBezTo>
                  <a:pt x="1109074" y="-25610"/>
                  <a:pt x="1134444" y="10961"/>
                  <a:pt x="1259643" y="0"/>
                </a:cubicBezTo>
                <a:cubicBezTo>
                  <a:pt x="1280587" y="214669"/>
                  <a:pt x="1249315" y="247693"/>
                  <a:pt x="1259643" y="461665"/>
                </a:cubicBezTo>
                <a:cubicBezTo>
                  <a:pt x="1121697" y="506363"/>
                  <a:pt x="970416" y="423832"/>
                  <a:pt x="864955" y="461665"/>
                </a:cubicBezTo>
                <a:cubicBezTo>
                  <a:pt x="759494" y="499498"/>
                  <a:pt x="605255" y="410438"/>
                  <a:pt x="432477" y="461665"/>
                </a:cubicBezTo>
                <a:cubicBezTo>
                  <a:pt x="259699" y="512892"/>
                  <a:pt x="173539" y="453603"/>
                  <a:pt x="0" y="461665"/>
                </a:cubicBezTo>
                <a:cubicBezTo>
                  <a:pt x="-46053" y="357636"/>
                  <a:pt x="38534" y="193907"/>
                  <a:pt x="0" y="0"/>
                </a:cubicBezTo>
                <a:close/>
              </a:path>
            </a:pathLst>
          </a:custGeom>
          <a:solidFill>
            <a:srgbClr val="B889C1"/>
          </a:solidFill>
          <a:ln>
            <a:solidFill>
              <a:srgbClr val="7030A0"/>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tx1"/>
                </a:solidFill>
                <a:latin typeface="Dreaming Outloud Pro" panose="03050502040302030504" pitchFamily="66" charset="0"/>
                <a:cs typeface="Dreaming Outloud Pro" panose="03050502040302030504" pitchFamily="66" charset="0"/>
              </a:rPr>
              <a:t>Deb Brookes</a:t>
            </a:r>
          </a:p>
          <a:p>
            <a:pPr algn="ctr"/>
            <a:r>
              <a:rPr lang="en-GB" sz="800" dirty="0">
                <a:solidFill>
                  <a:schemeClr val="tx1"/>
                </a:solidFill>
                <a:latin typeface="Dreaming Outloud Pro" panose="03050502040302030504" pitchFamily="66" charset="0"/>
                <a:cs typeface="Dreaming Outloud Pro" panose="03050502040302030504" pitchFamily="66" charset="0"/>
              </a:rPr>
              <a:t>Strategic Engagement Manager, NPE</a:t>
            </a:r>
          </a:p>
        </p:txBody>
      </p:sp>
      <p:sp>
        <p:nvSpPr>
          <p:cNvPr id="17" name="TextBox 16">
            <a:extLst>
              <a:ext uri="{FF2B5EF4-FFF2-40B4-BE49-F238E27FC236}">
                <a16:creationId xmlns:a16="http://schemas.microsoft.com/office/drawing/2014/main" id="{91C8833A-9618-B701-D632-4C9684AE07F2}"/>
              </a:ext>
            </a:extLst>
          </p:cNvPr>
          <p:cNvSpPr txBox="1"/>
          <p:nvPr/>
        </p:nvSpPr>
        <p:spPr>
          <a:xfrm>
            <a:off x="593804" y="4319704"/>
            <a:ext cx="1214125" cy="461665"/>
          </a:xfrm>
          <a:custGeom>
            <a:avLst/>
            <a:gdLst>
              <a:gd name="connsiteX0" fmla="*/ 0 w 1214125"/>
              <a:gd name="connsiteY0" fmla="*/ 0 h 461665"/>
              <a:gd name="connsiteX1" fmla="*/ 380426 w 1214125"/>
              <a:gd name="connsiteY1" fmla="*/ 0 h 461665"/>
              <a:gd name="connsiteX2" fmla="*/ 785134 w 1214125"/>
              <a:gd name="connsiteY2" fmla="*/ 0 h 461665"/>
              <a:gd name="connsiteX3" fmla="*/ 1214125 w 1214125"/>
              <a:gd name="connsiteY3" fmla="*/ 0 h 461665"/>
              <a:gd name="connsiteX4" fmla="*/ 1214125 w 1214125"/>
              <a:gd name="connsiteY4" fmla="*/ 461665 h 461665"/>
              <a:gd name="connsiteX5" fmla="*/ 797275 w 1214125"/>
              <a:gd name="connsiteY5" fmla="*/ 461665 h 461665"/>
              <a:gd name="connsiteX6" fmla="*/ 416850 w 1214125"/>
              <a:gd name="connsiteY6" fmla="*/ 461665 h 461665"/>
              <a:gd name="connsiteX7" fmla="*/ 0 w 1214125"/>
              <a:gd name="connsiteY7" fmla="*/ 461665 h 461665"/>
              <a:gd name="connsiteX8" fmla="*/ 0 w 1214125"/>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125" h="461665" fill="none" extrusionOk="0">
                <a:moveTo>
                  <a:pt x="0" y="0"/>
                </a:moveTo>
                <a:cubicBezTo>
                  <a:pt x="130774" y="-44923"/>
                  <a:pt x="219998" y="43126"/>
                  <a:pt x="380426" y="0"/>
                </a:cubicBezTo>
                <a:cubicBezTo>
                  <a:pt x="540854" y="-43126"/>
                  <a:pt x="672216" y="24251"/>
                  <a:pt x="785134" y="0"/>
                </a:cubicBezTo>
                <a:cubicBezTo>
                  <a:pt x="898052" y="-24251"/>
                  <a:pt x="1077308" y="14808"/>
                  <a:pt x="1214125" y="0"/>
                </a:cubicBezTo>
                <a:cubicBezTo>
                  <a:pt x="1241134" y="95606"/>
                  <a:pt x="1198022" y="324843"/>
                  <a:pt x="1214125" y="461665"/>
                </a:cubicBezTo>
                <a:cubicBezTo>
                  <a:pt x="1079447" y="461746"/>
                  <a:pt x="917162" y="425666"/>
                  <a:pt x="797275" y="461665"/>
                </a:cubicBezTo>
                <a:cubicBezTo>
                  <a:pt x="677388" y="497664"/>
                  <a:pt x="507244" y="416927"/>
                  <a:pt x="416850" y="461665"/>
                </a:cubicBezTo>
                <a:cubicBezTo>
                  <a:pt x="326457" y="506403"/>
                  <a:pt x="120147" y="436827"/>
                  <a:pt x="0" y="461665"/>
                </a:cubicBezTo>
                <a:cubicBezTo>
                  <a:pt x="-11838" y="303070"/>
                  <a:pt x="18735" y="164346"/>
                  <a:pt x="0" y="0"/>
                </a:cubicBezTo>
                <a:close/>
              </a:path>
              <a:path w="1214125" h="461665" stroke="0" extrusionOk="0">
                <a:moveTo>
                  <a:pt x="0" y="0"/>
                </a:moveTo>
                <a:cubicBezTo>
                  <a:pt x="190970" y="-15027"/>
                  <a:pt x="242817" y="47550"/>
                  <a:pt x="428991" y="0"/>
                </a:cubicBezTo>
                <a:cubicBezTo>
                  <a:pt x="615165" y="-47550"/>
                  <a:pt x="751606" y="32586"/>
                  <a:pt x="857982" y="0"/>
                </a:cubicBezTo>
                <a:cubicBezTo>
                  <a:pt x="964358" y="-32586"/>
                  <a:pt x="1055741" y="23095"/>
                  <a:pt x="1214125" y="0"/>
                </a:cubicBezTo>
                <a:cubicBezTo>
                  <a:pt x="1235069" y="214669"/>
                  <a:pt x="1203797" y="247693"/>
                  <a:pt x="1214125" y="461665"/>
                </a:cubicBezTo>
                <a:cubicBezTo>
                  <a:pt x="1054516" y="469240"/>
                  <a:pt x="992775" y="450650"/>
                  <a:pt x="833699" y="461665"/>
                </a:cubicBezTo>
                <a:cubicBezTo>
                  <a:pt x="674623" y="472680"/>
                  <a:pt x="536569" y="430186"/>
                  <a:pt x="416850" y="461665"/>
                </a:cubicBezTo>
                <a:cubicBezTo>
                  <a:pt x="297131" y="493144"/>
                  <a:pt x="173352" y="414205"/>
                  <a:pt x="0" y="461665"/>
                </a:cubicBezTo>
                <a:cubicBezTo>
                  <a:pt x="-46053" y="357636"/>
                  <a:pt x="38534" y="193907"/>
                  <a:pt x="0" y="0"/>
                </a:cubicBezTo>
                <a:close/>
              </a:path>
            </a:pathLst>
          </a:custGeom>
          <a:solidFill>
            <a:srgbClr val="708573"/>
          </a:solidFill>
          <a:ln>
            <a:solidFill>
              <a:srgbClr val="9DAD9F"/>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Hazel McDowall</a:t>
            </a:r>
          </a:p>
          <a:p>
            <a:pPr algn="ctr"/>
            <a:r>
              <a:rPr lang="en-GB" sz="800" dirty="0">
                <a:solidFill>
                  <a:schemeClr val="bg1"/>
                </a:solidFill>
                <a:latin typeface="Dreaming Outloud Pro" panose="03050502040302030504" pitchFamily="66" charset="0"/>
                <a:cs typeface="Dreaming Outloud Pro" panose="03050502040302030504" pitchFamily="66" charset="0"/>
              </a:rPr>
              <a:t>Principal Landscape Officer, NE</a:t>
            </a:r>
          </a:p>
        </p:txBody>
      </p:sp>
      <p:cxnSp>
        <p:nvCxnSpPr>
          <p:cNvPr id="18" name="Straight Connector 17">
            <a:extLst>
              <a:ext uri="{FF2B5EF4-FFF2-40B4-BE49-F238E27FC236}">
                <a16:creationId xmlns:a16="http://schemas.microsoft.com/office/drawing/2014/main" id="{ABBE82DC-7120-29DE-89B2-52AFF3A8526C}"/>
              </a:ext>
            </a:extLst>
          </p:cNvPr>
          <p:cNvCxnSpPr>
            <a:cxnSpLocks/>
            <a:stCxn id="4" idx="2"/>
            <a:endCxn id="7" idx="1"/>
          </p:cNvCxnSpPr>
          <p:nvPr/>
        </p:nvCxnSpPr>
        <p:spPr>
          <a:xfrm>
            <a:off x="4076435" y="900641"/>
            <a:ext cx="2416101" cy="441942"/>
          </a:xfrm>
          <a:prstGeom prst="line">
            <a:avLst/>
          </a:prstGeom>
          <a:ln w="12700">
            <a:solidFill>
              <a:srgbClr val="7A6855"/>
            </a:solidFill>
            <a:prstDash val="sysDot"/>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A668B044-86CA-5A38-E166-7F0CC095873A}"/>
              </a:ext>
            </a:extLst>
          </p:cNvPr>
          <p:cNvSpPr/>
          <p:nvPr/>
        </p:nvSpPr>
        <p:spPr>
          <a:xfrm>
            <a:off x="7704064" y="2487250"/>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6">
              <a:extLst>
                <a:ext uri="{28A0092B-C50C-407E-A947-70E740481C1C}">
                  <a14:useLocalDpi xmlns:a14="http://schemas.microsoft.com/office/drawing/2010/main" val="0"/>
                </a:ext>
              </a:extLst>
            </a:blip>
            <a:stretch>
              <a:fillRect t="-13132" b="-11744"/>
            </a:stretch>
          </a:blipFill>
          <a:ln w="12700">
            <a:solidFill>
              <a:srgbClr val="7A99AC"/>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5BEAC4AC-70F2-0182-78E5-0CD28EECACA8}"/>
              </a:ext>
            </a:extLst>
          </p:cNvPr>
          <p:cNvSpPr txBox="1"/>
          <p:nvPr/>
        </p:nvSpPr>
        <p:spPr>
          <a:xfrm>
            <a:off x="7538675" y="3046915"/>
            <a:ext cx="997240" cy="461665"/>
          </a:xfrm>
          <a:custGeom>
            <a:avLst/>
            <a:gdLst>
              <a:gd name="connsiteX0" fmla="*/ 0 w 997240"/>
              <a:gd name="connsiteY0" fmla="*/ 0 h 461665"/>
              <a:gd name="connsiteX1" fmla="*/ 468703 w 997240"/>
              <a:gd name="connsiteY1" fmla="*/ 0 h 461665"/>
              <a:gd name="connsiteX2" fmla="*/ 997240 w 997240"/>
              <a:gd name="connsiteY2" fmla="*/ 0 h 461665"/>
              <a:gd name="connsiteX3" fmla="*/ 997240 w 997240"/>
              <a:gd name="connsiteY3" fmla="*/ 461665 h 461665"/>
              <a:gd name="connsiteX4" fmla="*/ 488648 w 997240"/>
              <a:gd name="connsiteY4" fmla="*/ 461665 h 461665"/>
              <a:gd name="connsiteX5" fmla="*/ 0 w 997240"/>
              <a:gd name="connsiteY5" fmla="*/ 461665 h 461665"/>
              <a:gd name="connsiteX6" fmla="*/ 0 w 997240"/>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240" h="461665" fill="none" extrusionOk="0">
                <a:moveTo>
                  <a:pt x="0" y="0"/>
                </a:moveTo>
                <a:cubicBezTo>
                  <a:pt x="230538" y="-49432"/>
                  <a:pt x="257003" y="24017"/>
                  <a:pt x="468703" y="0"/>
                </a:cubicBezTo>
                <a:cubicBezTo>
                  <a:pt x="680403" y="-24017"/>
                  <a:pt x="875053" y="42970"/>
                  <a:pt x="997240" y="0"/>
                </a:cubicBezTo>
                <a:cubicBezTo>
                  <a:pt x="1033212" y="108866"/>
                  <a:pt x="956043" y="292762"/>
                  <a:pt x="997240" y="461665"/>
                </a:cubicBezTo>
                <a:cubicBezTo>
                  <a:pt x="758124" y="475806"/>
                  <a:pt x="618006" y="453964"/>
                  <a:pt x="488648" y="461665"/>
                </a:cubicBezTo>
                <a:cubicBezTo>
                  <a:pt x="359290" y="469366"/>
                  <a:pt x="142410" y="433299"/>
                  <a:pt x="0" y="461665"/>
                </a:cubicBezTo>
                <a:cubicBezTo>
                  <a:pt x="-53452" y="356488"/>
                  <a:pt x="17765" y="215707"/>
                  <a:pt x="0" y="0"/>
                </a:cubicBezTo>
                <a:close/>
              </a:path>
              <a:path w="997240" h="461665" stroke="0" extrusionOk="0">
                <a:moveTo>
                  <a:pt x="0" y="0"/>
                </a:moveTo>
                <a:cubicBezTo>
                  <a:pt x="125800" y="-60604"/>
                  <a:pt x="398897" y="52634"/>
                  <a:pt x="518565" y="0"/>
                </a:cubicBezTo>
                <a:cubicBezTo>
                  <a:pt x="638234" y="-52634"/>
                  <a:pt x="828489" y="14812"/>
                  <a:pt x="997240" y="0"/>
                </a:cubicBezTo>
                <a:cubicBezTo>
                  <a:pt x="1001679" y="193165"/>
                  <a:pt x="956893" y="290249"/>
                  <a:pt x="997240" y="461665"/>
                </a:cubicBezTo>
                <a:cubicBezTo>
                  <a:pt x="769113" y="465682"/>
                  <a:pt x="694485" y="422438"/>
                  <a:pt x="518565" y="461665"/>
                </a:cubicBezTo>
                <a:cubicBezTo>
                  <a:pt x="342645" y="500892"/>
                  <a:pt x="143932" y="435213"/>
                  <a:pt x="0" y="461665"/>
                </a:cubicBezTo>
                <a:cubicBezTo>
                  <a:pt x="-3073" y="283692"/>
                  <a:pt x="13631" y="108577"/>
                  <a:pt x="0" y="0"/>
                </a:cubicBezTo>
                <a:close/>
              </a:path>
            </a:pathLst>
          </a:custGeom>
          <a:solidFill>
            <a:srgbClr val="506E80"/>
          </a:solidFill>
          <a:ln w="12700">
            <a:solidFill>
              <a:srgbClr val="7A99AC"/>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Kaye Jemmeson</a:t>
            </a:r>
          </a:p>
          <a:p>
            <a:pPr algn="ctr"/>
            <a:r>
              <a:rPr lang="en-GB" sz="800" dirty="0">
                <a:solidFill>
                  <a:schemeClr val="bg1"/>
                </a:solidFill>
                <a:latin typeface="Dreaming Outloud Pro" panose="03050502040302030504" pitchFamily="66" charset="0"/>
                <a:cs typeface="Dreaming Outloud Pro" panose="03050502040302030504" pitchFamily="66" charset="0"/>
              </a:rPr>
              <a:t>Comms Manager</a:t>
            </a:r>
          </a:p>
          <a:p>
            <a:pPr algn="ctr"/>
            <a:r>
              <a:rPr lang="en-GB" sz="800" dirty="0">
                <a:solidFill>
                  <a:schemeClr val="bg1"/>
                </a:solidFill>
                <a:latin typeface="Dreaming Outloud Pro" panose="03050502040302030504" pitchFamily="66" charset="0"/>
                <a:cs typeface="Dreaming Outloud Pro" panose="03050502040302030504" pitchFamily="66" charset="0"/>
              </a:rPr>
              <a:t>NTUK</a:t>
            </a:r>
          </a:p>
        </p:txBody>
      </p:sp>
      <p:sp>
        <p:nvSpPr>
          <p:cNvPr id="21" name="Oval 20">
            <a:extLst>
              <a:ext uri="{FF2B5EF4-FFF2-40B4-BE49-F238E27FC236}">
                <a16:creationId xmlns:a16="http://schemas.microsoft.com/office/drawing/2014/main" id="{3A879C3A-21A7-9270-D5A9-13A6535E8ED8}"/>
              </a:ext>
            </a:extLst>
          </p:cNvPr>
          <p:cNvSpPr/>
          <p:nvPr/>
        </p:nvSpPr>
        <p:spPr>
          <a:xfrm>
            <a:off x="6391900" y="2487250"/>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7">
              <a:extLst>
                <a:ext uri="{28A0092B-C50C-407E-A947-70E740481C1C}">
                  <a14:useLocalDpi xmlns:a14="http://schemas.microsoft.com/office/drawing/2010/main" val="0"/>
                </a:ext>
              </a:extLst>
            </a:blip>
            <a:stretch>
              <a:fillRect l="-7554" t="-26117" r="-19314" b="-47344"/>
            </a:stretch>
          </a:blipFill>
          <a:ln w="12700">
            <a:solidFill>
              <a:srgbClr val="9DAD9F"/>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26177890-3A39-F055-77FE-F4C17B21B188}"/>
              </a:ext>
            </a:extLst>
          </p:cNvPr>
          <p:cNvSpPr txBox="1"/>
          <p:nvPr/>
        </p:nvSpPr>
        <p:spPr>
          <a:xfrm>
            <a:off x="6237200" y="3032068"/>
            <a:ext cx="949944" cy="461665"/>
          </a:xfrm>
          <a:custGeom>
            <a:avLst/>
            <a:gdLst>
              <a:gd name="connsiteX0" fmla="*/ 0 w 949944"/>
              <a:gd name="connsiteY0" fmla="*/ 0 h 461665"/>
              <a:gd name="connsiteX1" fmla="*/ 446474 w 949944"/>
              <a:gd name="connsiteY1" fmla="*/ 0 h 461665"/>
              <a:gd name="connsiteX2" fmla="*/ 949944 w 949944"/>
              <a:gd name="connsiteY2" fmla="*/ 0 h 461665"/>
              <a:gd name="connsiteX3" fmla="*/ 949944 w 949944"/>
              <a:gd name="connsiteY3" fmla="*/ 461665 h 461665"/>
              <a:gd name="connsiteX4" fmla="*/ 465473 w 949944"/>
              <a:gd name="connsiteY4" fmla="*/ 461665 h 461665"/>
              <a:gd name="connsiteX5" fmla="*/ 0 w 949944"/>
              <a:gd name="connsiteY5" fmla="*/ 461665 h 461665"/>
              <a:gd name="connsiteX6" fmla="*/ 0 w 949944"/>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944" h="461665" fill="none" extrusionOk="0">
                <a:moveTo>
                  <a:pt x="0" y="0"/>
                </a:moveTo>
                <a:cubicBezTo>
                  <a:pt x="89899" y="-5672"/>
                  <a:pt x="283346" y="25578"/>
                  <a:pt x="446474" y="0"/>
                </a:cubicBezTo>
                <a:cubicBezTo>
                  <a:pt x="609602" y="-25578"/>
                  <a:pt x="736770" y="3360"/>
                  <a:pt x="949944" y="0"/>
                </a:cubicBezTo>
                <a:cubicBezTo>
                  <a:pt x="985916" y="108866"/>
                  <a:pt x="908747" y="292762"/>
                  <a:pt x="949944" y="461665"/>
                </a:cubicBezTo>
                <a:cubicBezTo>
                  <a:pt x="831678" y="463756"/>
                  <a:pt x="587184" y="461120"/>
                  <a:pt x="465473" y="461665"/>
                </a:cubicBezTo>
                <a:cubicBezTo>
                  <a:pt x="343762" y="462210"/>
                  <a:pt x="187138" y="425922"/>
                  <a:pt x="0" y="461665"/>
                </a:cubicBezTo>
                <a:cubicBezTo>
                  <a:pt x="-53452" y="356488"/>
                  <a:pt x="17765" y="215707"/>
                  <a:pt x="0" y="0"/>
                </a:cubicBezTo>
                <a:close/>
              </a:path>
              <a:path w="949944" h="461665" stroke="0" extrusionOk="0">
                <a:moveTo>
                  <a:pt x="0" y="0"/>
                </a:moveTo>
                <a:cubicBezTo>
                  <a:pt x="112333" y="-55038"/>
                  <a:pt x="375572" y="26537"/>
                  <a:pt x="493971" y="0"/>
                </a:cubicBezTo>
                <a:cubicBezTo>
                  <a:pt x="612370" y="-26537"/>
                  <a:pt x="828903" y="40093"/>
                  <a:pt x="949944" y="0"/>
                </a:cubicBezTo>
                <a:cubicBezTo>
                  <a:pt x="954383" y="193165"/>
                  <a:pt x="909597" y="290249"/>
                  <a:pt x="949944" y="461665"/>
                </a:cubicBezTo>
                <a:cubicBezTo>
                  <a:pt x="806998" y="513347"/>
                  <a:pt x="689686" y="442049"/>
                  <a:pt x="493971" y="461665"/>
                </a:cubicBezTo>
                <a:cubicBezTo>
                  <a:pt x="298256" y="481281"/>
                  <a:pt x="163597" y="460820"/>
                  <a:pt x="0" y="461665"/>
                </a:cubicBezTo>
                <a:cubicBezTo>
                  <a:pt x="-3073" y="283692"/>
                  <a:pt x="13631" y="108577"/>
                  <a:pt x="0" y="0"/>
                </a:cubicBezTo>
                <a:close/>
              </a:path>
            </a:pathLst>
          </a:custGeom>
          <a:solidFill>
            <a:srgbClr val="708573"/>
          </a:solidFill>
          <a:ln w="12700">
            <a:solidFill>
              <a:srgbClr val="9DAD9F"/>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Saskia Luqmani</a:t>
            </a:r>
          </a:p>
          <a:p>
            <a:pPr algn="ctr"/>
            <a:r>
              <a:rPr lang="en-GB" sz="800" dirty="0">
                <a:solidFill>
                  <a:schemeClr val="bg1"/>
                </a:solidFill>
                <a:latin typeface="Dreaming Outloud Pro" panose="03050502040302030504" pitchFamily="66" charset="0"/>
                <a:cs typeface="Dreaming Outloud Pro" panose="03050502040302030504" pitchFamily="66" charset="0"/>
              </a:rPr>
              <a:t>EDI Lead</a:t>
            </a:r>
          </a:p>
          <a:p>
            <a:pPr algn="ctr"/>
            <a:r>
              <a:rPr lang="en-GB" sz="800" dirty="0">
                <a:solidFill>
                  <a:schemeClr val="bg1"/>
                </a:solidFill>
                <a:latin typeface="Dreaming Outloud Pro" panose="03050502040302030504" pitchFamily="66" charset="0"/>
                <a:cs typeface="Dreaming Outloud Pro" panose="03050502040302030504" pitchFamily="66" charset="0"/>
              </a:rPr>
              <a:t>NE</a:t>
            </a:r>
          </a:p>
        </p:txBody>
      </p:sp>
      <p:sp>
        <p:nvSpPr>
          <p:cNvPr id="23" name="Oval 22">
            <a:extLst>
              <a:ext uri="{FF2B5EF4-FFF2-40B4-BE49-F238E27FC236}">
                <a16:creationId xmlns:a16="http://schemas.microsoft.com/office/drawing/2014/main" id="{727309F8-F268-B644-6522-3AF2250184CF}"/>
              </a:ext>
            </a:extLst>
          </p:cNvPr>
          <p:cNvSpPr/>
          <p:nvPr/>
        </p:nvSpPr>
        <p:spPr>
          <a:xfrm>
            <a:off x="7707636" y="3655678"/>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8">
              <a:extLst>
                <a:ext uri="{28A0092B-C50C-407E-A947-70E740481C1C}">
                  <a14:useLocalDpi xmlns:a14="http://schemas.microsoft.com/office/drawing/2010/main" val="0"/>
                </a:ext>
              </a:extLst>
            </a:blip>
            <a:stretch>
              <a:fillRect t="-8" b="-32619"/>
            </a:stretch>
          </a:blipFill>
          <a:ln w="12700">
            <a:solidFill>
              <a:srgbClr val="F78F25"/>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746A7AF9-09AA-11BC-249E-640AF5B78C42}"/>
              </a:ext>
            </a:extLst>
          </p:cNvPr>
          <p:cNvSpPr/>
          <p:nvPr/>
        </p:nvSpPr>
        <p:spPr>
          <a:xfrm>
            <a:off x="3740502" y="3669972"/>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9">
              <a:extLst>
                <a:ext uri="{28A0092B-C50C-407E-A947-70E740481C1C}">
                  <a14:useLocalDpi xmlns:a14="http://schemas.microsoft.com/office/drawing/2010/main" val="0"/>
                </a:ext>
              </a:extLst>
            </a:blip>
            <a:stretch>
              <a:fillRect l="-6767" r="-24027"/>
            </a:stretch>
          </a:blipFill>
          <a:ln w="12700">
            <a:solidFill>
              <a:srgbClr val="7A99AC"/>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E4FF5A48-46AA-A82B-8699-6C2DEBDFF247}"/>
              </a:ext>
            </a:extLst>
          </p:cNvPr>
          <p:cNvSpPr/>
          <p:nvPr/>
        </p:nvSpPr>
        <p:spPr>
          <a:xfrm>
            <a:off x="5079736" y="2441846"/>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10">
              <a:extLst>
                <a:ext uri="{28A0092B-C50C-407E-A947-70E740481C1C}">
                  <a14:useLocalDpi xmlns:a14="http://schemas.microsoft.com/office/drawing/2010/main" val="0"/>
                </a:ext>
              </a:extLst>
            </a:blip>
            <a:stretch>
              <a:fillRect l="-646" t="-22625" r="646" b="-11213"/>
            </a:stretch>
          </a:blipFill>
          <a:ln w="12700">
            <a:solidFill>
              <a:srgbClr val="9DAD9F"/>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EBF7E41D-7F51-7F4B-B679-F6BC16ACC76A}"/>
              </a:ext>
            </a:extLst>
          </p:cNvPr>
          <p:cNvSpPr/>
          <p:nvPr/>
        </p:nvSpPr>
        <p:spPr>
          <a:xfrm rot="5400000">
            <a:off x="3836733" y="2434746"/>
            <a:ext cx="624102" cy="663218"/>
          </a:xfrm>
          <a:custGeom>
            <a:avLst/>
            <a:gdLst>
              <a:gd name="connsiteX0" fmla="*/ 0 w 624102"/>
              <a:gd name="connsiteY0" fmla="*/ 331609 h 663218"/>
              <a:gd name="connsiteX1" fmla="*/ 312051 w 624102"/>
              <a:gd name="connsiteY1" fmla="*/ 0 h 663218"/>
              <a:gd name="connsiteX2" fmla="*/ 624102 w 624102"/>
              <a:gd name="connsiteY2" fmla="*/ 331609 h 663218"/>
              <a:gd name="connsiteX3" fmla="*/ 312051 w 624102"/>
              <a:gd name="connsiteY3" fmla="*/ 663218 h 663218"/>
              <a:gd name="connsiteX4" fmla="*/ 0 w 624102"/>
              <a:gd name="connsiteY4" fmla="*/ 331609 h 66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02" h="663218" fill="none" extrusionOk="0">
                <a:moveTo>
                  <a:pt x="0" y="331609"/>
                </a:moveTo>
                <a:cubicBezTo>
                  <a:pt x="-33551" y="137863"/>
                  <a:pt x="143660" y="-35328"/>
                  <a:pt x="312051" y="0"/>
                </a:cubicBezTo>
                <a:cubicBezTo>
                  <a:pt x="491342" y="-12180"/>
                  <a:pt x="585459" y="133335"/>
                  <a:pt x="624102" y="331609"/>
                </a:cubicBezTo>
                <a:cubicBezTo>
                  <a:pt x="657563" y="514854"/>
                  <a:pt x="452111" y="685105"/>
                  <a:pt x="312051" y="663218"/>
                </a:cubicBezTo>
                <a:cubicBezTo>
                  <a:pt x="147228" y="682313"/>
                  <a:pt x="10182" y="529480"/>
                  <a:pt x="0" y="331609"/>
                </a:cubicBezTo>
                <a:close/>
              </a:path>
              <a:path w="624102" h="663218" stroke="0" extrusionOk="0">
                <a:moveTo>
                  <a:pt x="0" y="331609"/>
                </a:moveTo>
                <a:cubicBezTo>
                  <a:pt x="29652" y="157317"/>
                  <a:pt x="133272" y="22030"/>
                  <a:pt x="312051" y="0"/>
                </a:cubicBezTo>
                <a:cubicBezTo>
                  <a:pt x="475211" y="10070"/>
                  <a:pt x="601137" y="183297"/>
                  <a:pt x="624102" y="331609"/>
                </a:cubicBezTo>
                <a:cubicBezTo>
                  <a:pt x="606007" y="540207"/>
                  <a:pt x="463682" y="660873"/>
                  <a:pt x="312051" y="663218"/>
                </a:cubicBezTo>
                <a:cubicBezTo>
                  <a:pt x="123723" y="631357"/>
                  <a:pt x="-23963" y="488422"/>
                  <a:pt x="0" y="331609"/>
                </a:cubicBezTo>
                <a:close/>
              </a:path>
            </a:pathLst>
          </a:custGeom>
          <a:blipFill>
            <a:blip r:embed="rId11">
              <a:extLst>
                <a:ext uri="{28A0092B-C50C-407E-A947-70E740481C1C}">
                  <a14:useLocalDpi xmlns:a14="http://schemas.microsoft.com/office/drawing/2010/main" val="0"/>
                </a:ext>
              </a:extLst>
            </a:blip>
            <a:stretch>
              <a:fillRect l="-39926" t="-45457" r="-77086" b="-12961"/>
            </a:stretch>
          </a:blipFill>
          <a:ln w="12700">
            <a:solidFill>
              <a:srgbClr val="9DAD9F"/>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57A532C6-9EB5-12A7-E9FA-C44E6FFB8043}"/>
              </a:ext>
            </a:extLst>
          </p:cNvPr>
          <p:cNvSpPr/>
          <p:nvPr/>
        </p:nvSpPr>
        <p:spPr>
          <a:xfrm>
            <a:off x="6392039" y="3690205"/>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12">
              <a:extLst>
                <a:ext uri="{28A0092B-C50C-407E-A947-70E740481C1C}">
                  <a14:useLocalDpi xmlns:a14="http://schemas.microsoft.com/office/drawing/2010/main" val="0"/>
                </a:ext>
              </a:extLst>
            </a:blip>
            <a:stretch>
              <a:fillRect l="-14142" t="-248" r="-37482" b="248"/>
            </a:stretch>
          </a:blipFill>
          <a:ln w="12700">
            <a:solidFill>
              <a:srgbClr val="F78F25"/>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AABE39CE-DCD3-09A5-C5C6-B35B852D75FF}"/>
              </a:ext>
            </a:extLst>
          </p:cNvPr>
          <p:cNvSpPr/>
          <p:nvPr/>
        </p:nvSpPr>
        <p:spPr>
          <a:xfrm>
            <a:off x="2534944" y="2436449"/>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13">
              <a:extLst>
                <a:ext uri="{28A0092B-C50C-407E-A947-70E740481C1C}">
                  <a14:useLocalDpi xmlns:a14="http://schemas.microsoft.com/office/drawing/2010/main" val="0"/>
                </a:ext>
              </a:extLst>
            </a:blip>
            <a:stretch>
              <a:fillRect/>
            </a:stretch>
          </a:blipFill>
          <a:ln w="12700">
            <a:solidFill>
              <a:srgbClr val="9DAD9F"/>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D61E327D-0425-216E-0011-BE5274BF3EE9}"/>
              </a:ext>
            </a:extLst>
          </p:cNvPr>
          <p:cNvSpPr/>
          <p:nvPr/>
        </p:nvSpPr>
        <p:spPr>
          <a:xfrm>
            <a:off x="2542885" y="3655678"/>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14">
              <a:extLst>
                <a:ext uri="{28A0092B-C50C-407E-A947-70E740481C1C}">
                  <a14:useLocalDpi xmlns:a14="http://schemas.microsoft.com/office/drawing/2010/main" val="0"/>
                </a:ext>
              </a:extLst>
            </a:blip>
            <a:stretch>
              <a:fillRect l="-10438" r="-328" b="-38060"/>
            </a:stretch>
          </a:blipFill>
          <a:ln w="12700">
            <a:solidFill>
              <a:srgbClr val="7A99AC"/>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214572D8-FF79-658F-3160-86A81A22FB4C}"/>
              </a:ext>
            </a:extLst>
          </p:cNvPr>
          <p:cNvSpPr/>
          <p:nvPr/>
        </p:nvSpPr>
        <p:spPr>
          <a:xfrm>
            <a:off x="5035100" y="3685750"/>
            <a:ext cx="663218" cy="624102"/>
          </a:xfrm>
          <a:custGeom>
            <a:avLst/>
            <a:gdLst>
              <a:gd name="connsiteX0" fmla="*/ 0 w 663218"/>
              <a:gd name="connsiteY0" fmla="*/ 312051 h 624102"/>
              <a:gd name="connsiteX1" fmla="*/ 331609 w 663218"/>
              <a:gd name="connsiteY1" fmla="*/ 0 h 624102"/>
              <a:gd name="connsiteX2" fmla="*/ 663218 w 663218"/>
              <a:gd name="connsiteY2" fmla="*/ 312051 h 624102"/>
              <a:gd name="connsiteX3" fmla="*/ 331609 w 663218"/>
              <a:gd name="connsiteY3" fmla="*/ 624102 h 624102"/>
              <a:gd name="connsiteX4" fmla="*/ 0 w 663218"/>
              <a:gd name="connsiteY4" fmla="*/ 312051 h 62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218" h="624102" fill="none" extrusionOk="0">
                <a:moveTo>
                  <a:pt x="0" y="312051"/>
                </a:moveTo>
                <a:cubicBezTo>
                  <a:pt x="-33720" y="129054"/>
                  <a:pt x="149164" y="-6239"/>
                  <a:pt x="331609" y="0"/>
                </a:cubicBezTo>
                <a:cubicBezTo>
                  <a:pt x="523664" y="-15618"/>
                  <a:pt x="650236" y="134627"/>
                  <a:pt x="663218" y="312051"/>
                </a:cubicBezTo>
                <a:cubicBezTo>
                  <a:pt x="667683" y="484406"/>
                  <a:pt x="486299" y="643394"/>
                  <a:pt x="331609" y="624102"/>
                </a:cubicBezTo>
                <a:cubicBezTo>
                  <a:pt x="155029" y="640771"/>
                  <a:pt x="10137" y="499055"/>
                  <a:pt x="0" y="312051"/>
                </a:cubicBezTo>
                <a:close/>
              </a:path>
              <a:path w="663218" h="624102" stroke="0" extrusionOk="0">
                <a:moveTo>
                  <a:pt x="0" y="312051"/>
                </a:moveTo>
                <a:cubicBezTo>
                  <a:pt x="43810" y="152787"/>
                  <a:pt x="135809" y="43309"/>
                  <a:pt x="331609" y="0"/>
                </a:cubicBezTo>
                <a:cubicBezTo>
                  <a:pt x="491536" y="25464"/>
                  <a:pt x="653315" y="154729"/>
                  <a:pt x="663218" y="312051"/>
                </a:cubicBezTo>
                <a:cubicBezTo>
                  <a:pt x="647672" y="506262"/>
                  <a:pt x="489536" y="621247"/>
                  <a:pt x="331609" y="624102"/>
                </a:cubicBezTo>
                <a:cubicBezTo>
                  <a:pt x="129809" y="586919"/>
                  <a:pt x="-7251" y="476425"/>
                  <a:pt x="0" y="312051"/>
                </a:cubicBezTo>
                <a:close/>
              </a:path>
            </a:pathLst>
          </a:custGeom>
          <a:blipFill>
            <a:blip r:embed="rId15">
              <a:extLst>
                <a:ext uri="{28A0092B-C50C-407E-A947-70E740481C1C}">
                  <a14:useLocalDpi xmlns:a14="http://schemas.microsoft.com/office/drawing/2010/main" val="0"/>
                </a:ext>
              </a:extLst>
            </a:blip>
            <a:stretch>
              <a:fillRect l="-7969" t="-29397" r="-39593" b="-74647"/>
            </a:stretch>
          </a:blipFill>
          <a:ln w="12700">
            <a:solidFill>
              <a:srgbClr val="B889C1"/>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3A631842-DD8D-8538-B70B-274C63AB458C}"/>
              </a:ext>
            </a:extLst>
          </p:cNvPr>
          <p:cNvSpPr txBox="1"/>
          <p:nvPr/>
        </p:nvSpPr>
        <p:spPr>
          <a:xfrm>
            <a:off x="4846205" y="3023369"/>
            <a:ext cx="1136053" cy="461665"/>
          </a:xfrm>
          <a:custGeom>
            <a:avLst/>
            <a:gdLst>
              <a:gd name="connsiteX0" fmla="*/ 0 w 1136053"/>
              <a:gd name="connsiteY0" fmla="*/ 0 h 461665"/>
              <a:gd name="connsiteX1" fmla="*/ 533945 w 1136053"/>
              <a:gd name="connsiteY1" fmla="*/ 0 h 461665"/>
              <a:gd name="connsiteX2" fmla="*/ 1136053 w 1136053"/>
              <a:gd name="connsiteY2" fmla="*/ 0 h 461665"/>
              <a:gd name="connsiteX3" fmla="*/ 1136053 w 1136053"/>
              <a:gd name="connsiteY3" fmla="*/ 461665 h 461665"/>
              <a:gd name="connsiteX4" fmla="*/ 556666 w 1136053"/>
              <a:gd name="connsiteY4" fmla="*/ 461665 h 461665"/>
              <a:gd name="connsiteX5" fmla="*/ 0 w 1136053"/>
              <a:gd name="connsiteY5" fmla="*/ 461665 h 461665"/>
              <a:gd name="connsiteX6" fmla="*/ 0 w 1136053"/>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053" h="461665" fill="none" extrusionOk="0">
                <a:moveTo>
                  <a:pt x="0" y="0"/>
                </a:moveTo>
                <a:cubicBezTo>
                  <a:pt x="241242" y="-50483"/>
                  <a:pt x="272573" y="11271"/>
                  <a:pt x="533945" y="0"/>
                </a:cubicBezTo>
                <a:cubicBezTo>
                  <a:pt x="795317" y="-11271"/>
                  <a:pt x="897076" y="1994"/>
                  <a:pt x="1136053" y="0"/>
                </a:cubicBezTo>
                <a:cubicBezTo>
                  <a:pt x="1172025" y="108866"/>
                  <a:pt x="1094856" y="292762"/>
                  <a:pt x="1136053" y="461665"/>
                </a:cubicBezTo>
                <a:cubicBezTo>
                  <a:pt x="969286" y="486048"/>
                  <a:pt x="745003" y="446718"/>
                  <a:pt x="556666" y="461665"/>
                </a:cubicBezTo>
                <a:cubicBezTo>
                  <a:pt x="368329" y="476612"/>
                  <a:pt x="163855" y="424601"/>
                  <a:pt x="0" y="461665"/>
                </a:cubicBezTo>
                <a:cubicBezTo>
                  <a:pt x="-53452" y="356488"/>
                  <a:pt x="17765" y="215707"/>
                  <a:pt x="0" y="0"/>
                </a:cubicBezTo>
                <a:close/>
              </a:path>
              <a:path w="1136053" h="461665" stroke="0" extrusionOk="0">
                <a:moveTo>
                  <a:pt x="0" y="0"/>
                </a:moveTo>
                <a:cubicBezTo>
                  <a:pt x="250277" y="-26936"/>
                  <a:pt x="353049" y="3389"/>
                  <a:pt x="590748" y="0"/>
                </a:cubicBezTo>
                <a:cubicBezTo>
                  <a:pt x="828447" y="-3389"/>
                  <a:pt x="959417" y="54413"/>
                  <a:pt x="1136053" y="0"/>
                </a:cubicBezTo>
                <a:cubicBezTo>
                  <a:pt x="1140492" y="193165"/>
                  <a:pt x="1095706" y="290249"/>
                  <a:pt x="1136053" y="461665"/>
                </a:cubicBezTo>
                <a:cubicBezTo>
                  <a:pt x="868498" y="503872"/>
                  <a:pt x="801720" y="440972"/>
                  <a:pt x="590748" y="461665"/>
                </a:cubicBezTo>
                <a:cubicBezTo>
                  <a:pt x="379776" y="482358"/>
                  <a:pt x="282846" y="409760"/>
                  <a:pt x="0" y="461665"/>
                </a:cubicBezTo>
                <a:cubicBezTo>
                  <a:pt x="-3073" y="283692"/>
                  <a:pt x="13631" y="108577"/>
                  <a:pt x="0" y="0"/>
                </a:cubicBezTo>
                <a:close/>
              </a:path>
            </a:pathLst>
          </a:custGeom>
          <a:solidFill>
            <a:srgbClr val="708573"/>
          </a:solidFill>
          <a:ln w="12700">
            <a:solidFill>
              <a:srgbClr val="9DAD9F"/>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Leo Fisher</a:t>
            </a:r>
          </a:p>
          <a:p>
            <a:pPr algn="ctr"/>
            <a:r>
              <a:rPr lang="en-GB" sz="800" dirty="0">
                <a:solidFill>
                  <a:schemeClr val="bg1"/>
                </a:solidFill>
                <a:latin typeface="Dreaming Outloud Pro" panose="03050502040302030504" pitchFamily="66" charset="0"/>
                <a:cs typeface="Dreaming Outloud Pro" panose="03050502040302030504" pitchFamily="66" charset="0"/>
              </a:rPr>
              <a:t>Evidence Coordinator</a:t>
            </a:r>
          </a:p>
          <a:p>
            <a:pPr algn="ctr"/>
            <a:r>
              <a:rPr lang="en-GB" sz="800" dirty="0">
                <a:solidFill>
                  <a:schemeClr val="bg1"/>
                </a:solidFill>
                <a:latin typeface="Dreaming Outloud Pro" panose="03050502040302030504" pitchFamily="66" charset="0"/>
                <a:cs typeface="Dreaming Outloud Pro" panose="03050502040302030504" pitchFamily="66" charset="0"/>
              </a:rPr>
              <a:t>NE</a:t>
            </a:r>
          </a:p>
        </p:txBody>
      </p:sp>
      <p:sp>
        <p:nvSpPr>
          <p:cNvPr id="32" name="TextBox 31">
            <a:extLst>
              <a:ext uri="{FF2B5EF4-FFF2-40B4-BE49-F238E27FC236}">
                <a16:creationId xmlns:a16="http://schemas.microsoft.com/office/drawing/2014/main" id="{13086E16-1CDD-C964-741A-F9AA811C1CE7}"/>
              </a:ext>
            </a:extLst>
          </p:cNvPr>
          <p:cNvSpPr txBox="1"/>
          <p:nvPr/>
        </p:nvSpPr>
        <p:spPr>
          <a:xfrm>
            <a:off x="3580569" y="3023083"/>
            <a:ext cx="1118748" cy="461665"/>
          </a:xfrm>
          <a:custGeom>
            <a:avLst/>
            <a:gdLst>
              <a:gd name="connsiteX0" fmla="*/ 0 w 1118748"/>
              <a:gd name="connsiteY0" fmla="*/ 0 h 461665"/>
              <a:gd name="connsiteX1" fmla="*/ 525812 w 1118748"/>
              <a:gd name="connsiteY1" fmla="*/ 0 h 461665"/>
              <a:gd name="connsiteX2" fmla="*/ 1118748 w 1118748"/>
              <a:gd name="connsiteY2" fmla="*/ 0 h 461665"/>
              <a:gd name="connsiteX3" fmla="*/ 1118748 w 1118748"/>
              <a:gd name="connsiteY3" fmla="*/ 461665 h 461665"/>
              <a:gd name="connsiteX4" fmla="*/ 548187 w 1118748"/>
              <a:gd name="connsiteY4" fmla="*/ 461665 h 461665"/>
              <a:gd name="connsiteX5" fmla="*/ 0 w 1118748"/>
              <a:gd name="connsiteY5" fmla="*/ 461665 h 461665"/>
              <a:gd name="connsiteX6" fmla="*/ 0 w 1118748"/>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748" h="461665" fill="none" extrusionOk="0">
                <a:moveTo>
                  <a:pt x="0" y="0"/>
                </a:moveTo>
                <a:cubicBezTo>
                  <a:pt x="191861" y="-17721"/>
                  <a:pt x="307690" y="31048"/>
                  <a:pt x="525812" y="0"/>
                </a:cubicBezTo>
                <a:cubicBezTo>
                  <a:pt x="743934" y="-31048"/>
                  <a:pt x="836166" y="41638"/>
                  <a:pt x="1118748" y="0"/>
                </a:cubicBezTo>
                <a:cubicBezTo>
                  <a:pt x="1154720" y="108866"/>
                  <a:pt x="1077551" y="292762"/>
                  <a:pt x="1118748" y="461665"/>
                </a:cubicBezTo>
                <a:cubicBezTo>
                  <a:pt x="895351" y="512935"/>
                  <a:pt x="779125" y="417321"/>
                  <a:pt x="548187" y="461665"/>
                </a:cubicBezTo>
                <a:cubicBezTo>
                  <a:pt x="317249" y="506009"/>
                  <a:pt x="121592" y="410764"/>
                  <a:pt x="0" y="461665"/>
                </a:cubicBezTo>
                <a:cubicBezTo>
                  <a:pt x="-53452" y="356488"/>
                  <a:pt x="17765" y="215707"/>
                  <a:pt x="0" y="0"/>
                </a:cubicBezTo>
                <a:close/>
              </a:path>
              <a:path w="1118748" h="461665" stroke="0" extrusionOk="0">
                <a:moveTo>
                  <a:pt x="0" y="0"/>
                </a:moveTo>
                <a:cubicBezTo>
                  <a:pt x="165190" y="-19114"/>
                  <a:pt x="346680" y="27610"/>
                  <a:pt x="581749" y="0"/>
                </a:cubicBezTo>
                <a:cubicBezTo>
                  <a:pt x="816818" y="-27610"/>
                  <a:pt x="926711" y="1293"/>
                  <a:pt x="1118748" y="0"/>
                </a:cubicBezTo>
                <a:cubicBezTo>
                  <a:pt x="1123187" y="193165"/>
                  <a:pt x="1078401" y="290249"/>
                  <a:pt x="1118748" y="461665"/>
                </a:cubicBezTo>
                <a:cubicBezTo>
                  <a:pt x="941718" y="461714"/>
                  <a:pt x="786152" y="443546"/>
                  <a:pt x="581749" y="461665"/>
                </a:cubicBezTo>
                <a:cubicBezTo>
                  <a:pt x="377346" y="479784"/>
                  <a:pt x="143949" y="456301"/>
                  <a:pt x="0" y="461665"/>
                </a:cubicBezTo>
                <a:cubicBezTo>
                  <a:pt x="-3073" y="283692"/>
                  <a:pt x="13631" y="108577"/>
                  <a:pt x="0" y="0"/>
                </a:cubicBezTo>
                <a:close/>
              </a:path>
            </a:pathLst>
          </a:custGeom>
          <a:solidFill>
            <a:srgbClr val="708573"/>
          </a:solidFill>
          <a:ln w="12700">
            <a:solidFill>
              <a:srgbClr val="9DAD9F"/>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Harriet Knafler</a:t>
            </a:r>
          </a:p>
          <a:p>
            <a:pPr algn="ctr"/>
            <a:r>
              <a:rPr lang="en-GB" sz="800" dirty="0">
                <a:solidFill>
                  <a:schemeClr val="bg1"/>
                </a:solidFill>
                <a:latin typeface="Dreaming Outloud Pro" panose="03050502040302030504" pitchFamily="66" charset="0"/>
                <a:cs typeface="Dreaming Outloud Pro" panose="03050502040302030504" pitchFamily="66" charset="0"/>
              </a:rPr>
              <a:t>Evidence Coordinator NE</a:t>
            </a:r>
          </a:p>
        </p:txBody>
      </p:sp>
      <p:sp>
        <p:nvSpPr>
          <p:cNvPr id="33" name="TextBox 32">
            <a:extLst>
              <a:ext uri="{FF2B5EF4-FFF2-40B4-BE49-F238E27FC236}">
                <a16:creationId xmlns:a16="http://schemas.microsoft.com/office/drawing/2014/main" id="{3B0F741F-7DEE-BF3E-B5AE-99A6E1DAE1CD}"/>
              </a:ext>
            </a:extLst>
          </p:cNvPr>
          <p:cNvSpPr txBox="1"/>
          <p:nvPr/>
        </p:nvSpPr>
        <p:spPr>
          <a:xfrm>
            <a:off x="2288866" y="3020577"/>
            <a:ext cx="1155373" cy="461665"/>
          </a:xfrm>
          <a:custGeom>
            <a:avLst/>
            <a:gdLst>
              <a:gd name="connsiteX0" fmla="*/ 0 w 1155373"/>
              <a:gd name="connsiteY0" fmla="*/ 0 h 461665"/>
              <a:gd name="connsiteX1" fmla="*/ 543025 w 1155373"/>
              <a:gd name="connsiteY1" fmla="*/ 0 h 461665"/>
              <a:gd name="connsiteX2" fmla="*/ 1155373 w 1155373"/>
              <a:gd name="connsiteY2" fmla="*/ 0 h 461665"/>
              <a:gd name="connsiteX3" fmla="*/ 1155373 w 1155373"/>
              <a:gd name="connsiteY3" fmla="*/ 461665 h 461665"/>
              <a:gd name="connsiteX4" fmla="*/ 566133 w 1155373"/>
              <a:gd name="connsiteY4" fmla="*/ 461665 h 461665"/>
              <a:gd name="connsiteX5" fmla="*/ 0 w 1155373"/>
              <a:gd name="connsiteY5" fmla="*/ 461665 h 461665"/>
              <a:gd name="connsiteX6" fmla="*/ 0 w 1155373"/>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373" h="461665" fill="none" extrusionOk="0">
                <a:moveTo>
                  <a:pt x="0" y="0"/>
                </a:moveTo>
                <a:cubicBezTo>
                  <a:pt x="108922" y="-16447"/>
                  <a:pt x="348670" y="63150"/>
                  <a:pt x="543025" y="0"/>
                </a:cubicBezTo>
                <a:cubicBezTo>
                  <a:pt x="737380" y="-63150"/>
                  <a:pt x="905737" y="8001"/>
                  <a:pt x="1155373" y="0"/>
                </a:cubicBezTo>
                <a:cubicBezTo>
                  <a:pt x="1191345" y="108866"/>
                  <a:pt x="1114176" y="292762"/>
                  <a:pt x="1155373" y="461665"/>
                </a:cubicBezTo>
                <a:cubicBezTo>
                  <a:pt x="954523" y="481227"/>
                  <a:pt x="778501" y="397963"/>
                  <a:pt x="566133" y="461665"/>
                </a:cubicBezTo>
                <a:cubicBezTo>
                  <a:pt x="353765" y="525367"/>
                  <a:pt x="213212" y="458628"/>
                  <a:pt x="0" y="461665"/>
                </a:cubicBezTo>
                <a:cubicBezTo>
                  <a:pt x="-53452" y="356488"/>
                  <a:pt x="17765" y="215707"/>
                  <a:pt x="0" y="0"/>
                </a:cubicBezTo>
                <a:close/>
              </a:path>
              <a:path w="1155373" h="461665" stroke="0" extrusionOk="0">
                <a:moveTo>
                  <a:pt x="0" y="0"/>
                </a:moveTo>
                <a:cubicBezTo>
                  <a:pt x="137240" y="-30340"/>
                  <a:pt x="336693" y="3715"/>
                  <a:pt x="600794" y="0"/>
                </a:cubicBezTo>
                <a:cubicBezTo>
                  <a:pt x="864895" y="-3715"/>
                  <a:pt x="945047" y="29155"/>
                  <a:pt x="1155373" y="0"/>
                </a:cubicBezTo>
                <a:cubicBezTo>
                  <a:pt x="1159812" y="193165"/>
                  <a:pt x="1115026" y="290249"/>
                  <a:pt x="1155373" y="461665"/>
                </a:cubicBezTo>
                <a:cubicBezTo>
                  <a:pt x="1028713" y="507482"/>
                  <a:pt x="807671" y="440246"/>
                  <a:pt x="600794" y="461665"/>
                </a:cubicBezTo>
                <a:cubicBezTo>
                  <a:pt x="393917" y="483084"/>
                  <a:pt x="268171" y="435172"/>
                  <a:pt x="0" y="461665"/>
                </a:cubicBezTo>
                <a:cubicBezTo>
                  <a:pt x="-3073" y="283692"/>
                  <a:pt x="13631" y="108577"/>
                  <a:pt x="0" y="0"/>
                </a:cubicBezTo>
                <a:close/>
              </a:path>
            </a:pathLst>
          </a:custGeom>
          <a:solidFill>
            <a:srgbClr val="708573"/>
          </a:solidFill>
          <a:ln w="12700">
            <a:solidFill>
              <a:srgbClr val="9DAD9F"/>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Tom Johnstone</a:t>
            </a:r>
          </a:p>
          <a:p>
            <a:pPr algn="ctr"/>
            <a:r>
              <a:rPr lang="en-GB" sz="800" dirty="0">
                <a:solidFill>
                  <a:schemeClr val="bg1"/>
                </a:solidFill>
                <a:latin typeface="Dreaming Outloud Pro" panose="03050502040302030504" pitchFamily="66" charset="0"/>
                <a:cs typeface="Dreaming Outloud Pro" panose="03050502040302030504" pitchFamily="66" charset="0"/>
              </a:rPr>
              <a:t>Nature Recovery Lead</a:t>
            </a:r>
          </a:p>
          <a:p>
            <a:pPr algn="ctr"/>
            <a:r>
              <a:rPr lang="en-GB" sz="800" dirty="0">
                <a:solidFill>
                  <a:schemeClr val="bg1"/>
                </a:solidFill>
                <a:latin typeface="Dreaming Outloud Pro" panose="03050502040302030504" pitchFamily="66" charset="0"/>
                <a:cs typeface="Dreaming Outloud Pro" panose="03050502040302030504" pitchFamily="66" charset="0"/>
              </a:rPr>
              <a:t>NE</a:t>
            </a:r>
          </a:p>
        </p:txBody>
      </p:sp>
      <p:sp>
        <p:nvSpPr>
          <p:cNvPr id="34" name="TextBox 33">
            <a:extLst>
              <a:ext uri="{FF2B5EF4-FFF2-40B4-BE49-F238E27FC236}">
                <a16:creationId xmlns:a16="http://schemas.microsoft.com/office/drawing/2014/main" id="{1DEDA9F7-A5A8-BC18-DE9F-350B83C9FC09}"/>
              </a:ext>
            </a:extLst>
          </p:cNvPr>
          <p:cNvSpPr txBox="1"/>
          <p:nvPr/>
        </p:nvSpPr>
        <p:spPr>
          <a:xfrm>
            <a:off x="4817674" y="4234901"/>
            <a:ext cx="1085236" cy="461665"/>
          </a:xfrm>
          <a:custGeom>
            <a:avLst/>
            <a:gdLst>
              <a:gd name="connsiteX0" fmla="*/ 0 w 1085236"/>
              <a:gd name="connsiteY0" fmla="*/ 0 h 461665"/>
              <a:gd name="connsiteX1" fmla="*/ 510061 w 1085236"/>
              <a:gd name="connsiteY1" fmla="*/ 0 h 461665"/>
              <a:gd name="connsiteX2" fmla="*/ 1085236 w 1085236"/>
              <a:gd name="connsiteY2" fmla="*/ 0 h 461665"/>
              <a:gd name="connsiteX3" fmla="*/ 1085236 w 1085236"/>
              <a:gd name="connsiteY3" fmla="*/ 461665 h 461665"/>
              <a:gd name="connsiteX4" fmla="*/ 531766 w 1085236"/>
              <a:gd name="connsiteY4" fmla="*/ 461665 h 461665"/>
              <a:gd name="connsiteX5" fmla="*/ 0 w 1085236"/>
              <a:gd name="connsiteY5" fmla="*/ 461665 h 461665"/>
              <a:gd name="connsiteX6" fmla="*/ 0 w 1085236"/>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236" h="461665" fill="none" extrusionOk="0">
                <a:moveTo>
                  <a:pt x="0" y="0"/>
                </a:moveTo>
                <a:cubicBezTo>
                  <a:pt x="123654" y="-17402"/>
                  <a:pt x="297298" y="44126"/>
                  <a:pt x="510061" y="0"/>
                </a:cubicBezTo>
                <a:cubicBezTo>
                  <a:pt x="722824" y="-44126"/>
                  <a:pt x="910022" y="58391"/>
                  <a:pt x="1085236" y="0"/>
                </a:cubicBezTo>
                <a:cubicBezTo>
                  <a:pt x="1121208" y="108866"/>
                  <a:pt x="1044039" y="292762"/>
                  <a:pt x="1085236" y="461665"/>
                </a:cubicBezTo>
                <a:cubicBezTo>
                  <a:pt x="886418" y="466900"/>
                  <a:pt x="706946" y="424757"/>
                  <a:pt x="531766" y="461665"/>
                </a:cubicBezTo>
                <a:cubicBezTo>
                  <a:pt x="356586" y="498573"/>
                  <a:pt x="185883" y="398141"/>
                  <a:pt x="0" y="461665"/>
                </a:cubicBezTo>
                <a:cubicBezTo>
                  <a:pt x="-53452" y="356488"/>
                  <a:pt x="17765" y="215707"/>
                  <a:pt x="0" y="0"/>
                </a:cubicBezTo>
                <a:close/>
              </a:path>
              <a:path w="1085236" h="461665" stroke="0" extrusionOk="0">
                <a:moveTo>
                  <a:pt x="0" y="0"/>
                </a:moveTo>
                <a:cubicBezTo>
                  <a:pt x="128104" y="-47499"/>
                  <a:pt x="347276" y="22774"/>
                  <a:pt x="564323" y="0"/>
                </a:cubicBezTo>
                <a:cubicBezTo>
                  <a:pt x="781370" y="-22774"/>
                  <a:pt x="937507" y="36984"/>
                  <a:pt x="1085236" y="0"/>
                </a:cubicBezTo>
                <a:cubicBezTo>
                  <a:pt x="1089675" y="193165"/>
                  <a:pt x="1044889" y="290249"/>
                  <a:pt x="1085236" y="461665"/>
                </a:cubicBezTo>
                <a:cubicBezTo>
                  <a:pt x="939989" y="491359"/>
                  <a:pt x="750731" y="438583"/>
                  <a:pt x="564323" y="461665"/>
                </a:cubicBezTo>
                <a:cubicBezTo>
                  <a:pt x="377915" y="484747"/>
                  <a:pt x="206312" y="429461"/>
                  <a:pt x="0" y="461665"/>
                </a:cubicBezTo>
                <a:cubicBezTo>
                  <a:pt x="-3073" y="283692"/>
                  <a:pt x="13631" y="108577"/>
                  <a:pt x="0" y="0"/>
                </a:cubicBezTo>
                <a:close/>
              </a:path>
            </a:pathLst>
          </a:custGeom>
          <a:solidFill>
            <a:srgbClr val="B889C1"/>
          </a:solidFill>
          <a:ln w="12700">
            <a:solidFill>
              <a:srgbClr val="7030A0"/>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tx1"/>
                </a:solidFill>
                <a:latin typeface="Dreaming Outloud Pro" panose="03050502040302030504" pitchFamily="66" charset="0"/>
                <a:cs typeface="Dreaming Outloud Pro" panose="03050502040302030504" pitchFamily="66" charset="0"/>
              </a:rPr>
              <a:t>Kate Lacey</a:t>
            </a:r>
          </a:p>
          <a:p>
            <a:pPr algn="ctr"/>
            <a:r>
              <a:rPr lang="en-GB" sz="800" dirty="0">
                <a:solidFill>
                  <a:schemeClr val="tx1"/>
                </a:solidFill>
                <a:latin typeface="Dreaming Outloud Pro" panose="03050502040302030504" pitchFamily="66" charset="0"/>
                <a:cs typeface="Dreaming Outloud Pro" panose="03050502040302030504" pitchFamily="66" charset="0"/>
              </a:rPr>
              <a:t>NR Coordinator</a:t>
            </a:r>
          </a:p>
          <a:p>
            <a:pPr algn="ctr"/>
            <a:r>
              <a:rPr lang="en-GB" sz="800" dirty="0">
                <a:solidFill>
                  <a:schemeClr val="tx1"/>
                </a:solidFill>
                <a:latin typeface="Dreaming Outloud Pro" panose="03050502040302030504" pitchFamily="66" charset="0"/>
                <a:cs typeface="Dreaming Outloud Pro" panose="03050502040302030504" pitchFamily="66" charset="0"/>
              </a:rPr>
              <a:t>NPE</a:t>
            </a:r>
          </a:p>
        </p:txBody>
      </p:sp>
      <p:sp>
        <p:nvSpPr>
          <p:cNvPr id="35" name="TextBox 34">
            <a:extLst>
              <a:ext uri="{FF2B5EF4-FFF2-40B4-BE49-F238E27FC236}">
                <a16:creationId xmlns:a16="http://schemas.microsoft.com/office/drawing/2014/main" id="{12313766-200E-DA0F-CDDE-8DEF69C3FFAB}"/>
              </a:ext>
            </a:extLst>
          </p:cNvPr>
          <p:cNvSpPr txBox="1"/>
          <p:nvPr/>
        </p:nvSpPr>
        <p:spPr>
          <a:xfrm>
            <a:off x="2395948" y="4235189"/>
            <a:ext cx="959116" cy="461665"/>
          </a:xfrm>
          <a:custGeom>
            <a:avLst/>
            <a:gdLst>
              <a:gd name="connsiteX0" fmla="*/ 0 w 959116"/>
              <a:gd name="connsiteY0" fmla="*/ 0 h 461665"/>
              <a:gd name="connsiteX1" fmla="*/ 450785 w 959116"/>
              <a:gd name="connsiteY1" fmla="*/ 0 h 461665"/>
              <a:gd name="connsiteX2" fmla="*/ 959116 w 959116"/>
              <a:gd name="connsiteY2" fmla="*/ 0 h 461665"/>
              <a:gd name="connsiteX3" fmla="*/ 959116 w 959116"/>
              <a:gd name="connsiteY3" fmla="*/ 461665 h 461665"/>
              <a:gd name="connsiteX4" fmla="*/ 469967 w 959116"/>
              <a:gd name="connsiteY4" fmla="*/ 461665 h 461665"/>
              <a:gd name="connsiteX5" fmla="*/ 0 w 959116"/>
              <a:gd name="connsiteY5" fmla="*/ 461665 h 461665"/>
              <a:gd name="connsiteX6" fmla="*/ 0 w 959116"/>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116" h="461665" fill="none" extrusionOk="0">
                <a:moveTo>
                  <a:pt x="0" y="0"/>
                </a:moveTo>
                <a:cubicBezTo>
                  <a:pt x="111357" y="-10074"/>
                  <a:pt x="225502" y="46918"/>
                  <a:pt x="450785" y="0"/>
                </a:cubicBezTo>
                <a:cubicBezTo>
                  <a:pt x="676069" y="-46918"/>
                  <a:pt x="726334" y="12577"/>
                  <a:pt x="959116" y="0"/>
                </a:cubicBezTo>
                <a:cubicBezTo>
                  <a:pt x="995088" y="108866"/>
                  <a:pt x="917919" y="292762"/>
                  <a:pt x="959116" y="461665"/>
                </a:cubicBezTo>
                <a:cubicBezTo>
                  <a:pt x="824943" y="467129"/>
                  <a:pt x="610884" y="460929"/>
                  <a:pt x="469967" y="461665"/>
                </a:cubicBezTo>
                <a:cubicBezTo>
                  <a:pt x="329050" y="462401"/>
                  <a:pt x="142415" y="437962"/>
                  <a:pt x="0" y="461665"/>
                </a:cubicBezTo>
                <a:cubicBezTo>
                  <a:pt x="-53452" y="356488"/>
                  <a:pt x="17765" y="215707"/>
                  <a:pt x="0" y="0"/>
                </a:cubicBezTo>
                <a:close/>
              </a:path>
              <a:path w="959116" h="461665" stroke="0" extrusionOk="0">
                <a:moveTo>
                  <a:pt x="0" y="0"/>
                </a:moveTo>
                <a:cubicBezTo>
                  <a:pt x="101037" y="-24123"/>
                  <a:pt x="387962" y="9671"/>
                  <a:pt x="498740" y="0"/>
                </a:cubicBezTo>
                <a:cubicBezTo>
                  <a:pt x="609518" y="-9671"/>
                  <a:pt x="860541" y="8394"/>
                  <a:pt x="959116" y="0"/>
                </a:cubicBezTo>
                <a:cubicBezTo>
                  <a:pt x="963555" y="193165"/>
                  <a:pt x="918769" y="290249"/>
                  <a:pt x="959116" y="461665"/>
                </a:cubicBezTo>
                <a:cubicBezTo>
                  <a:pt x="768991" y="495962"/>
                  <a:pt x="706945" y="422910"/>
                  <a:pt x="498740" y="461665"/>
                </a:cubicBezTo>
                <a:cubicBezTo>
                  <a:pt x="290535" y="500420"/>
                  <a:pt x="175885" y="413155"/>
                  <a:pt x="0" y="461665"/>
                </a:cubicBezTo>
                <a:cubicBezTo>
                  <a:pt x="-3073" y="283692"/>
                  <a:pt x="13631" y="108577"/>
                  <a:pt x="0" y="0"/>
                </a:cubicBezTo>
                <a:close/>
              </a:path>
            </a:pathLst>
          </a:custGeom>
          <a:solidFill>
            <a:srgbClr val="506E80"/>
          </a:solidFill>
          <a:ln w="12700">
            <a:solidFill>
              <a:srgbClr val="7A99AC"/>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Hannah Brightley</a:t>
            </a:r>
          </a:p>
          <a:p>
            <a:pPr algn="ctr"/>
            <a:r>
              <a:rPr lang="en-GB" sz="800" dirty="0">
                <a:solidFill>
                  <a:schemeClr val="bg1"/>
                </a:solidFill>
                <a:latin typeface="Dreaming Outloud Pro" panose="03050502040302030504" pitchFamily="66" charset="0"/>
                <a:cs typeface="Dreaming Outloud Pro" panose="03050502040302030504" pitchFamily="66" charset="0"/>
              </a:rPr>
              <a:t>NR Coordinator</a:t>
            </a:r>
          </a:p>
          <a:p>
            <a:pPr algn="ctr"/>
            <a:r>
              <a:rPr lang="en-GB" sz="800" dirty="0">
                <a:solidFill>
                  <a:schemeClr val="bg1"/>
                </a:solidFill>
                <a:latin typeface="Dreaming Outloud Pro" panose="03050502040302030504" pitchFamily="66" charset="0"/>
                <a:cs typeface="Dreaming Outloud Pro" panose="03050502040302030504" pitchFamily="66" charset="0"/>
              </a:rPr>
              <a:t>NTUK</a:t>
            </a:r>
          </a:p>
        </p:txBody>
      </p:sp>
      <p:sp>
        <p:nvSpPr>
          <p:cNvPr id="36" name="TextBox 35">
            <a:extLst>
              <a:ext uri="{FF2B5EF4-FFF2-40B4-BE49-F238E27FC236}">
                <a16:creationId xmlns:a16="http://schemas.microsoft.com/office/drawing/2014/main" id="{C42E593E-EAD0-761D-61CC-93BDCFC0BA67}"/>
              </a:ext>
            </a:extLst>
          </p:cNvPr>
          <p:cNvSpPr txBox="1"/>
          <p:nvPr/>
        </p:nvSpPr>
        <p:spPr>
          <a:xfrm>
            <a:off x="6198357" y="4224233"/>
            <a:ext cx="1018512" cy="461665"/>
          </a:xfrm>
          <a:custGeom>
            <a:avLst/>
            <a:gdLst>
              <a:gd name="connsiteX0" fmla="*/ 0 w 1018512"/>
              <a:gd name="connsiteY0" fmla="*/ 0 h 461665"/>
              <a:gd name="connsiteX1" fmla="*/ 478701 w 1018512"/>
              <a:gd name="connsiteY1" fmla="*/ 0 h 461665"/>
              <a:gd name="connsiteX2" fmla="*/ 1018512 w 1018512"/>
              <a:gd name="connsiteY2" fmla="*/ 0 h 461665"/>
              <a:gd name="connsiteX3" fmla="*/ 1018512 w 1018512"/>
              <a:gd name="connsiteY3" fmla="*/ 461665 h 461665"/>
              <a:gd name="connsiteX4" fmla="*/ 499071 w 1018512"/>
              <a:gd name="connsiteY4" fmla="*/ 461665 h 461665"/>
              <a:gd name="connsiteX5" fmla="*/ 0 w 1018512"/>
              <a:gd name="connsiteY5" fmla="*/ 461665 h 461665"/>
              <a:gd name="connsiteX6" fmla="*/ 0 w 1018512"/>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512" h="461665" fill="none" extrusionOk="0">
                <a:moveTo>
                  <a:pt x="0" y="0"/>
                </a:moveTo>
                <a:cubicBezTo>
                  <a:pt x="123016" y="-26389"/>
                  <a:pt x="311919" y="55607"/>
                  <a:pt x="478701" y="0"/>
                </a:cubicBezTo>
                <a:cubicBezTo>
                  <a:pt x="645483" y="-55607"/>
                  <a:pt x="788016" y="19737"/>
                  <a:pt x="1018512" y="0"/>
                </a:cubicBezTo>
                <a:cubicBezTo>
                  <a:pt x="1054484" y="108866"/>
                  <a:pt x="977315" y="292762"/>
                  <a:pt x="1018512" y="461665"/>
                </a:cubicBezTo>
                <a:cubicBezTo>
                  <a:pt x="767196" y="481613"/>
                  <a:pt x="661995" y="423684"/>
                  <a:pt x="499071" y="461665"/>
                </a:cubicBezTo>
                <a:cubicBezTo>
                  <a:pt x="336147" y="499646"/>
                  <a:pt x="110326" y="451848"/>
                  <a:pt x="0" y="461665"/>
                </a:cubicBezTo>
                <a:cubicBezTo>
                  <a:pt x="-53452" y="356488"/>
                  <a:pt x="17765" y="215707"/>
                  <a:pt x="0" y="0"/>
                </a:cubicBezTo>
                <a:close/>
              </a:path>
              <a:path w="1018512" h="461665" stroke="0" extrusionOk="0">
                <a:moveTo>
                  <a:pt x="0" y="0"/>
                </a:moveTo>
                <a:cubicBezTo>
                  <a:pt x="261872" y="-42305"/>
                  <a:pt x="341110" y="35817"/>
                  <a:pt x="529626" y="0"/>
                </a:cubicBezTo>
                <a:cubicBezTo>
                  <a:pt x="718142" y="-35817"/>
                  <a:pt x="818143" y="47125"/>
                  <a:pt x="1018512" y="0"/>
                </a:cubicBezTo>
                <a:cubicBezTo>
                  <a:pt x="1022951" y="193165"/>
                  <a:pt x="978165" y="290249"/>
                  <a:pt x="1018512" y="461665"/>
                </a:cubicBezTo>
                <a:cubicBezTo>
                  <a:pt x="882244" y="489120"/>
                  <a:pt x="720852" y="413872"/>
                  <a:pt x="529626" y="461665"/>
                </a:cubicBezTo>
                <a:cubicBezTo>
                  <a:pt x="338400" y="509458"/>
                  <a:pt x="188275" y="455706"/>
                  <a:pt x="0" y="461665"/>
                </a:cubicBezTo>
                <a:cubicBezTo>
                  <a:pt x="-3073" y="283692"/>
                  <a:pt x="13631" y="108577"/>
                  <a:pt x="0" y="0"/>
                </a:cubicBezTo>
                <a:close/>
              </a:path>
            </a:pathLst>
          </a:custGeom>
          <a:solidFill>
            <a:srgbClr val="E35205"/>
          </a:solidFill>
          <a:ln w="12700">
            <a:solidFill>
              <a:srgbClr val="F78F25"/>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tx1"/>
                </a:solidFill>
                <a:latin typeface="Dreaming Outloud Pro" panose="03050502040302030504" pitchFamily="66" charset="0"/>
                <a:cs typeface="Dreaming Outloud Pro" panose="03050502040302030504" pitchFamily="66" charset="0"/>
              </a:rPr>
              <a:t>Bruce Winney</a:t>
            </a:r>
          </a:p>
          <a:p>
            <a:pPr algn="ctr"/>
            <a:r>
              <a:rPr lang="en-GB" sz="800" dirty="0">
                <a:solidFill>
                  <a:schemeClr val="tx1"/>
                </a:solidFill>
                <a:latin typeface="Dreaming Outloud Pro" panose="03050502040302030504" pitchFamily="66" charset="0"/>
                <a:cs typeface="Dreaming Outloud Pro" panose="03050502040302030504" pitchFamily="66" charset="0"/>
              </a:rPr>
              <a:t>NR Coordinator</a:t>
            </a:r>
          </a:p>
          <a:p>
            <a:pPr algn="ctr"/>
            <a:r>
              <a:rPr lang="en-GB" sz="800" dirty="0">
                <a:solidFill>
                  <a:schemeClr val="tx1"/>
                </a:solidFill>
                <a:latin typeface="Dreaming Outloud Pro" panose="03050502040302030504" pitchFamily="66" charset="0"/>
                <a:cs typeface="Dreaming Outloud Pro" panose="03050502040302030504" pitchFamily="66" charset="0"/>
              </a:rPr>
              <a:t>NLA</a:t>
            </a:r>
          </a:p>
        </p:txBody>
      </p:sp>
      <p:sp>
        <p:nvSpPr>
          <p:cNvPr id="37" name="TextBox 36">
            <a:extLst>
              <a:ext uri="{FF2B5EF4-FFF2-40B4-BE49-F238E27FC236}">
                <a16:creationId xmlns:a16="http://schemas.microsoft.com/office/drawing/2014/main" id="{113F63E8-7C39-B94A-D0C3-D9588D28FA10}"/>
              </a:ext>
            </a:extLst>
          </p:cNvPr>
          <p:cNvSpPr txBox="1"/>
          <p:nvPr/>
        </p:nvSpPr>
        <p:spPr>
          <a:xfrm>
            <a:off x="7552957" y="4228973"/>
            <a:ext cx="965246" cy="461665"/>
          </a:xfrm>
          <a:custGeom>
            <a:avLst/>
            <a:gdLst>
              <a:gd name="connsiteX0" fmla="*/ 0 w 965246"/>
              <a:gd name="connsiteY0" fmla="*/ 0 h 461665"/>
              <a:gd name="connsiteX1" fmla="*/ 453666 w 965246"/>
              <a:gd name="connsiteY1" fmla="*/ 0 h 461665"/>
              <a:gd name="connsiteX2" fmla="*/ 965246 w 965246"/>
              <a:gd name="connsiteY2" fmla="*/ 0 h 461665"/>
              <a:gd name="connsiteX3" fmla="*/ 965246 w 965246"/>
              <a:gd name="connsiteY3" fmla="*/ 461665 h 461665"/>
              <a:gd name="connsiteX4" fmla="*/ 472971 w 965246"/>
              <a:gd name="connsiteY4" fmla="*/ 461665 h 461665"/>
              <a:gd name="connsiteX5" fmla="*/ 0 w 965246"/>
              <a:gd name="connsiteY5" fmla="*/ 461665 h 461665"/>
              <a:gd name="connsiteX6" fmla="*/ 0 w 965246"/>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46" h="461665" fill="none" extrusionOk="0">
                <a:moveTo>
                  <a:pt x="0" y="0"/>
                </a:moveTo>
                <a:cubicBezTo>
                  <a:pt x="143878" y="-51264"/>
                  <a:pt x="243841" y="27970"/>
                  <a:pt x="453666" y="0"/>
                </a:cubicBezTo>
                <a:cubicBezTo>
                  <a:pt x="663491" y="-27970"/>
                  <a:pt x="760250" y="2277"/>
                  <a:pt x="965246" y="0"/>
                </a:cubicBezTo>
                <a:cubicBezTo>
                  <a:pt x="1001218" y="108866"/>
                  <a:pt x="924049" y="292762"/>
                  <a:pt x="965246" y="461665"/>
                </a:cubicBezTo>
                <a:cubicBezTo>
                  <a:pt x="830466" y="468702"/>
                  <a:pt x="674159" y="434766"/>
                  <a:pt x="472971" y="461665"/>
                </a:cubicBezTo>
                <a:cubicBezTo>
                  <a:pt x="271783" y="488564"/>
                  <a:pt x="156109" y="421990"/>
                  <a:pt x="0" y="461665"/>
                </a:cubicBezTo>
                <a:cubicBezTo>
                  <a:pt x="-53452" y="356488"/>
                  <a:pt x="17765" y="215707"/>
                  <a:pt x="0" y="0"/>
                </a:cubicBezTo>
                <a:close/>
              </a:path>
              <a:path w="965246" h="461665" stroke="0" extrusionOk="0">
                <a:moveTo>
                  <a:pt x="0" y="0"/>
                </a:moveTo>
                <a:cubicBezTo>
                  <a:pt x="121482" y="-14413"/>
                  <a:pt x="400442" y="7990"/>
                  <a:pt x="501928" y="0"/>
                </a:cubicBezTo>
                <a:cubicBezTo>
                  <a:pt x="603414" y="-7990"/>
                  <a:pt x="768639" y="9919"/>
                  <a:pt x="965246" y="0"/>
                </a:cubicBezTo>
                <a:cubicBezTo>
                  <a:pt x="969685" y="193165"/>
                  <a:pt x="924899" y="290249"/>
                  <a:pt x="965246" y="461665"/>
                </a:cubicBezTo>
                <a:cubicBezTo>
                  <a:pt x="810141" y="506419"/>
                  <a:pt x="639527" y="415757"/>
                  <a:pt x="501928" y="461665"/>
                </a:cubicBezTo>
                <a:cubicBezTo>
                  <a:pt x="364329" y="507573"/>
                  <a:pt x="152230" y="430323"/>
                  <a:pt x="0" y="461665"/>
                </a:cubicBezTo>
                <a:cubicBezTo>
                  <a:pt x="-3073" y="283692"/>
                  <a:pt x="13631" y="108577"/>
                  <a:pt x="0" y="0"/>
                </a:cubicBezTo>
                <a:close/>
              </a:path>
            </a:pathLst>
          </a:custGeom>
          <a:solidFill>
            <a:srgbClr val="E35205"/>
          </a:solidFill>
          <a:ln w="12700">
            <a:solidFill>
              <a:srgbClr val="F78F25"/>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tx1"/>
                </a:solidFill>
                <a:latin typeface="Dreaming Outloud Pro" panose="03050502040302030504" pitchFamily="66" charset="0"/>
                <a:cs typeface="Dreaming Outloud Pro" panose="03050502040302030504" pitchFamily="66" charset="0"/>
              </a:rPr>
              <a:t>Dave Hoccom</a:t>
            </a:r>
          </a:p>
          <a:p>
            <a:pPr algn="ctr"/>
            <a:r>
              <a:rPr lang="en-GB" sz="800" dirty="0">
                <a:solidFill>
                  <a:schemeClr val="tx1"/>
                </a:solidFill>
                <a:latin typeface="Dreaming Outloud Pro" panose="03050502040302030504" pitchFamily="66" charset="0"/>
                <a:cs typeface="Dreaming Outloud Pro" panose="03050502040302030504" pitchFamily="66" charset="0"/>
              </a:rPr>
              <a:t>Big Chalk</a:t>
            </a:r>
          </a:p>
          <a:p>
            <a:pPr algn="ctr"/>
            <a:r>
              <a:rPr lang="en-GB" sz="800" dirty="0">
                <a:solidFill>
                  <a:schemeClr val="tx1"/>
                </a:solidFill>
                <a:latin typeface="Dreaming Outloud Pro" panose="03050502040302030504" pitchFamily="66" charset="0"/>
                <a:cs typeface="Dreaming Outloud Pro" panose="03050502040302030504" pitchFamily="66" charset="0"/>
              </a:rPr>
              <a:t>(NLA)</a:t>
            </a:r>
          </a:p>
        </p:txBody>
      </p:sp>
      <p:sp>
        <p:nvSpPr>
          <p:cNvPr id="38" name="TextBox 37">
            <a:extLst>
              <a:ext uri="{FF2B5EF4-FFF2-40B4-BE49-F238E27FC236}">
                <a16:creationId xmlns:a16="http://schemas.microsoft.com/office/drawing/2014/main" id="{1C299144-0C0B-1E77-D786-C2FB6F661397}"/>
              </a:ext>
            </a:extLst>
          </p:cNvPr>
          <p:cNvSpPr txBox="1"/>
          <p:nvPr/>
        </p:nvSpPr>
        <p:spPr>
          <a:xfrm>
            <a:off x="3622323" y="4249307"/>
            <a:ext cx="928745" cy="461665"/>
          </a:xfrm>
          <a:custGeom>
            <a:avLst/>
            <a:gdLst>
              <a:gd name="connsiteX0" fmla="*/ 0 w 928745"/>
              <a:gd name="connsiteY0" fmla="*/ 0 h 461665"/>
              <a:gd name="connsiteX1" fmla="*/ 436510 w 928745"/>
              <a:gd name="connsiteY1" fmla="*/ 0 h 461665"/>
              <a:gd name="connsiteX2" fmla="*/ 928745 w 928745"/>
              <a:gd name="connsiteY2" fmla="*/ 0 h 461665"/>
              <a:gd name="connsiteX3" fmla="*/ 928745 w 928745"/>
              <a:gd name="connsiteY3" fmla="*/ 461665 h 461665"/>
              <a:gd name="connsiteX4" fmla="*/ 455085 w 928745"/>
              <a:gd name="connsiteY4" fmla="*/ 461665 h 461665"/>
              <a:gd name="connsiteX5" fmla="*/ 0 w 928745"/>
              <a:gd name="connsiteY5" fmla="*/ 461665 h 461665"/>
              <a:gd name="connsiteX6" fmla="*/ 0 w 928745"/>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745" h="461665" fill="none" extrusionOk="0">
                <a:moveTo>
                  <a:pt x="0" y="0"/>
                </a:moveTo>
                <a:cubicBezTo>
                  <a:pt x="91690" y="-16912"/>
                  <a:pt x="261555" y="19768"/>
                  <a:pt x="436510" y="0"/>
                </a:cubicBezTo>
                <a:cubicBezTo>
                  <a:pt x="611465" y="-19768"/>
                  <a:pt x="702545" y="7570"/>
                  <a:pt x="928745" y="0"/>
                </a:cubicBezTo>
                <a:cubicBezTo>
                  <a:pt x="964717" y="108866"/>
                  <a:pt x="887548" y="292762"/>
                  <a:pt x="928745" y="461665"/>
                </a:cubicBezTo>
                <a:cubicBezTo>
                  <a:pt x="699868" y="478481"/>
                  <a:pt x="687584" y="449714"/>
                  <a:pt x="455085" y="461665"/>
                </a:cubicBezTo>
                <a:cubicBezTo>
                  <a:pt x="222586" y="473616"/>
                  <a:pt x="109433" y="420939"/>
                  <a:pt x="0" y="461665"/>
                </a:cubicBezTo>
                <a:cubicBezTo>
                  <a:pt x="-53452" y="356488"/>
                  <a:pt x="17765" y="215707"/>
                  <a:pt x="0" y="0"/>
                </a:cubicBezTo>
                <a:close/>
              </a:path>
              <a:path w="928745" h="461665" stroke="0" extrusionOk="0">
                <a:moveTo>
                  <a:pt x="0" y="0"/>
                </a:moveTo>
                <a:cubicBezTo>
                  <a:pt x="239363" y="-35270"/>
                  <a:pt x="307404" y="55206"/>
                  <a:pt x="482947" y="0"/>
                </a:cubicBezTo>
                <a:cubicBezTo>
                  <a:pt x="658490" y="-55206"/>
                  <a:pt x="799966" y="44931"/>
                  <a:pt x="928745" y="0"/>
                </a:cubicBezTo>
                <a:cubicBezTo>
                  <a:pt x="933184" y="193165"/>
                  <a:pt x="888398" y="290249"/>
                  <a:pt x="928745" y="461665"/>
                </a:cubicBezTo>
                <a:cubicBezTo>
                  <a:pt x="741714" y="466678"/>
                  <a:pt x="574494" y="454622"/>
                  <a:pt x="482947" y="461665"/>
                </a:cubicBezTo>
                <a:cubicBezTo>
                  <a:pt x="391400" y="468708"/>
                  <a:pt x="217507" y="414723"/>
                  <a:pt x="0" y="461665"/>
                </a:cubicBezTo>
                <a:cubicBezTo>
                  <a:pt x="-3073" y="283692"/>
                  <a:pt x="13631" y="108577"/>
                  <a:pt x="0" y="0"/>
                </a:cubicBezTo>
                <a:close/>
              </a:path>
            </a:pathLst>
          </a:custGeom>
          <a:solidFill>
            <a:srgbClr val="506E80"/>
          </a:solidFill>
          <a:ln w="12700">
            <a:solidFill>
              <a:srgbClr val="7A99AC"/>
            </a:solidFill>
            <a:extLst>
              <a:ext uri="{C807C97D-BFC1-408E-A445-0C87EB9F89A2}">
                <ask:lineSketchStyleProps xmlns:ask="http://schemas.microsoft.com/office/drawing/2018/sketchyshapes" sd="3640983993">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800" dirty="0">
                <a:solidFill>
                  <a:schemeClr val="bg1"/>
                </a:solidFill>
                <a:latin typeface="Dreaming Outloud Pro" panose="03050502040302030504" pitchFamily="66" charset="0"/>
                <a:cs typeface="Dreaming Outloud Pro" panose="03050502040302030504" pitchFamily="66" charset="0"/>
              </a:rPr>
              <a:t>Kate Jury</a:t>
            </a:r>
          </a:p>
          <a:p>
            <a:pPr algn="ctr"/>
            <a:r>
              <a:rPr lang="en-GB" sz="800" dirty="0">
                <a:solidFill>
                  <a:schemeClr val="bg1"/>
                </a:solidFill>
                <a:latin typeface="Dreaming Outloud Pro" panose="03050502040302030504" pitchFamily="66" charset="0"/>
                <a:cs typeface="Dreaming Outloud Pro" panose="03050502040302030504" pitchFamily="66" charset="0"/>
              </a:rPr>
              <a:t>Coastal Wildbelt</a:t>
            </a:r>
          </a:p>
          <a:p>
            <a:pPr algn="ctr"/>
            <a:r>
              <a:rPr lang="en-GB" sz="800" dirty="0">
                <a:solidFill>
                  <a:schemeClr val="bg1"/>
                </a:solidFill>
                <a:latin typeface="Dreaming Outloud Pro" panose="03050502040302030504" pitchFamily="66" charset="0"/>
                <a:cs typeface="Dreaming Outloud Pro" panose="03050502040302030504" pitchFamily="66" charset="0"/>
              </a:rPr>
              <a:t>NTUK</a:t>
            </a:r>
          </a:p>
        </p:txBody>
      </p:sp>
      <p:sp>
        <p:nvSpPr>
          <p:cNvPr id="39" name="Rectangle 38">
            <a:extLst>
              <a:ext uri="{FF2B5EF4-FFF2-40B4-BE49-F238E27FC236}">
                <a16:creationId xmlns:a16="http://schemas.microsoft.com/office/drawing/2014/main" id="{F77764E4-9908-975E-9027-226E7D8BD707}"/>
              </a:ext>
            </a:extLst>
          </p:cNvPr>
          <p:cNvSpPr/>
          <p:nvPr/>
        </p:nvSpPr>
        <p:spPr>
          <a:xfrm>
            <a:off x="304865" y="214745"/>
            <a:ext cx="1758123" cy="4689764"/>
          </a:xfrm>
          <a:custGeom>
            <a:avLst/>
            <a:gdLst>
              <a:gd name="connsiteX0" fmla="*/ 0 w 1758123"/>
              <a:gd name="connsiteY0" fmla="*/ 0 h 4689764"/>
              <a:gd name="connsiteX1" fmla="*/ 568460 w 1758123"/>
              <a:gd name="connsiteY1" fmla="*/ 0 h 4689764"/>
              <a:gd name="connsiteX2" fmla="*/ 1136920 w 1758123"/>
              <a:gd name="connsiteY2" fmla="*/ 0 h 4689764"/>
              <a:gd name="connsiteX3" fmla="*/ 1758123 w 1758123"/>
              <a:gd name="connsiteY3" fmla="*/ 0 h 4689764"/>
              <a:gd name="connsiteX4" fmla="*/ 1758123 w 1758123"/>
              <a:gd name="connsiteY4" fmla="*/ 669966 h 4689764"/>
              <a:gd name="connsiteX5" fmla="*/ 1758123 w 1758123"/>
              <a:gd name="connsiteY5" fmla="*/ 1199240 h 4689764"/>
              <a:gd name="connsiteX6" fmla="*/ 1758123 w 1758123"/>
              <a:gd name="connsiteY6" fmla="*/ 1963001 h 4689764"/>
              <a:gd name="connsiteX7" fmla="*/ 1758123 w 1758123"/>
              <a:gd name="connsiteY7" fmla="*/ 2632968 h 4689764"/>
              <a:gd name="connsiteX8" fmla="*/ 1758123 w 1758123"/>
              <a:gd name="connsiteY8" fmla="*/ 3209139 h 4689764"/>
              <a:gd name="connsiteX9" fmla="*/ 1758123 w 1758123"/>
              <a:gd name="connsiteY9" fmla="*/ 3785310 h 4689764"/>
              <a:gd name="connsiteX10" fmla="*/ 1758123 w 1758123"/>
              <a:gd name="connsiteY10" fmla="*/ 4689764 h 4689764"/>
              <a:gd name="connsiteX11" fmla="*/ 1224826 w 1758123"/>
              <a:gd name="connsiteY11" fmla="*/ 4689764 h 4689764"/>
              <a:gd name="connsiteX12" fmla="*/ 673947 w 1758123"/>
              <a:gd name="connsiteY12" fmla="*/ 4689764 h 4689764"/>
              <a:gd name="connsiteX13" fmla="*/ 0 w 1758123"/>
              <a:gd name="connsiteY13" fmla="*/ 4689764 h 4689764"/>
              <a:gd name="connsiteX14" fmla="*/ 0 w 1758123"/>
              <a:gd name="connsiteY14" fmla="*/ 4160491 h 4689764"/>
              <a:gd name="connsiteX15" fmla="*/ 0 w 1758123"/>
              <a:gd name="connsiteY15" fmla="*/ 3443627 h 4689764"/>
              <a:gd name="connsiteX16" fmla="*/ 0 w 1758123"/>
              <a:gd name="connsiteY16" fmla="*/ 2867456 h 4689764"/>
              <a:gd name="connsiteX17" fmla="*/ 0 w 1758123"/>
              <a:gd name="connsiteY17" fmla="*/ 2103694 h 4689764"/>
              <a:gd name="connsiteX18" fmla="*/ 0 w 1758123"/>
              <a:gd name="connsiteY18" fmla="*/ 1574421 h 4689764"/>
              <a:gd name="connsiteX19" fmla="*/ 0 w 1758123"/>
              <a:gd name="connsiteY19" fmla="*/ 810659 h 4689764"/>
              <a:gd name="connsiteX20" fmla="*/ 0 w 1758123"/>
              <a:gd name="connsiteY20" fmla="*/ 0 h 468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8123" h="4689764" extrusionOk="0">
                <a:moveTo>
                  <a:pt x="0" y="0"/>
                </a:moveTo>
                <a:cubicBezTo>
                  <a:pt x="149041" y="-18956"/>
                  <a:pt x="420322" y="21303"/>
                  <a:pt x="568460" y="0"/>
                </a:cubicBezTo>
                <a:cubicBezTo>
                  <a:pt x="716598" y="-21303"/>
                  <a:pt x="870416" y="-27764"/>
                  <a:pt x="1136920" y="0"/>
                </a:cubicBezTo>
                <a:cubicBezTo>
                  <a:pt x="1403424" y="27764"/>
                  <a:pt x="1598226" y="29312"/>
                  <a:pt x="1758123" y="0"/>
                </a:cubicBezTo>
                <a:cubicBezTo>
                  <a:pt x="1776996" y="149191"/>
                  <a:pt x="1739683" y="393514"/>
                  <a:pt x="1758123" y="669966"/>
                </a:cubicBezTo>
                <a:cubicBezTo>
                  <a:pt x="1776563" y="946418"/>
                  <a:pt x="1744379" y="1011078"/>
                  <a:pt x="1758123" y="1199240"/>
                </a:cubicBezTo>
                <a:cubicBezTo>
                  <a:pt x="1771867" y="1387402"/>
                  <a:pt x="1725653" y="1744710"/>
                  <a:pt x="1758123" y="1963001"/>
                </a:cubicBezTo>
                <a:cubicBezTo>
                  <a:pt x="1790593" y="2181292"/>
                  <a:pt x="1758054" y="2298509"/>
                  <a:pt x="1758123" y="2632968"/>
                </a:cubicBezTo>
                <a:cubicBezTo>
                  <a:pt x="1758192" y="2967427"/>
                  <a:pt x="1786436" y="3046997"/>
                  <a:pt x="1758123" y="3209139"/>
                </a:cubicBezTo>
                <a:cubicBezTo>
                  <a:pt x="1729810" y="3371281"/>
                  <a:pt x="1765822" y="3617332"/>
                  <a:pt x="1758123" y="3785310"/>
                </a:cubicBezTo>
                <a:cubicBezTo>
                  <a:pt x="1750424" y="3953288"/>
                  <a:pt x="1757576" y="4281641"/>
                  <a:pt x="1758123" y="4689764"/>
                </a:cubicBezTo>
                <a:cubicBezTo>
                  <a:pt x="1497888" y="4693234"/>
                  <a:pt x="1372052" y="4690221"/>
                  <a:pt x="1224826" y="4689764"/>
                </a:cubicBezTo>
                <a:cubicBezTo>
                  <a:pt x="1077600" y="4689307"/>
                  <a:pt x="859612" y="4672809"/>
                  <a:pt x="673947" y="4689764"/>
                </a:cubicBezTo>
                <a:cubicBezTo>
                  <a:pt x="488282" y="4706719"/>
                  <a:pt x="163855" y="4656362"/>
                  <a:pt x="0" y="4689764"/>
                </a:cubicBezTo>
                <a:cubicBezTo>
                  <a:pt x="-25063" y="4426567"/>
                  <a:pt x="9456" y="4421497"/>
                  <a:pt x="0" y="4160491"/>
                </a:cubicBezTo>
                <a:cubicBezTo>
                  <a:pt x="-9456" y="3899485"/>
                  <a:pt x="-25698" y="3706591"/>
                  <a:pt x="0" y="3443627"/>
                </a:cubicBezTo>
                <a:cubicBezTo>
                  <a:pt x="25698" y="3180663"/>
                  <a:pt x="-18829" y="3090099"/>
                  <a:pt x="0" y="2867456"/>
                </a:cubicBezTo>
                <a:cubicBezTo>
                  <a:pt x="18829" y="2644813"/>
                  <a:pt x="-25732" y="2327343"/>
                  <a:pt x="0" y="2103694"/>
                </a:cubicBezTo>
                <a:cubicBezTo>
                  <a:pt x="25732" y="1880045"/>
                  <a:pt x="3390" y="1744465"/>
                  <a:pt x="0" y="1574421"/>
                </a:cubicBezTo>
                <a:cubicBezTo>
                  <a:pt x="-3390" y="1404377"/>
                  <a:pt x="31270" y="1109908"/>
                  <a:pt x="0" y="810659"/>
                </a:cubicBezTo>
                <a:cubicBezTo>
                  <a:pt x="-31270" y="511410"/>
                  <a:pt x="33611" y="364330"/>
                  <a:pt x="0" y="0"/>
                </a:cubicBezTo>
                <a:close/>
              </a:path>
            </a:pathLst>
          </a:custGeom>
          <a:noFill/>
          <a:ln w="28575">
            <a:solidFill>
              <a:srgbClr val="7A99AC"/>
            </a:solidFill>
            <a:extLst>
              <a:ext uri="{C807C97D-BFC1-408E-A445-0C87EB9F89A2}">
                <ask:lineSketchStyleProps xmlns:ask="http://schemas.microsoft.com/office/drawing/2018/sketchyshapes" sd="51876873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404F941-19DA-549A-C277-76CEA0AFB9B8}"/>
              </a:ext>
            </a:extLst>
          </p:cNvPr>
          <p:cNvSpPr/>
          <p:nvPr/>
        </p:nvSpPr>
        <p:spPr>
          <a:xfrm>
            <a:off x="3710358" y="1211178"/>
            <a:ext cx="737456" cy="689209"/>
          </a:xfrm>
          <a:custGeom>
            <a:avLst/>
            <a:gdLst>
              <a:gd name="connsiteX0" fmla="*/ 0 w 737456"/>
              <a:gd name="connsiteY0" fmla="*/ 344605 h 689209"/>
              <a:gd name="connsiteX1" fmla="*/ 368728 w 737456"/>
              <a:gd name="connsiteY1" fmla="*/ 0 h 689209"/>
              <a:gd name="connsiteX2" fmla="*/ 737456 w 737456"/>
              <a:gd name="connsiteY2" fmla="*/ 344605 h 689209"/>
              <a:gd name="connsiteX3" fmla="*/ 368728 w 737456"/>
              <a:gd name="connsiteY3" fmla="*/ 689210 h 689209"/>
              <a:gd name="connsiteX4" fmla="*/ 0 w 737456"/>
              <a:gd name="connsiteY4" fmla="*/ 344605 h 68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56" h="689209" fill="none" extrusionOk="0">
                <a:moveTo>
                  <a:pt x="0" y="344605"/>
                </a:moveTo>
                <a:cubicBezTo>
                  <a:pt x="-18204" y="148532"/>
                  <a:pt x="168232" y="-28148"/>
                  <a:pt x="368728" y="0"/>
                </a:cubicBezTo>
                <a:cubicBezTo>
                  <a:pt x="588324" y="-27956"/>
                  <a:pt x="695496" y="137856"/>
                  <a:pt x="737456" y="344605"/>
                </a:cubicBezTo>
                <a:cubicBezTo>
                  <a:pt x="771353" y="535028"/>
                  <a:pt x="536209" y="713728"/>
                  <a:pt x="368728" y="689210"/>
                </a:cubicBezTo>
                <a:cubicBezTo>
                  <a:pt x="177705" y="721263"/>
                  <a:pt x="22094" y="566885"/>
                  <a:pt x="0" y="344605"/>
                </a:cubicBezTo>
                <a:close/>
              </a:path>
              <a:path w="737456" h="689209" stroke="0" extrusionOk="0">
                <a:moveTo>
                  <a:pt x="0" y="344605"/>
                </a:moveTo>
                <a:cubicBezTo>
                  <a:pt x="34170" y="164485"/>
                  <a:pt x="162914" y="7429"/>
                  <a:pt x="368728" y="0"/>
                </a:cubicBezTo>
                <a:cubicBezTo>
                  <a:pt x="557491" y="16321"/>
                  <a:pt x="731738" y="162957"/>
                  <a:pt x="737456" y="344605"/>
                </a:cubicBezTo>
                <a:cubicBezTo>
                  <a:pt x="729651" y="545904"/>
                  <a:pt x="549339" y="686602"/>
                  <a:pt x="368728" y="689210"/>
                </a:cubicBezTo>
                <a:cubicBezTo>
                  <a:pt x="160862" y="680793"/>
                  <a:pt x="-19782" y="513189"/>
                  <a:pt x="0" y="344605"/>
                </a:cubicBezTo>
                <a:close/>
              </a:path>
            </a:pathLst>
          </a:custGeom>
          <a:blipFill>
            <a:blip r:embed="rId16"/>
            <a:stretch>
              <a:fillRect l="-11295" t="-5465" r="-8716" b="-7141"/>
            </a:stretch>
          </a:blipFill>
          <a:ln>
            <a:solidFill>
              <a:srgbClr val="7A99AC"/>
            </a:solidFill>
            <a:extLst>
              <a:ext uri="{C807C97D-BFC1-408E-A445-0C87EB9F89A2}">
                <ask:lineSketchStyleProps xmlns:ask="http://schemas.microsoft.com/office/drawing/2018/sketchyshapes" sd="113507862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936B5A4-C6E2-C98E-181A-67F475350388}"/>
              </a:ext>
            </a:extLst>
          </p:cNvPr>
          <p:cNvSpPr txBox="1"/>
          <p:nvPr/>
        </p:nvSpPr>
        <p:spPr>
          <a:xfrm>
            <a:off x="3363968" y="1879758"/>
            <a:ext cx="1441962" cy="369332"/>
          </a:xfrm>
          <a:custGeom>
            <a:avLst/>
            <a:gdLst>
              <a:gd name="connsiteX0" fmla="*/ 0 w 1441962"/>
              <a:gd name="connsiteY0" fmla="*/ 0 h 369332"/>
              <a:gd name="connsiteX1" fmla="*/ 480654 w 1441962"/>
              <a:gd name="connsiteY1" fmla="*/ 0 h 369332"/>
              <a:gd name="connsiteX2" fmla="*/ 990147 w 1441962"/>
              <a:gd name="connsiteY2" fmla="*/ 0 h 369332"/>
              <a:gd name="connsiteX3" fmla="*/ 1441962 w 1441962"/>
              <a:gd name="connsiteY3" fmla="*/ 0 h 369332"/>
              <a:gd name="connsiteX4" fmla="*/ 1441962 w 1441962"/>
              <a:gd name="connsiteY4" fmla="*/ 369332 h 369332"/>
              <a:gd name="connsiteX5" fmla="*/ 961308 w 1441962"/>
              <a:gd name="connsiteY5" fmla="*/ 369332 h 369332"/>
              <a:gd name="connsiteX6" fmla="*/ 466234 w 1441962"/>
              <a:gd name="connsiteY6" fmla="*/ 369332 h 369332"/>
              <a:gd name="connsiteX7" fmla="*/ 0 w 1441962"/>
              <a:gd name="connsiteY7" fmla="*/ 369332 h 369332"/>
              <a:gd name="connsiteX8" fmla="*/ 0 w 1441962"/>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962" h="369332" fill="none" extrusionOk="0">
                <a:moveTo>
                  <a:pt x="0" y="0"/>
                </a:moveTo>
                <a:cubicBezTo>
                  <a:pt x="175308" y="-13233"/>
                  <a:pt x="281994" y="32296"/>
                  <a:pt x="480654" y="0"/>
                </a:cubicBezTo>
                <a:cubicBezTo>
                  <a:pt x="679314" y="-32296"/>
                  <a:pt x="798511" y="22337"/>
                  <a:pt x="990147" y="0"/>
                </a:cubicBezTo>
                <a:cubicBezTo>
                  <a:pt x="1181783" y="-22337"/>
                  <a:pt x="1275998" y="3509"/>
                  <a:pt x="1441962" y="0"/>
                </a:cubicBezTo>
                <a:cubicBezTo>
                  <a:pt x="1456872" y="118105"/>
                  <a:pt x="1405085" y="242470"/>
                  <a:pt x="1441962" y="369332"/>
                </a:cubicBezTo>
                <a:cubicBezTo>
                  <a:pt x="1283767" y="386704"/>
                  <a:pt x="1117278" y="315860"/>
                  <a:pt x="961308" y="369332"/>
                </a:cubicBezTo>
                <a:cubicBezTo>
                  <a:pt x="805338" y="422804"/>
                  <a:pt x="619969" y="343279"/>
                  <a:pt x="466234" y="369332"/>
                </a:cubicBezTo>
                <a:cubicBezTo>
                  <a:pt x="312499" y="395385"/>
                  <a:pt x="208671" y="354648"/>
                  <a:pt x="0" y="369332"/>
                </a:cubicBezTo>
                <a:cubicBezTo>
                  <a:pt x="-11649" y="282627"/>
                  <a:pt x="32085" y="146430"/>
                  <a:pt x="0" y="0"/>
                </a:cubicBezTo>
                <a:close/>
              </a:path>
              <a:path w="1441962" h="369332" stroke="0" extrusionOk="0">
                <a:moveTo>
                  <a:pt x="0" y="0"/>
                </a:moveTo>
                <a:cubicBezTo>
                  <a:pt x="102684" y="-38562"/>
                  <a:pt x="356175" y="14231"/>
                  <a:pt x="480654" y="0"/>
                </a:cubicBezTo>
                <a:cubicBezTo>
                  <a:pt x="605133" y="-14231"/>
                  <a:pt x="835400" y="16514"/>
                  <a:pt x="946888" y="0"/>
                </a:cubicBezTo>
                <a:cubicBezTo>
                  <a:pt x="1058376" y="-16514"/>
                  <a:pt x="1205939" y="43948"/>
                  <a:pt x="1441962" y="0"/>
                </a:cubicBezTo>
                <a:cubicBezTo>
                  <a:pt x="1444416" y="149236"/>
                  <a:pt x="1398197" y="248316"/>
                  <a:pt x="1441962" y="369332"/>
                </a:cubicBezTo>
                <a:cubicBezTo>
                  <a:pt x="1210511" y="402656"/>
                  <a:pt x="1176634" y="335662"/>
                  <a:pt x="946888" y="369332"/>
                </a:cubicBezTo>
                <a:cubicBezTo>
                  <a:pt x="717142" y="403002"/>
                  <a:pt x="577659" y="350975"/>
                  <a:pt x="480654" y="369332"/>
                </a:cubicBezTo>
                <a:cubicBezTo>
                  <a:pt x="383649" y="387689"/>
                  <a:pt x="131923" y="345269"/>
                  <a:pt x="0" y="369332"/>
                </a:cubicBezTo>
                <a:cubicBezTo>
                  <a:pt x="-6103" y="273057"/>
                  <a:pt x="857" y="141553"/>
                  <a:pt x="0" y="0"/>
                </a:cubicBezTo>
                <a:close/>
              </a:path>
            </a:pathLst>
          </a:custGeom>
          <a:solidFill>
            <a:schemeClr val="tx2">
              <a:lumMod val="60000"/>
              <a:lumOff val="40000"/>
            </a:schemeClr>
          </a:solidFill>
          <a:ln w="19050">
            <a:solidFill>
              <a:schemeClr val="tx2"/>
            </a:solidFill>
            <a:extLst>
              <a:ext uri="{C807C97D-BFC1-408E-A445-0C87EB9F89A2}">
                <ask:lineSketchStyleProps xmlns:ask="http://schemas.microsoft.com/office/drawing/2018/sketchyshapes" sd="4053367119">
                  <a:prstGeom prst="rect">
                    <a:avLst/>
                  </a:prstGeom>
                  <ask:type>
                    <ask:lineSketchScribble/>
                  </ask:type>
                </ask:lineSketchStyleProps>
              </a:ext>
            </a:extLs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ctr">
              <a:defRPr sz="1400">
                <a:latin typeface="Dreaming Outloud Pro" panose="03050502040302030504" pitchFamily="66" charset="0"/>
                <a:cs typeface="Dreaming Outloud Pro" panose="03050502040302030504" pitchFamily="66" charset="0"/>
              </a:defRPr>
            </a:lvl1pPr>
          </a:lstStyle>
          <a:p>
            <a:r>
              <a:rPr lang="en-GB" sz="900" dirty="0"/>
              <a:t>Madeleine Lundholm</a:t>
            </a:r>
          </a:p>
          <a:p>
            <a:r>
              <a:rPr lang="en-GB" sz="900" dirty="0"/>
              <a:t>Partnership Manager, NE</a:t>
            </a:r>
          </a:p>
        </p:txBody>
      </p:sp>
      <p:cxnSp>
        <p:nvCxnSpPr>
          <p:cNvPr id="6" name="Straight Connector 5">
            <a:extLst>
              <a:ext uri="{FF2B5EF4-FFF2-40B4-BE49-F238E27FC236}">
                <a16:creationId xmlns:a16="http://schemas.microsoft.com/office/drawing/2014/main" id="{5387DAAA-4787-D431-EC27-BC804F34F82F}"/>
              </a:ext>
            </a:extLst>
          </p:cNvPr>
          <p:cNvCxnSpPr>
            <a:cxnSpLocks/>
            <a:stCxn id="51" idx="0"/>
            <a:endCxn id="4" idx="2"/>
          </p:cNvCxnSpPr>
          <p:nvPr/>
        </p:nvCxnSpPr>
        <p:spPr>
          <a:xfrm flipH="1" flipV="1">
            <a:off x="4076435" y="900641"/>
            <a:ext cx="2651" cy="310537"/>
          </a:xfrm>
          <a:prstGeom prst="line">
            <a:avLst/>
          </a:prstGeom>
          <a:ln w="12700">
            <a:solidFill>
              <a:srgbClr val="7A6855"/>
            </a:solidFill>
            <a:prstDash val="sysDot"/>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10E2D3F-2BD2-6603-6806-9575BAEA9505}"/>
              </a:ext>
            </a:extLst>
          </p:cNvPr>
          <p:cNvCxnSpPr>
            <a:cxnSpLocks/>
            <a:stCxn id="5" idx="3"/>
            <a:endCxn id="7" idx="1"/>
          </p:cNvCxnSpPr>
          <p:nvPr/>
        </p:nvCxnSpPr>
        <p:spPr>
          <a:xfrm flipV="1">
            <a:off x="4805930" y="1342583"/>
            <a:ext cx="1686606" cy="721841"/>
          </a:xfrm>
          <a:prstGeom prst="line">
            <a:avLst/>
          </a:prstGeom>
          <a:ln w="12700">
            <a:solidFill>
              <a:srgbClr val="7A6855"/>
            </a:solidFill>
            <a:prstDash val="sysDot"/>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F3D94FB8-2BA7-77E6-E08A-8186483CDEB1}"/>
              </a:ext>
            </a:extLst>
          </p:cNvPr>
          <p:cNvCxnSpPr>
            <a:cxnSpLocks/>
            <a:stCxn id="39" idx="3"/>
            <a:endCxn id="5" idx="1"/>
          </p:cNvCxnSpPr>
          <p:nvPr/>
        </p:nvCxnSpPr>
        <p:spPr>
          <a:xfrm flipV="1">
            <a:off x="2062988" y="2064424"/>
            <a:ext cx="1300980" cy="495203"/>
          </a:xfrm>
          <a:prstGeom prst="line">
            <a:avLst/>
          </a:prstGeom>
          <a:ln w="12700">
            <a:solidFill>
              <a:srgbClr val="7A6855"/>
            </a:solidFill>
            <a:prstDash val="sysDot"/>
            <a:headEnd type="oval" w="med" len="med"/>
            <a:tailEnd type="oval" w="med" len="med"/>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6DF16510-7E6E-2267-63CB-A053E0124A83}"/>
              </a:ext>
            </a:extLst>
          </p:cNvPr>
          <p:cNvGrpSpPr/>
          <p:nvPr/>
        </p:nvGrpSpPr>
        <p:grpSpPr>
          <a:xfrm>
            <a:off x="5537286" y="42097"/>
            <a:ext cx="3828732" cy="1046049"/>
            <a:chOff x="404045" y="3970338"/>
            <a:chExt cx="3828732" cy="1046049"/>
          </a:xfrm>
        </p:grpSpPr>
        <p:pic>
          <p:nvPicPr>
            <p:cNvPr id="3" name="Picture 2">
              <a:extLst>
                <a:ext uri="{FF2B5EF4-FFF2-40B4-BE49-F238E27FC236}">
                  <a16:creationId xmlns:a16="http://schemas.microsoft.com/office/drawing/2014/main" id="{74B4C115-C130-6AEC-4830-CF4A77734D59}"/>
                </a:ext>
              </a:extLst>
            </p:cNvPr>
            <p:cNvPicPr>
              <a:picLocks noChangeAspect="1"/>
            </p:cNvPicPr>
            <p:nvPr/>
          </p:nvPicPr>
          <p:blipFill>
            <a:blip r:embed="rId17"/>
            <a:stretch>
              <a:fillRect/>
            </a:stretch>
          </p:blipFill>
          <p:spPr>
            <a:xfrm>
              <a:off x="404045" y="3970338"/>
              <a:ext cx="1027284" cy="1020762"/>
            </a:xfrm>
            <a:prstGeom prst="rect">
              <a:avLst/>
            </a:prstGeom>
          </p:spPr>
        </p:pic>
        <p:sp>
          <p:nvSpPr>
            <p:cNvPr id="41" name="TextBox 40">
              <a:extLst>
                <a:ext uri="{FF2B5EF4-FFF2-40B4-BE49-F238E27FC236}">
                  <a16:creationId xmlns:a16="http://schemas.microsoft.com/office/drawing/2014/main" id="{6B4B4C7E-A777-C81B-9C3A-EAF802C54BE7}"/>
                </a:ext>
              </a:extLst>
            </p:cNvPr>
            <p:cNvSpPr txBox="1"/>
            <p:nvPr/>
          </p:nvSpPr>
          <p:spPr>
            <a:xfrm>
              <a:off x="1500815" y="4019054"/>
              <a:ext cx="2731962" cy="523220"/>
            </a:xfrm>
            <a:prstGeom prst="rect">
              <a:avLst/>
            </a:prstGeom>
            <a:noFill/>
          </p:spPr>
          <p:txBody>
            <a:bodyPr wrap="square" rtlCol="0">
              <a:spAutoFit/>
            </a:bodyPr>
            <a:lstStyle/>
            <a:p>
              <a:r>
                <a:rPr lang="en-GB" sz="1400" dirty="0"/>
                <a:t>Please scan me and complete the attendee form</a:t>
              </a:r>
            </a:p>
          </p:txBody>
        </p:sp>
        <p:sp>
          <p:nvSpPr>
            <p:cNvPr id="43" name="Arrow: Right 42">
              <a:extLst>
                <a:ext uri="{FF2B5EF4-FFF2-40B4-BE49-F238E27FC236}">
                  <a16:creationId xmlns:a16="http://schemas.microsoft.com/office/drawing/2014/main" id="{1D3546A2-F888-9CA3-38DA-CE4D01A87D1E}"/>
                </a:ext>
              </a:extLst>
            </p:cNvPr>
            <p:cNvSpPr/>
            <p:nvPr/>
          </p:nvSpPr>
          <p:spPr>
            <a:xfrm rot="10800000">
              <a:off x="1580442" y="4512861"/>
              <a:ext cx="858982" cy="5035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89402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Framing our discussion &amp; case studies</a:t>
            </a:r>
            <a:endParaRPr lang="en-US" dirty="0"/>
          </a:p>
        </p:txBody>
      </p:sp>
      <p:sp>
        <p:nvSpPr>
          <p:cNvPr id="3" name="Text Placeholder 2"/>
          <p:cNvSpPr>
            <a:spLocks noGrp="1"/>
          </p:cNvSpPr>
          <p:nvPr>
            <p:ph type="body" sz="quarter" idx="10"/>
          </p:nvPr>
        </p:nvSpPr>
        <p:spPr/>
        <p:txBody>
          <a:bodyPr/>
          <a:lstStyle/>
          <a:p>
            <a:r>
              <a:rPr lang="en-GB" dirty="0"/>
              <a:t>NR theme – challenge you’re trying to overcome</a:t>
            </a:r>
          </a:p>
          <a:p>
            <a:r>
              <a:rPr lang="en-GB" dirty="0"/>
              <a:t>Specific, measurable, documentable case studies</a:t>
            </a:r>
          </a:p>
          <a:p>
            <a:r>
              <a:rPr lang="en-GB" dirty="0"/>
              <a:t>Time &amp; money spent on consent / license process </a:t>
            </a:r>
          </a:p>
          <a:p>
            <a:r>
              <a:rPr lang="en-GB" dirty="0"/>
              <a:t>Nature recovery outputs NOT included due to bureaucratic process</a:t>
            </a:r>
          </a:p>
          <a:p>
            <a:r>
              <a:rPr lang="en-GB" dirty="0"/>
              <a:t>Your reflection on what a pragmatic level of bureaucracy is needed (streamlined process), while enabling NR work of this type</a:t>
            </a:r>
          </a:p>
          <a:p>
            <a:r>
              <a:rPr lang="en-GB" dirty="0"/>
              <a:t>Time &amp; money saved if streamlined process were adopted</a:t>
            </a:r>
          </a:p>
          <a:p>
            <a:r>
              <a:rPr lang="en-GB" dirty="0"/>
              <a:t>NR outputs that would have been achieved / attempted if streamlined process adopted</a:t>
            </a:r>
          </a:p>
          <a:p>
            <a:r>
              <a:rPr lang="en-GB" dirty="0"/>
              <a:t>IF you have time, think about what the landscape scale / regional / national need for this type of NR action is. </a:t>
            </a:r>
            <a:r>
              <a:rPr lang="en-GB" dirty="0" err="1"/>
              <a:t>Eg</a:t>
            </a:r>
            <a:r>
              <a:rPr lang="en-GB" dirty="0"/>
              <a:t> you introduced 100 glow worms but nationally we need to reintroduce 100,000</a:t>
            </a:r>
          </a:p>
          <a:p>
            <a:endParaRPr lang="en-US" dirty="0"/>
          </a:p>
        </p:txBody>
      </p:sp>
      <p:cxnSp>
        <p:nvCxnSpPr>
          <p:cNvPr id="6" name="Straight Connector 5">
            <a:extLst>
              <a:ext uri="{FF2B5EF4-FFF2-40B4-BE49-F238E27FC236}">
                <a16:creationId xmlns:a16="http://schemas.microsoft.com/office/drawing/2014/main" id="{72D0A652-1C4A-30B8-262F-E8E40C08ADCB}"/>
              </a:ext>
            </a:extLst>
          </p:cNvPr>
          <p:cNvCxnSpPr/>
          <p:nvPr/>
        </p:nvCxnSpPr>
        <p:spPr>
          <a:xfrm>
            <a:off x="235527" y="3879273"/>
            <a:ext cx="433647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067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Feedback</a:t>
            </a:r>
            <a:endParaRPr lang="en-US" dirty="0"/>
          </a:p>
        </p:txBody>
      </p:sp>
      <p:sp>
        <p:nvSpPr>
          <p:cNvPr id="4" name="Picture Placeholder 3"/>
          <p:cNvSpPr>
            <a:spLocks noGrp="1"/>
          </p:cNvSpPr>
          <p:nvPr>
            <p:ph type="pic" sz="quarter" idx="11"/>
          </p:nvPr>
        </p:nvSpPr>
        <p:spPr/>
        <p:txBody>
          <a:bodyPr/>
          <a:lstStyle/>
          <a:p>
            <a:endParaRPr lang="en-GB"/>
          </a:p>
        </p:txBody>
      </p:sp>
      <p:sp>
        <p:nvSpPr>
          <p:cNvPr id="6" name="Text Placeholder 5">
            <a:extLst>
              <a:ext uri="{FF2B5EF4-FFF2-40B4-BE49-F238E27FC236}">
                <a16:creationId xmlns:a16="http://schemas.microsoft.com/office/drawing/2014/main" id="{A835BE3D-DFB1-22AB-F95C-1849B8A42A4D}"/>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478277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4D07F7B-43F3-326B-597A-68B5A88B9F39}"/>
              </a:ext>
            </a:extLst>
          </p:cNvPr>
          <p:cNvSpPr>
            <a:spLocks noGrp="1"/>
          </p:cNvSpPr>
          <p:nvPr>
            <p:ph type="title"/>
          </p:nvPr>
        </p:nvSpPr>
        <p:spPr>
          <a:xfrm>
            <a:off x="335333" y="1007739"/>
            <a:ext cx="8387979" cy="531703"/>
          </a:xfrm>
        </p:spPr>
        <p:txBody>
          <a:bodyPr/>
          <a:lstStyle/>
          <a:p>
            <a:r>
              <a:rPr lang="en-US" dirty="0"/>
              <a:t>Deep dive workshops</a:t>
            </a:r>
          </a:p>
        </p:txBody>
      </p:sp>
      <p:sp>
        <p:nvSpPr>
          <p:cNvPr id="11" name="Text Placeholder 2">
            <a:extLst>
              <a:ext uri="{FF2B5EF4-FFF2-40B4-BE49-F238E27FC236}">
                <a16:creationId xmlns:a16="http://schemas.microsoft.com/office/drawing/2014/main" id="{C49DE446-1D1D-1713-9F47-B54A0F0BEAE5}"/>
              </a:ext>
            </a:extLst>
          </p:cNvPr>
          <p:cNvSpPr>
            <a:spLocks noGrp="1"/>
          </p:cNvSpPr>
          <p:nvPr>
            <p:ph type="body" sz="quarter" idx="10"/>
          </p:nvPr>
        </p:nvSpPr>
        <p:spPr>
          <a:xfrm>
            <a:off x="334963" y="1597025"/>
            <a:ext cx="4129565" cy="3215145"/>
          </a:xfrm>
        </p:spPr>
        <p:txBody>
          <a:bodyPr/>
          <a:lstStyle/>
          <a:p>
            <a:r>
              <a:rPr lang="en-US" dirty="0"/>
              <a:t>A series of Teams online workshops to deep dive in a solutions focused approach to streamlining the consents / licenses needed for each thematic area of Nature Recovery.</a:t>
            </a:r>
          </a:p>
          <a:p>
            <a:endParaRPr lang="en-US" dirty="0"/>
          </a:p>
          <a:p>
            <a:r>
              <a:rPr lang="en-US" dirty="0"/>
              <a:t>All attendees who’ve completed the form will be emailed invites to join. Sessions are open to others as well.</a:t>
            </a:r>
          </a:p>
          <a:p>
            <a:endParaRPr lang="en-US" dirty="0"/>
          </a:p>
          <a:p>
            <a:endParaRPr lang="en-US" dirty="0"/>
          </a:p>
        </p:txBody>
      </p:sp>
      <p:sp>
        <p:nvSpPr>
          <p:cNvPr id="13" name="Picture Placeholder 3">
            <a:extLst>
              <a:ext uri="{FF2B5EF4-FFF2-40B4-BE49-F238E27FC236}">
                <a16:creationId xmlns:a16="http://schemas.microsoft.com/office/drawing/2014/main" id="{B433A611-CF9A-EA26-915E-8CB0C23DAC65}"/>
              </a:ext>
            </a:extLst>
          </p:cNvPr>
          <p:cNvSpPr>
            <a:spLocks noGrp="1"/>
          </p:cNvSpPr>
          <p:nvPr>
            <p:ph type="pic" sz="quarter" idx="11"/>
          </p:nvPr>
        </p:nvSpPr>
        <p:spPr>
          <a:xfrm>
            <a:off x="4622800" y="1176793"/>
            <a:ext cx="4100513" cy="3635377"/>
          </a:xfrm>
        </p:spPr>
        <p:txBody>
          <a:bodyPr/>
          <a:lstStyle/>
          <a:p>
            <a:r>
              <a:rPr lang="en-GB" sz="1400" dirty="0"/>
              <a:t>Workshop 1 – Peat – Tues 26</a:t>
            </a:r>
            <a:r>
              <a:rPr lang="en-GB" sz="1400" baseline="30000" dirty="0"/>
              <a:t>th</a:t>
            </a:r>
            <a:r>
              <a:rPr lang="en-GB" sz="1400" dirty="0"/>
              <a:t> Nov 1200</a:t>
            </a:r>
          </a:p>
          <a:p>
            <a:endParaRPr lang="en-GB" sz="1400" dirty="0"/>
          </a:p>
          <a:p>
            <a:r>
              <a:rPr lang="en-GB" sz="1400" dirty="0"/>
              <a:t>Workshop 2 – TBC – Wed 11</a:t>
            </a:r>
            <a:r>
              <a:rPr lang="en-GB" sz="1400" baseline="30000" dirty="0"/>
              <a:t>th</a:t>
            </a:r>
            <a:r>
              <a:rPr lang="en-GB" sz="1400" dirty="0"/>
              <a:t> Dec 1000</a:t>
            </a:r>
          </a:p>
          <a:p>
            <a:endParaRPr lang="en-GB" sz="1400" dirty="0"/>
          </a:p>
          <a:p>
            <a:r>
              <a:rPr lang="en-GB" sz="1400" dirty="0"/>
              <a:t>Workshop 3 – TBC – Tues 7</a:t>
            </a:r>
            <a:r>
              <a:rPr lang="en-GB" sz="1400" baseline="30000" dirty="0"/>
              <a:t>th</a:t>
            </a:r>
            <a:r>
              <a:rPr lang="en-GB" sz="1400" dirty="0"/>
              <a:t> Jan 1300</a:t>
            </a:r>
          </a:p>
          <a:p>
            <a:endParaRPr lang="en-GB" sz="1400" dirty="0"/>
          </a:p>
          <a:p>
            <a:r>
              <a:rPr lang="en-GB" sz="1400" dirty="0"/>
              <a:t>Workshop 4 – TBC – Tues 14</a:t>
            </a:r>
            <a:r>
              <a:rPr lang="en-GB" sz="1400" baseline="30000" dirty="0"/>
              <a:t>th</a:t>
            </a:r>
            <a:r>
              <a:rPr lang="en-GB" sz="1400" dirty="0"/>
              <a:t> Jan 1500</a:t>
            </a:r>
          </a:p>
          <a:p>
            <a:endParaRPr lang="en-GB" sz="1400" dirty="0"/>
          </a:p>
          <a:p>
            <a:r>
              <a:rPr lang="en-GB" sz="1400" dirty="0"/>
              <a:t>Workshop 5 – Coastal – Thurs 16</a:t>
            </a:r>
            <a:r>
              <a:rPr lang="en-GB" sz="1400" baseline="30000" dirty="0"/>
              <a:t>th</a:t>
            </a:r>
            <a:r>
              <a:rPr lang="en-GB" sz="1400" dirty="0"/>
              <a:t> Jan 1000</a:t>
            </a:r>
          </a:p>
          <a:p>
            <a:endParaRPr lang="en-GB" sz="1400" dirty="0"/>
          </a:p>
          <a:p>
            <a:r>
              <a:rPr lang="en-GB" sz="1400" dirty="0"/>
              <a:t>TBC workshops will include </a:t>
            </a:r>
          </a:p>
          <a:p>
            <a:r>
              <a:rPr lang="en-GB" sz="1400" dirty="0"/>
              <a:t>	– priority terrestrial habitat </a:t>
            </a:r>
          </a:p>
          <a:p>
            <a:r>
              <a:rPr lang="en-GB" sz="1400" dirty="0"/>
              <a:t>	– species reintroductions / translocations </a:t>
            </a:r>
          </a:p>
          <a:p>
            <a:r>
              <a:rPr lang="en-GB" sz="1400" dirty="0"/>
              <a:t>	– freshwater / riparian systems </a:t>
            </a:r>
          </a:p>
        </p:txBody>
      </p:sp>
      <p:grpSp>
        <p:nvGrpSpPr>
          <p:cNvPr id="5" name="Group 4">
            <a:extLst>
              <a:ext uri="{FF2B5EF4-FFF2-40B4-BE49-F238E27FC236}">
                <a16:creationId xmlns:a16="http://schemas.microsoft.com/office/drawing/2014/main" id="{306810AC-3FAA-E476-50DF-8E4E562FCE57}"/>
              </a:ext>
            </a:extLst>
          </p:cNvPr>
          <p:cNvGrpSpPr/>
          <p:nvPr/>
        </p:nvGrpSpPr>
        <p:grpSpPr>
          <a:xfrm>
            <a:off x="404045" y="3310380"/>
            <a:ext cx="3828732" cy="1046049"/>
            <a:chOff x="404045" y="3970338"/>
            <a:chExt cx="3828732" cy="1046049"/>
          </a:xfrm>
        </p:grpSpPr>
        <p:pic>
          <p:nvPicPr>
            <p:cNvPr id="6" name="Picture 5">
              <a:extLst>
                <a:ext uri="{FF2B5EF4-FFF2-40B4-BE49-F238E27FC236}">
                  <a16:creationId xmlns:a16="http://schemas.microsoft.com/office/drawing/2014/main" id="{32AD7CA6-DEC9-76D5-1DAB-4ABD1E01907E}"/>
                </a:ext>
              </a:extLst>
            </p:cNvPr>
            <p:cNvPicPr>
              <a:picLocks noChangeAspect="1"/>
            </p:cNvPicPr>
            <p:nvPr/>
          </p:nvPicPr>
          <p:blipFill>
            <a:blip r:embed="rId2"/>
            <a:stretch>
              <a:fillRect/>
            </a:stretch>
          </p:blipFill>
          <p:spPr>
            <a:xfrm>
              <a:off x="404045" y="3970338"/>
              <a:ext cx="1027284" cy="1020762"/>
            </a:xfrm>
            <a:prstGeom prst="rect">
              <a:avLst/>
            </a:prstGeom>
          </p:spPr>
        </p:pic>
        <p:sp>
          <p:nvSpPr>
            <p:cNvPr id="7" name="TextBox 6">
              <a:extLst>
                <a:ext uri="{FF2B5EF4-FFF2-40B4-BE49-F238E27FC236}">
                  <a16:creationId xmlns:a16="http://schemas.microsoft.com/office/drawing/2014/main" id="{99E24783-CC76-A517-204F-FF17EE096117}"/>
                </a:ext>
              </a:extLst>
            </p:cNvPr>
            <p:cNvSpPr txBox="1"/>
            <p:nvPr/>
          </p:nvSpPr>
          <p:spPr>
            <a:xfrm>
              <a:off x="1500815" y="4019054"/>
              <a:ext cx="2731962" cy="523220"/>
            </a:xfrm>
            <a:prstGeom prst="rect">
              <a:avLst/>
            </a:prstGeom>
            <a:noFill/>
          </p:spPr>
          <p:txBody>
            <a:bodyPr wrap="square" rtlCol="0">
              <a:spAutoFit/>
            </a:bodyPr>
            <a:lstStyle/>
            <a:p>
              <a:r>
                <a:rPr lang="en-GB" sz="1400" dirty="0"/>
                <a:t>Please scan me and complete the attendee form</a:t>
              </a:r>
            </a:p>
          </p:txBody>
        </p:sp>
        <p:sp>
          <p:nvSpPr>
            <p:cNvPr id="8" name="Arrow: Right 7">
              <a:extLst>
                <a:ext uri="{FF2B5EF4-FFF2-40B4-BE49-F238E27FC236}">
                  <a16:creationId xmlns:a16="http://schemas.microsoft.com/office/drawing/2014/main" id="{390B97A9-A13C-3186-9231-BE024077E40D}"/>
                </a:ext>
              </a:extLst>
            </p:cNvPr>
            <p:cNvSpPr/>
            <p:nvPr/>
          </p:nvSpPr>
          <p:spPr>
            <a:xfrm rot="10800000">
              <a:off x="1580442" y="4512861"/>
              <a:ext cx="858982" cy="5035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72452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Staying in touch</a:t>
            </a:r>
          </a:p>
        </p:txBody>
      </p:sp>
      <p:sp>
        <p:nvSpPr>
          <p:cNvPr id="3" name="Text Placeholder 2"/>
          <p:cNvSpPr>
            <a:spLocks noGrp="1"/>
          </p:cNvSpPr>
          <p:nvPr>
            <p:ph type="body" sz="quarter" idx="10"/>
          </p:nvPr>
        </p:nvSpPr>
        <p:spPr/>
        <p:txBody>
          <a:bodyPr/>
          <a:lstStyle/>
          <a:p>
            <a:r>
              <a:rPr lang="en-US" dirty="0"/>
              <a:t>See the network map of attendees to these workshops</a:t>
            </a:r>
          </a:p>
        </p:txBody>
      </p:sp>
      <p:sp>
        <p:nvSpPr>
          <p:cNvPr id="4" name="Picture Placeholder 3"/>
          <p:cNvSpPr>
            <a:spLocks noGrp="1"/>
          </p:cNvSpPr>
          <p:nvPr>
            <p:ph type="pic" sz="quarter" idx="11"/>
          </p:nvPr>
        </p:nvSpPr>
        <p:spPr>
          <a:xfrm>
            <a:off x="4622800" y="138545"/>
            <a:ext cx="4100513" cy="4673625"/>
          </a:xfrm>
        </p:spPr>
        <p:txBody>
          <a:bodyPr/>
          <a:lstStyle/>
          <a:p>
            <a:r>
              <a:rPr lang="en-GB" dirty="0">
                <a:solidFill>
                  <a:schemeClr val="bg1"/>
                </a:solidFill>
              </a:rPr>
              <a:t>Stay in touch with the workshop facilitators</a:t>
            </a:r>
          </a:p>
          <a:p>
            <a:r>
              <a:rPr lang="en-GB" dirty="0">
                <a:solidFill>
                  <a:schemeClr val="bg1"/>
                </a:solidFill>
              </a:rPr>
              <a:t>Tom’s LinkedIn</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dirty="0">
                <a:solidFill>
                  <a:schemeClr val="bg1"/>
                </a:solidFill>
              </a:rPr>
              <a:t>Leo’s LinkedIn</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dirty="0">
                <a:solidFill>
                  <a:schemeClr val="bg1"/>
                </a:solidFill>
              </a:rPr>
              <a:t>Madeleine’s LinkedIn</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p:txBody>
      </p:sp>
      <p:pic>
        <p:nvPicPr>
          <p:cNvPr id="6" name="Picture 5">
            <a:extLst>
              <a:ext uri="{FF2B5EF4-FFF2-40B4-BE49-F238E27FC236}">
                <a16:creationId xmlns:a16="http://schemas.microsoft.com/office/drawing/2014/main" id="{001B3145-20D2-F913-CBEF-2AEA55693B29}"/>
              </a:ext>
            </a:extLst>
          </p:cNvPr>
          <p:cNvPicPr>
            <a:picLocks noChangeAspect="1"/>
          </p:cNvPicPr>
          <p:nvPr/>
        </p:nvPicPr>
        <p:blipFill>
          <a:blip r:embed="rId2"/>
          <a:stretch>
            <a:fillRect/>
          </a:stretch>
        </p:blipFill>
        <p:spPr>
          <a:xfrm>
            <a:off x="691700" y="1897538"/>
            <a:ext cx="2972215" cy="2972215"/>
          </a:xfrm>
          <a:prstGeom prst="rect">
            <a:avLst/>
          </a:prstGeom>
        </p:spPr>
      </p:pic>
      <p:pic>
        <p:nvPicPr>
          <p:cNvPr id="8" name="Picture 7">
            <a:extLst>
              <a:ext uri="{FF2B5EF4-FFF2-40B4-BE49-F238E27FC236}">
                <a16:creationId xmlns:a16="http://schemas.microsoft.com/office/drawing/2014/main" id="{703CF1D3-1A8B-13E7-194F-9AEE7D9697A5}"/>
              </a:ext>
            </a:extLst>
          </p:cNvPr>
          <p:cNvPicPr>
            <a:picLocks noChangeAspect="1"/>
          </p:cNvPicPr>
          <p:nvPr/>
        </p:nvPicPr>
        <p:blipFill>
          <a:blip r:embed="rId3"/>
          <a:stretch>
            <a:fillRect/>
          </a:stretch>
        </p:blipFill>
        <p:spPr>
          <a:xfrm>
            <a:off x="6470873" y="403412"/>
            <a:ext cx="1348954" cy="1336963"/>
          </a:xfrm>
          <a:prstGeom prst="rect">
            <a:avLst/>
          </a:prstGeom>
        </p:spPr>
      </p:pic>
      <p:pic>
        <p:nvPicPr>
          <p:cNvPr id="10" name="Picture 9">
            <a:extLst>
              <a:ext uri="{FF2B5EF4-FFF2-40B4-BE49-F238E27FC236}">
                <a16:creationId xmlns:a16="http://schemas.microsoft.com/office/drawing/2014/main" id="{58266125-1108-617E-8650-7E2851CF89FA}"/>
              </a:ext>
            </a:extLst>
          </p:cNvPr>
          <p:cNvPicPr>
            <a:picLocks noChangeAspect="1"/>
          </p:cNvPicPr>
          <p:nvPr/>
        </p:nvPicPr>
        <p:blipFill>
          <a:blip r:embed="rId4"/>
          <a:srcRect r="3267"/>
          <a:stretch/>
        </p:blipFill>
        <p:spPr>
          <a:xfrm>
            <a:off x="6470873" y="1897538"/>
            <a:ext cx="1405436" cy="1409700"/>
          </a:xfrm>
          <a:prstGeom prst="rect">
            <a:avLst/>
          </a:prstGeom>
        </p:spPr>
      </p:pic>
      <p:pic>
        <p:nvPicPr>
          <p:cNvPr id="12" name="Picture 11">
            <a:extLst>
              <a:ext uri="{FF2B5EF4-FFF2-40B4-BE49-F238E27FC236}">
                <a16:creationId xmlns:a16="http://schemas.microsoft.com/office/drawing/2014/main" id="{B042A8BF-87BA-8927-8DA3-625E84079812}"/>
              </a:ext>
            </a:extLst>
          </p:cNvPr>
          <p:cNvPicPr>
            <a:picLocks noChangeAspect="1"/>
          </p:cNvPicPr>
          <p:nvPr/>
        </p:nvPicPr>
        <p:blipFill>
          <a:blip r:embed="rId5"/>
          <a:stretch>
            <a:fillRect/>
          </a:stretch>
        </p:blipFill>
        <p:spPr>
          <a:xfrm>
            <a:off x="6470873" y="3474318"/>
            <a:ext cx="1449763" cy="1409700"/>
          </a:xfrm>
          <a:prstGeom prst="rect">
            <a:avLst/>
          </a:prstGeom>
        </p:spPr>
      </p:pic>
    </p:spTree>
    <p:extLst>
      <p:ext uri="{BB962C8B-B14F-4D97-AF65-F5344CB8AC3E}">
        <p14:creationId xmlns:p14="http://schemas.microsoft.com/office/powerpoint/2010/main" val="138601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7693-145F-2A3E-F074-03D3BD431C54}"/>
              </a:ext>
            </a:extLst>
          </p:cNvPr>
          <p:cNvSpPr>
            <a:spLocks noGrp="1"/>
          </p:cNvSpPr>
          <p:nvPr>
            <p:ph type="title"/>
          </p:nvPr>
        </p:nvSpPr>
        <p:spPr/>
        <p:txBody>
          <a:bodyPr/>
          <a:lstStyle/>
          <a:p>
            <a:r>
              <a:rPr lang="en-GB" dirty="0"/>
              <a:t>Additional information on consents</a:t>
            </a:r>
          </a:p>
        </p:txBody>
      </p:sp>
      <p:sp>
        <p:nvSpPr>
          <p:cNvPr id="3" name="Text Placeholder 2">
            <a:extLst>
              <a:ext uri="{FF2B5EF4-FFF2-40B4-BE49-F238E27FC236}">
                <a16:creationId xmlns:a16="http://schemas.microsoft.com/office/drawing/2014/main" id="{BB23F3EC-3A29-C248-0B17-628D9176C0FB}"/>
              </a:ext>
            </a:extLst>
          </p:cNvPr>
          <p:cNvSpPr>
            <a:spLocks noGrp="1"/>
          </p:cNvSpPr>
          <p:nvPr>
            <p:ph type="body" sz="quarter" idx="10"/>
          </p:nvPr>
        </p:nvSpPr>
        <p:spPr/>
        <p:txBody>
          <a:bodyPr/>
          <a:lstStyle/>
          <a:p>
            <a:endParaRPr lang="en-GB"/>
          </a:p>
        </p:txBody>
      </p:sp>
      <p:sp>
        <p:nvSpPr>
          <p:cNvPr id="4" name="Picture Placeholder 3">
            <a:extLst>
              <a:ext uri="{FF2B5EF4-FFF2-40B4-BE49-F238E27FC236}">
                <a16:creationId xmlns:a16="http://schemas.microsoft.com/office/drawing/2014/main" id="{B699C1AF-3547-1FE2-A79D-0880626C28DC}"/>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2188418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30by30 – potential consents / licenses needed – SSSI’s</a:t>
            </a:r>
            <a:endParaRPr lang="en-US" dirty="0"/>
          </a:p>
        </p:txBody>
      </p:sp>
      <p:sp>
        <p:nvSpPr>
          <p:cNvPr id="4" name="Picture Placeholder 3"/>
          <p:cNvSpPr>
            <a:spLocks noGrp="1"/>
          </p:cNvSpPr>
          <p:nvPr>
            <p:ph type="pic" sz="quarter" idx="11"/>
          </p:nvPr>
        </p:nvSpPr>
        <p:spPr>
          <a:xfrm>
            <a:off x="591128" y="4643543"/>
            <a:ext cx="3613727" cy="432666"/>
          </a:xfrm>
        </p:spPr>
        <p:txBody>
          <a:bodyPr/>
          <a:lstStyle/>
          <a:p>
            <a:r>
              <a:rPr lang="en-GB" sz="600" dirty="0">
                <a:effectLst/>
                <a:latin typeface="Aptos" panose="020B0004020202020204" pitchFamily="34" charset="0"/>
                <a:ea typeface="Aptos" panose="020B0004020202020204" pitchFamily="34" charset="0"/>
                <a:cs typeface="Aptos" panose="020B0004020202020204" pitchFamily="34" charset="0"/>
              </a:rPr>
              <a:t>Consents, assents and advice for Sites of Special Scientific Interest: determining notices submitted under sections 28E, 28H and 28I of the Wildlife and Countryside Act 1981 Guidance Note 2: The three regulatory pathways for SSSI notices</a:t>
            </a:r>
            <a:endParaRPr lang="en-GB" sz="600" dirty="0"/>
          </a:p>
        </p:txBody>
      </p:sp>
      <p:pic>
        <p:nvPicPr>
          <p:cNvPr id="1026" name="Picture 2">
            <a:extLst>
              <a:ext uri="{FF2B5EF4-FFF2-40B4-BE49-F238E27FC236}">
                <a16:creationId xmlns:a16="http://schemas.microsoft.com/office/drawing/2014/main" id="{19266C51-D515-D9B5-FD96-0F8EC60AF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4" t="10717" r="5389" b="1738"/>
          <a:stretch/>
        </p:blipFill>
        <p:spPr bwMode="auto">
          <a:xfrm>
            <a:off x="591128" y="1537747"/>
            <a:ext cx="3728512" cy="31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732A178-B40F-A5F6-E645-4FCB2175C582}"/>
              </a:ext>
            </a:extLst>
          </p:cNvPr>
          <p:cNvSpPr txBox="1"/>
          <p:nvPr/>
        </p:nvSpPr>
        <p:spPr>
          <a:xfrm>
            <a:off x="4634345" y="1738745"/>
            <a:ext cx="4088967" cy="3016210"/>
          </a:xfrm>
          <a:prstGeom prst="rect">
            <a:avLst/>
          </a:prstGeom>
          <a:noFill/>
        </p:spPr>
        <p:txBody>
          <a:bodyPr wrap="square" rtlCol="0">
            <a:spAutoFit/>
          </a:bodyPr>
          <a:lstStyle/>
          <a:p>
            <a:r>
              <a:rPr lang="en-GB" sz="1000" dirty="0"/>
              <a:t>In order to provide all SSSIs with protection from potentially harmful activities, the Wildlife &amp; Countryside Act (1981) requires: </a:t>
            </a:r>
            <a:br>
              <a:rPr lang="en-GB" sz="1000" dirty="0"/>
            </a:br>
            <a:r>
              <a:rPr lang="en-GB" sz="1000" dirty="0"/>
              <a:t>• owners and occupiers of SSSI land proposing to carry out or permit operations that may damage the special interest of their SSSI to first apply for Natural England’s consent. </a:t>
            </a:r>
            <a:br>
              <a:rPr lang="en-GB" sz="1000" dirty="0"/>
            </a:br>
            <a:r>
              <a:rPr lang="en-GB" sz="1000" dirty="0"/>
              <a:t>• public bodies proposing to carry out operations which they consider are likely to damage the features of special interest within a SSSI (whether within or outside the boundary of an SSSI) to first apply for Natural England’s assent </a:t>
            </a:r>
            <a:br>
              <a:rPr lang="en-GB" sz="1000" dirty="0"/>
            </a:br>
            <a:r>
              <a:rPr lang="en-GB" sz="1000" dirty="0"/>
              <a:t>• public bodies proposing to authorise or permit others to carry out operations that may be likely to damage the special interest of a SSSI (whether within or outside the boundary of an SSSI) to first seek Natural England’s advice</a:t>
            </a:r>
          </a:p>
          <a:p>
            <a:endParaRPr lang="en-GB" sz="1000" dirty="0"/>
          </a:p>
          <a:p>
            <a:r>
              <a:rPr lang="en-GB" sz="1000" dirty="0"/>
              <a:t>Section 28G bodies – Local Authorities, National Park Authorities, Natural England, Environment Agency, Forestry Commission, Forestry England and Defra are all clearly S28G bodies, but National Trust, Wildlife Trusts, the RSPB etc are not. </a:t>
            </a:r>
          </a:p>
          <a:p>
            <a:endParaRPr lang="en-GB" sz="1000" dirty="0"/>
          </a:p>
        </p:txBody>
      </p:sp>
    </p:spTree>
    <p:extLst>
      <p:ext uri="{BB962C8B-B14F-4D97-AF65-F5344CB8AC3E}">
        <p14:creationId xmlns:p14="http://schemas.microsoft.com/office/powerpoint/2010/main" val="2449171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1B7A78-BC5B-ABD3-C00A-20D074D6ACD7}"/>
              </a:ext>
            </a:extLst>
          </p:cNvPr>
          <p:cNvSpPr txBox="1"/>
          <p:nvPr/>
        </p:nvSpPr>
        <p:spPr>
          <a:xfrm>
            <a:off x="426720" y="1173480"/>
            <a:ext cx="7863840" cy="2215991"/>
          </a:xfrm>
          <a:prstGeom prst="rect">
            <a:avLst/>
          </a:prstGeom>
          <a:noFill/>
        </p:spPr>
        <p:txBody>
          <a:bodyPr wrap="square" rtlCol="0">
            <a:spAutoFit/>
          </a:bodyPr>
          <a:lstStyle/>
          <a:p>
            <a:pPr algn="l"/>
            <a:r>
              <a:rPr lang="en-GB" sz="1200" b="0" i="0" dirty="0">
                <a:solidFill>
                  <a:srgbClr val="000000"/>
                </a:solidFill>
                <a:effectLst/>
                <a:latin typeface="Times New Roman" panose="02020603050405020304" pitchFamily="18" charset="0"/>
              </a:rPr>
              <a:t>a) a Minister of the Crown (within the meaning of the Ministers of the Crown Act 1975) or a Government department;</a:t>
            </a:r>
          </a:p>
          <a:p>
            <a:pPr algn="l"/>
            <a:r>
              <a:rPr lang="en-GB" sz="1200" b="0" i="0" dirty="0">
                <a:solidFill>
                  <a:srgbClr val="000000"/>
                </a:solidFill>
                <a:effectLst/>
                <a:latin typeface="Times New Roman" panose="02020603050405020304" pitchFamily="18" charset="0"/>
              </a:rPr>
              <a:t>b) the National Assembly for Wales;</a:t>
            </a:r>
          </a:p>
          <a:p>
            <a:pPr algn="l"/>
            <a:r>
              <a:rPr lang="en-GB" sz="1200" b="0" i="0" dirty="0">
                <a:solidFill>
                  <a:srgbClr val="000000"/>
                </a:solidFill>
                <a:effectLst/>
                <a:latin typeface="Times New Roman" panose="02020603050405020304" pitchFamily="18" charset="0"/>
              </a:rPr>
              <a:t>c) a local authority;</a:t>
            </a:r>
          </a:p>
          <a:p>
            <a:pPr algn="l"/>
            <a:r>
              <a:rPr lang="en-GB" sz="1200" b="0" i="0" dirty="0">
                <a:solidFill>
                  <a:srgbClr val="000000"/>
                </a:solidFill>
                <a:effectLst/>
                <a:latin typeface="Times New Roman" panose="02020603050405020304" pitchFamily="18" charset="0"/>
              </a:rPr>
              <a:t>d) a person holding office –</a:t>
            </a:r>
          </a:p>
          <a:p>
            <a:pPr algn="l"/>
            <a:r>
              <a:rPr lang="en-GB" sz="1200" b="0" i="0" dirty="0">
                <a:solidFill>
                  <a:srgbClr val="000000"/>
                </a:solidFill>
                <a:effectLst/>
                <a:latin typeface="Times New Roman" panose="02020603050405020304" pitchFamily="18" charset="0"/>
              </a:rPr>
              <a:t>(</a:t>
            </a:r>
            <a:r>
              <a:rPr lang="en-GB" sz="1200" b="0" i="0" dirty="0" err="1">
                <a:solidFill>
                  <a:srgbClr val="000000"/>
                </a:solidFill>
                <a:effectLst/>
                <a:latin typeface="Times New Roman" panose="02020603050405020304" pitchFamily="18" charset="0"/>
              </a:rPr>
              <a:t>i</a:t>
            </a:r>
            <a:r>
              <a:rPr lang="en-GB" sz="1200" b="0" i="0" dirty="0">
                <a:solidFill>
                  <a:srgbClr val="000000"/>
                </a:solidFill>
                <a:effectLst/>
                <a:latin typeface="Times New Roman" panose="02020603050405020304" pitchFamily="18" charset="0"/>
              </a:rPr>
              <a:t>) under the Crown,</a:t>
            </a:r>
          </a:p>
          <a:p>
            <a:pPr algn="l"/>
            <a:r>
              <a:rPr lang="en-GB" sz="1200" b="0" i="0" dirty="0">
                <a:solidFill>
                  <a:srgbClr val="000000"/>
                </a:solidFill>
                <a:effectLst/>
                <a:latin typeface="Times New Roman" panose="02020603050405020304" pitchFamily="18" charset="0"/>
              </a:rPr>
              <a:t>(ii) created or continued in existence by a public general Act of Parliament, or</a:t>
            </a:r>
          </a:p>
          <a:p>
            <a:pPr algn="l"/>
            <a:r>
              <a:rPr lang="en-GB" sz="1200" b="0" i="0" dirty="0">
                <a:solidFill>
                  <a:srgbClr val="000000"/>
                </a:solidFill>
                <a:effectLst/>
                <a:latin typeface="Times New Roman" panose="02020603050405020304" pitchFamily="18" charset="0"/>
              </a:rPr>
              <a:t>(iii) the remuneration in respect of which is paid out of money provided by Parliament;</a:t>
            </a:r>
          </a:p>
          <a:p>
            <a:pPr algn="l"/>
            <a:r>
              <a:rPr lang="en-GB" sz="1200" b="0" i="0" dirty="0">
                <a:solidFill>
                  <a:srgbClr val="000000"/>
                </a:solidFill>
                <a:effectLst/>
                <a:latin typeface="Times New Roman" panose="02020603050405020304" pitchFamily="18" charset="0"/>
              </a:rPr>
              <a:t>e) a statutory undertaker (meaning the persons referred to in section 262(1), (3) and (6) of the Town and Country Planning Act 1990);</a:t>
            </a:r>
          </a:p>
          <a:p>
            <a:pPr algn="l"/>
            <a:r>
              <a:rPr lang="en-GB" sz="1200" b="0" i="0" dirty="0">
                <a:solidFill>
                  <a:srgbClr val="000000"/>
                </a:solidFill>
                <a:effectLst/>
                <a:latin typeface="Times New Roman" panose="02020603050405020304" pitchFamily="18" charset="0"/>
              </a:rPr>
              <a:t>f) any other public body of any description.</a:t>
            </a:r>
          </a:p>
          <a:p>
            <a:endParaRPr lang="en-GB" dirty="0"/>
          </a:p>
        </p:txBody>
      </p:sp>
      <p:sp>
        <p:nvSpPr>
          <p:cNvPr id="3" name="TextBox 2">
            <a:extLst>
              <a:ext uri="{FF2B5EF4-FFF2-40B4-BE49-F238E27FC236}">
                <a16:creationId xmlns:a16="http://schemas.microsoft.com/office/drawing/2014/main" id="{6C0AE19D-FE10-4ECD-9AF2-6B58519B1ABB}"/>
              </a:ext>
            </a:extLst>
          </p:cNvPr>
          <p:cNvSpPr txBox="1"/>
          <p:nvPr/>
        </p:nvSpPr>
        <p:spPr>
          <a:xfrm>
            <a:off x="1790700" y="289560"/>
            <a:ext cx="6187440" cy="369332"/>
          </a:xfrm>
          <a:prstGeom prst="rect">
            <a:avLst/>
          </a:prstGeom>
          <a:noFill/>
        </p:spPr>
        <p:txBody>
          <a:bodyPr wrap="square" rtlCol="0">
            <a:spAutoFit/>
          </a:bodyPr>
          <a:lstStyle/>
          <a:p>
            <a:r>
              <a:rPr lang="en-GB" dirty="0"/>
              <a:t>Section 28G bodies </a:t>
            </a:r>
          </a:p>
        </p:txBody>
      </p:sp>
    </p:spTree>
    <p:extLst>
      <p:ext uri="{BB962C8B-B14F-4D97-AF65-F5344CB8AC3E}">
        <p14:creationId xmlns:p14="http://schemas.microsoft.com/office/powerpoint/2010/main" val="218470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7B95C-28AE-BE00-B4F4-20DDC700C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7BCF6-378F-04F0-6D40-0C7F2916C98F}"/>
              </a:ext>
            </a:extLst>
          </p:cNvPr>
          <p:cNvSpPr>
            <a:spLocks noGrp="1"/>
          </p:cNvSpPr>
          <p:nvPr>
            <p:ph type="title"/>
          </p:nvPr>
        </p:nvSpPr>
        <p:spPr/>
        <p:txBody>
          <a:bodyPr/>
          <a:lstStyle/>
          <a:p>
            <a:r>
              <a:rPr lang="en-GB" dirty="0"/>
              <a:t>30by30 – potential consents / licenses needed – OWC’s</a:t>
            </a:r>
            <a:endParaRPr lang="en-US" dirty="0"/>
          </a:p>
        </p:txBody>
      </p:sp>
      <p:sp>
        <p:nvSpPr>
          <p:cNvPr id="4" name="Picture Placeholder 3">
            <a:extLst>
              <a:ext uri="{FF2B5EF4-FFF2-40B4-BE49-F238E27FC236}">
                <a16:creationId xmlns:a16="http://schemas.microsoft.com/office/drawing/2014/main" id="{ADC6BFC5-695F-C25A-2C29-6EC64D60A1EC}"/>
              </a:ext>
            </a:extLst>
          </p:cNvPr>
          <p:cNvSpPr>
            <a:spLocks noGrp="1"/>
          </p:cNvSpPr>
          <p:nvPr>
            <p:ph type="pic" sz="quarter" idx="11"/>
          </p:nvPr>
        </p:nvSpPr>
        <p:spPr>
          <a:xfrm>
            <a:off x="591128" y="4643543"/>
            <a:ext cx="3613727" cy="432666"/>
          </a:xfrm>
        </p:spPr>
        <p:txBody>
          <a:bodyPr/>
          <a:lstStyle/>
          <a:p>
            <a:r>
              <a:rPr lang="en-GB" sz="600" dirty="0"/>
              <a:t>Ordinary Watercourse Regulation Guidance </a:t>
            </a:r>
            <a:r>
              <a:rPr lang="en-GB" sz="600" dirty="0" err="1"/>
              <a:t>Guidance</a:t>
            </a:r>
            <a:r>
              <a:rPr lang="en-GB" sz="600" dirty="0"/>
              <a:t> for complying with ordinary watercourse regulation in Lancashire. Version 3: 18 March 2024 </a:t>
            </a:r>
          </a:p>
        </p:txBody>
      </p:sp>
      <p:sp>
        <p:nvSpPr>
          <p:cNvPr id="5" name="TextBox 4">
            <a:extLst>
              <a:ext uri="{FF2B5EF4-FFF2-40B4-BE49-F238E27FC236}">
                <a16:creationId xmlns:a16="http://schemas.microsoft.com/office/drawing/2014/main" id="{32C34C58-DE4A-BD9E-0388-568B3CE7F76B}"/>
              </a:ext>
            </a:extLst>
          </p:cNvPr>
          <p:cNvSpPr txBox="1"/>
          <p:nvPr/>
        </p:nvSpPr>
        <p:spPr>
          <a:xfrm>
            <a:off x="4634345" y="1738745"/>
            <a:ext cx="4088967" cy="1785104"/>
          </a:xfrm>
          <a:prstGeom prst="rect">
            <a:avLst/>
          </a:prstGeom>
          <a:noFill/>
        </p:spPr>
        <p:txBody>
          <a:bodyPr wrap="square" rtlCol="0">
            <a:spAutoFit/>
          </a:bodyPr>
          <a:lstStyle/>
          <a:p>
            <a:r>
              <a:rPr lang="en-GB" sz="1000" b="0" i="0" dirty="0">
                <a:solidFill>
                  <a:srgbClr val="212529"/>
                </a:solidFill>
                <a:effectLst/>
                <a:latin typeface="Open Sans" panose="020B0606030504020204" pitchFamily="34" charset="0"/>
              </a:rPr>
              <a:t>Section 23 of the Land Drainage Act 1991 requires written consent to be obtained from the county council as the Lead Local Flood Authority (LLFA) for the area prior to undertaking certain works to an ordinary watercourse. </a:t>
            </a:r>
          </a:p>
          <a:p>
            <a:endParaRPr lang="en-GB" sz="1000" dirty="0">
              <a:solidFill>
                <a:srgbClr val="212529"/>
              </a:solidFill>
              <a:latin typeface="Open Sans" panose="020B0606030504020204" pitchFamily="34" charset="0"/>
            </a:endParaRPr>
          </a:p>
          <a:p>
            <a:r>
              <a:rPr lang="en-GB" sz="1000" dirty="0"/>
              <a:t>An ordinary watercourse, as defined under Section 72 of the Land Drainage Act 1991, is a watercourse that does not form part of a main river, and includes all rivers and streams and all ditches, drains, cuts, culverts, dikes, sluices, sewers (other than public sewers within the meaning of the Water Industry Act 1991) and passages, through which water flows. </a:t>
            </a:r>
          </a:p>
        </p:txBody>
      </p:sp>
      <p:pic>
        <p:nvPicPr>
          <p:cNvPr id="6" name="Picture 5">
            <a:extLst>
              <a:ext uri="{FF2B5EF4-FFF2-40B4-BE49-F238E27FC236}">
                <a16:creationId xmlns:a16="http://schemas.microsoft.com/office/drawing/2014/main" id="{438F98C9-750F-FACF-F442-E45A4CA3F4E0}"/>
              </a:ext>
            </a:extLst>
          </p:cNvPr>
          <p:cNvPicPr>
            <a:picLocks noChangeAspect="1"/>
          </p:cNvPicPr>
          <p:nvPr/>
        </p:nvPicPr>
        <p:blipFill>
          <a:blip r:embed="rId2"/>
          <a:stretch>
            <a:fillRect/>
          </a:stretch>
        </p:blipFill>
        <p:spPr>
          <a:xfrm>
            <a:off x="335333" y="2217258"/>
            <a:ext cx="1845989" cy="2411088"/>
          </a:xfrm>
          <a:prstGeom prst="rect">
            <a:avLst/>
          </a:prstGeom>
        </p:spPr>
      </p:pic>
      <p:pic>
        <p:nvPicPr>
          <p:cNvPr id="8" name="Picture 7">
            <a:extLst>
              <a:ext uri="{FF2B5EF4-FFF2-40B4-BE49-F238E27FC236}">
                <a16:creationId xmlns:a16="http://schemas.microsoft.com/office/drawing/2014/main" id="{3D658AA7-AF28-33AE-C8BE-9668D6060C28}"/>
              </a:ext>
            </a:extLst>
          </p:cNvPr>
          <p:cNvPicPr>
            <a:picLocks noChangeAspect="1"/>
          </p:cNvPicPr>
          <p:nvPr/>
        </p:nvPicPr>
        <p:blipFill>
          <a:blip r:embed="rId3"/>
          <a:stretch>
            <a:fillRect/>
          </a:stretch>
        </p:blipFill>
        <p:spPr>
          <a:xfrm>
            <a:off x="2181322" y="2843242"/>
            <a:ext cx="2143009" cy="1785104"/>
          </a:xfrm>
          <a:prstGeom prst="rect">
            <a:avLst/>
          </a:prstGeom>
        </p:spPr>
      </p:pic>
      <p:pic>
        <p:nvPicPr>
          <p:cNvPr id="10" name="Picture 9">
            <a:extLst>
              <a:ext uri="{FF2B5EF4-FFF2-40B4-BE49-F238E27FC236}">
                <a16:creationId xmlns:a16="http://schemas.microsoft.com/office/drawing/2014/main" id="{A26F3FFB-5C9F-84ED-FF17-4558CB1238CA}"/>
              </a:ext>
            </a:extLst>
          </p:cNvPr>
          <p:cNvPicPr>
            <a:picLocks noChangeAspect="1"/>
          </p:cNvPicPr>
          <p:nvPr/>
        </p:nvPicPr>
        <p:blipFill>
          <a:blip r:embed="rId4"/>
          <a:stretch>
            <a:fillRect/>
          </a:stretch>
        </p:blipFill>
        <p:spPr>
          <a:xfrm>
            <a:off x="4739880" y="3707209"/>
            <a:ext cx="1916808" cy="1137090"/>
          </a:xfrm>
          <a:prstGeom prst="rect">
            <a:avLst/>
          </a:prstGeom>
        </p:spPr>
      </p:pic>
      <p:pic>
        <p:nvPicPr>
          <p:cNvPr id="12" name="Picture 11">
            <a:extLst>
              <a:ext uri="{FF2B5EF4-FFF2-40B4-BE49-F238E27FC236}">
                <a16:creationId xmlns:a16="http://schemas.microsoft.com/office/drawing/2014/main" id="{295B3C66-86A2-E502-00DB-1717E42B9656}"/>
              </a:ext>
            </a:extLst>
          </p:cNvPr>
          <p:cNvPicPr>
            <a:picLocks noChangeAspect="1"/>
          </p:cNvPicPr>
          <p:nvPr/>
        </p:nvPicPr>
        <p:blipFill>
          <a:blip r:embed="rId5"/>
          <a:stretch>
            <a:fillRect/>
          </a:stretch>
        </p:blipFill>
        <p:spPr>
          <a:xfrm>
            <a:off x="6721593" y="3701084"/>
            <a:ext cx="2064042" cy="1143215"/>
          </a:xfrm>
          <a:prstGeom prst="rect">
            <a:avLst/>
          </a:prstGeom>
        </p:spPr>
      </p:pic>
    </p:spTree>
    <p:extLst>
      <p:ext uri="{BB962C8B-B14F-4D97-AF65-F5344CB8AC3E}">
        <p14:creationId xmlns:p14="http://schemas.microsoft.com/office/powerpoint/2010/main" val="1765780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922EF-D1D3-D31F-2C22-6572D4CAB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4C573-A067-1460-F203-6D8E84BEEBA9}"/>
              </a:ext>
            </a:extLst>
          </p:cNvPr>
          <p:cNvSpPr>
            <a:spLocks noGrp="1"/>
          </p:cNvSpPr>
          <p:nvPr>
            <p:ph type="title"/>
          </p:nvPr>
        </p:nvSpPr>
        <p:spPr/>
        <p:txBody>
          <a:bodyPr/>
          <a:lstStyle/>
          <a:p>
            <a:r>
              <a:rPr lang="en-GB" dirty="0"/>
              <a:t>30by30 – potential consents / licenses needed – FRAP’s</a:t>
            </a:r>
            <a:endParaRPr lang="en-US" dirty="0"/>
          </a:p>
        </p:txBody>
      </p:sp>
      <p:sp>
        <p:nvSpPr>
          <p:cNvPr id="4" name="Picture Placeholder 3">
            <a:extLst>
              <a:ext uri="{FF2B5EF4-FFF2-40B4-BE49-F238E27FC236}">
                <a16:creationId xmlns:a16="http://schemas.microsoft.com/office/drawing/2014/main" id="{F2B358D8-5236-98D9-2E7B-896658DEE045}"/>
              </a:ext>
            </a:extLst>
          </p:cNvPr>
          <p:cNvSpPr>
            <a:spLocks noGrp="1"/>
          </p:cNvSpPr>
          <p:nvPr>
            <p:ph type="pic" sz="quarter" idx="11"/>
          </p:nvPr>
        </p:nvSpPr>
        <p:spPr>
          <a:xfrm>
            <a:off x="591128" y="4643543"/>
            <a:ext cx="3613727" cy="432666"/>
          </a:xfrm>
        </p:spPr>
        <p:txBody>
          <a:bodyPr/>
          <a:lstStyle/>
          <a:p>
            <a:endParaRPr lang="en-GB" sz="600" dirty="0"/>
          </a:p>
        </p:txBody>
      </p:sp>
      <p:sp>
        <p:nvSpPr>
          <p:cNvPr id="5" name="TextBox 4">
            <a:extLst>
              <a:ext uri="{FF2B5EF4-FFF2-40B4-BE49-F238E27FC236}">
                <a16:creationId xmlns:a16="http://schemas.microsoft.com/office/drawing/2014/main" id="{2560C5A8-D47C-0F44-821D-3076407F63E7}"/>
              </a:ext>
            </a:extLst>
          </p:cNvPr>
          <p:cNvSpPr txBox="1"/>
          <p:nvPr/>
        </p:nvSpPr>
        <p:spPr>
          <a:xfrm>
            <a:off x="4634345" y="1738745"/>
            <a:ext cx="4088967" cy="1631216"/>
          </a:xfrm>
          <a:prstGeom prst="rect">
            <a:avLst/>
          </a:prstGeom>
          <a:noFill/>
        </p:spPr>
        <p:txBody>
          <a:bodyPr wrap="square" rtlCol="0">
            <a:spAutoFit/>
          </a:bodyPr>
          <a:lstStyle/>
          <a:p>
            <a:r>
              <a:rPr lang="en-GB" sz="1000" b="0" i="0" dirty="0">
                <a:solidFill>
                  <a:srgbClr val="212529"/>
                </a:solidFill>
                <a:effectLst/>
                <a:latin typeface="Open Sans" panose="020B0606030504020204" pitchFamily="34" charset="0"/>
              </a:rPr>
              <a:t>You may need permission for a variety of regulated flood risk activities, including:</a:t>
            </a:r>
          </a:p>
          <a:p>
            <a:pPr marL="171450" indent="-171450">
              <a:buFont typeface="Arial" panose="020B0604020202020204" pitchFamily="34" charset="0"/>
              <a:buChar char="•"/>
            </a:pPr>
            <a:r>
              <a:rPr lang="en-GB" sz="1000" dirty="0">
                <a:solidFill>
                  <a:srgbClr val="212529"/>
                </a:solidFill>
                <a:latin typeface="Open Sans" panose="020B0606030504020204" pitchFamily="34" charset="0"/>
              </a:rPr>
              <a:t>Building or altering a structure designed to contain or divert flood water</a:t>
            </a:r>
          </a:p>
          <a:p>
            <a:pPr marL="171450" indent="-171450">
              <a:buFont typeface="Arial" panose="020B0604020202020204" pitchFamily="34" charset="0"/>
              <a:buChar char="•"/>
            </a:pPr>
            <a:r>
              <a:rPr lang="en-GB" sz="1000" dirty="0">
                <a:solidFill>
                  <a:srgbClr val="212529"/>
                </a:solidFill>
                <a:latin typeface="Open Sans" panose="020B0606030504020204" pitchFamily="34" charset="0"/>
              </a:rPr>
              <a:t>Excavation within 16m of a main river, flood defence or culvert</a:t>
            </a:r>
          </a:p>
          <a:p>
            <a:pPr marL="171450" indent="-171450">
              <a:buFont typeface="Arial" panose="020B0604020202020204" pitchFamily="34" charset="0"/>
              <a:buChar char="•"/>
            </a:pPr>
            <a:r>
              <a:rPr lang="en-GB" sz="1000" dirty="0">
                <a:solidFill>
                  <a:srgbClr val="212529"/>
                </a:solidFill>
                <a:latin typeface="Open Sans" panose="020B0606030504020204" pitchFamily="34" charset="0"/>
              </a:rPr>
              <a:t>Any activity within 8m of a main river bank (or 16m of a tidal river bank)</a:t>
            </a:r>
          </a:p>
          <a:p>
            <a:pPr marL="171450" indent="-171450">
              <a:buFont typeface="Arial" panose="020B0604020202020204" pitchFamily="34" charset="0"/>
              <a:buChar char="•"/>
            </a:pPr>
            <a:r>
              <a:rPr lang="en-GB" sz="1000" dirty="0">
                <a:solidFill>
                  <a:srgbClr val="212529"/>
                </a:solidFill>
                <a:latin typeface="Open Sans" panose="020B0606030504020204" pitchFamily="34" charset="0"/>
              </a:rPr>
              <a:t>Activities on the floodplain of a main river, culvert or flood defence structure.</a:t>
            </a:r>
          </a:p>
          <a:p>
            <a:pPr marL="171450" indent="-171450">
              <a:buFont typeface="Arial" panose="020B0604020202020204" pitchFamily="34" charset="0"/>
              <a:buChar char="•"/>
            </a:pPr>
            <a:endParaRPr lang="en-GB" sz="1000" dirty="0"/>
          </a:p>
        </p:txBody>
      </p:sp>
      <p:pic>
        <p:nvPicPr>
          <p:cNvPr id="7" name="Picture 6">
            <a:extLst>
              <a:ext uri="{FF2B5EF4-FFF2-40B4-BE49-F238E27FC236}">
                <a16:creationId xmlns:a16="http://schemas.microsoft.com/office/drawing/2014/main" id="{877EC37C-7C54-2F6F-D1D9-71868EADBCBA}"/>
              </a:ext>
            </a:extLst>
          </p:cNvPr>
          <p:cNvPicPr>
            <a:picLocks noChangeAspect="1"/>
          </p:cNvPicPr>
          <p:nvPr/>
        </p:nvPicPr>
        <p:blipFill>
          <a:blip r:embed="rId2"/>
          <a:stretch>
            <a:fillRect/>
          </a:stretch>
        </p:blipFill>
        <p:spPr>
          <a:xfrm>
            <a:off x="4634345" y="3757915"/>
            <a:ext cx="2307629" cy="1222725"/>
          </a:xfrm>
          <a:prstGeom prst="rect">
            <a:avLst/>
          </a:prstGeom>
        </p:spPr>
      </p:pic>
    </p:spTree>
    <p:extLst>
      <p:ext uri="{BB962C8B-B14F-4D97-AF65-F5344CB8AC3E}">
        <p14:creationId xmlns:p14="http://schemas.microsoft.com/office/powerpoint/2010/main" val="2575150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96BE6-3970-5FB3-3515-B9F4FAC26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05E48-C04A-372B-BB82-D4280EA4D1C1}"/>
              </a:ext>
            </a:extLst>
          </p:cNvPr>
          <p:cNvSpPr>
            <a:spLocks noGrp="1"/>
          </p:cNvSpPr>
          <p:nvPr>
            <p:ph type="title"/>
          </p:nvPr>
        </p:nvSpPr>
        <p:spPr/>
        <p:txBody>
          <a:bodyPr/>
          <a:lstStyle/>
          <a:p>
            <a:r>
              <a:rPr lang="en-GB" dirty="0"/>
              <a:t>30by30 – potential consents / licenses needed – EIA’s</a:t>
            </a:r>
            <a:endParaRPr lang="en-US" dirty="0"/>
          </a:p>
        </p:txBody>
      </p:sp>
      <p:sp>
        <p:nvSpPr>
          <p:cNvPr id="4" name="Picture Placeholder 3">
            <a:extLst>
              <a:ext uri="{FF2B5EF4-FFF2-40B4-BE49-F238E27FC236}">
                <a16:creationId xmlns:a16="http://schemas.microsoft.com/office/drawing/2014/main" id="{0C158141-8F67-A230-2BF2-8AFE1CDEFE22}"/>
              </a:ext>
            </a:extLst>
          </p:cNvPr>
          <p:cNvSpPr>
            <a:spLocks noGrp="1"/>
          </p:cNvSpPr>
          <p:nvPr>
            <p:ph type="pic" sz="quarter" idx="11"/>
          </p:nvPr>
        </p:nvSpPr>
        <p:spPr>
          <a:xfrm>
            <a:off x="1727201" y="3387726"/>
            <a:ext cx="3613727" cy="432666"/>
          </a:xfrm>
        </p:spPr>
        <p:txBody>
          <a:bodyPr/>
          <a:lstStyle/>
          <a:p>
            <a:r>
              <a:rPr lang="en-GB" sz="1000" dirty="0"/>
              <a:t>Schedule 2 developments needing EIA - </a:t>
            </a:r>
            <a:r>
              <a:rPr lang="en-GB" sz="600" b="0" i="0" dirty="0">
                <a:solidFill>
                  <a:srgbClr val="1E1E1E"/>
                </a:solidFill>
                <a:effectLst/>
                <a:latin typeface="Roboto" panose="02000000000000000000" pitchFamily="2" charset="0"/>
              </a:rPr>
              <a:t>The Town and Country Planning (Environmental Impact Assessment) Regulations 2017</a:t>
            </a:r>
          </a:p>
          <a:p>
            <a:endParaRPr lang="en-GB" sz="1000" dirty="0"/>
          </a:p>
        </p:txBody>
      </p:sp>
      <p:pic>
        <p:nvPicPr>
          <p:cNvPr id="7" name="Picture 6">
            <a:extLst>
              <a:ext uri="{FF2B5EF4-FFF2-40B4-BE49-F238E27FC236}">
                <a16:creationId xmlns:a16="http://schemas.microsoft.com/office/drawing/2014/main" id="{2E00E651-7901-E677-BF8E-2CA398FFD441}"/>
              </a:ext>
            </a:extLst>
          </p:cNvPr>
          <p:cNvPicPr>
            <a:picLocks noChangeAspect="1"/>
          </p:cNvPicPr>
          <p:nvPr/>
        </p:nvPicPr>
        <p:blipFill>
          <a:blip r:embed="rId2"/>
          <a:stretch>
            <a:fillRect/>
          </a:stretch>
        </p:blipFill>
        <p:spPr>
          <a:xfrm>
            <a:off x="5763491" y="2571750"/>
            <a:ext cx="2732226" cy="2356648"/>
          </a:xfrm>
          <a:prstGeom prst="rect">
            <a:avLst/>
          </a:prstGeom>
        </p:spPr>
      </p:pic>
      <p:pic>
        <p:nvPicPr>
          <p:cNvPr id="11" name="Picture 10">
            <a:extLst>
              <a:ext uri="{FF2B5EF4-FFF2-40B4-BE49-F238E27FC236}">
                <a16:creationId xmlns:a16="http://schemas.microsoft.com/office/drawing/2014/main" id="{E954E5DF-1ABA-8E91-DD4D-7A4D65A2F79B}"/>
              </a:ext>
            </a:extLst>
          </p:cNvPr>
          <p:cNvPicPr>
            <a:picLocks noChangeAspect="1"/>
          </p:cNvPicPr>
          <p:nvPr/>
        </p:nvPicPr>
        <p:blipFill>
          <a:blip r:embed="rId3"/>
          <a:stretch>
            <a:fillRect/>
          </a:stretch>
        </p:blipFill>
        <p:spPr>
          <a:xfrm>
            <a:off x="1939636" y="3747262"/>
            <a:ext cx="3304595" cy="763116"/>
          </a:xfrm>
          <a:prstGeom prst="rect">
            <a:avLst/>
          </a:prstGeom>
        </p:spPr>
      </p:pic>
      <p:pic>
        <p:nvPicPr>
          <p:cNvPr id="14" name="Picture 13">
            <a:extLst>
              <a:ext uri="{FF2B5EF4-FFF2-40B4-BE49-F238E27FC236}">
                <a16:creationId xmlns:a16="http://schemas.microsoft.com/office/drawing/2014/main" id="{389B0A98-25DC-439B-0837-762AE3803884}"/>
              </a:ext>
            </a:extLst>
          </p:cNvPr>
          <p:cNvPicPr>
            <a:picLocks noChangeAspect="1"/>
          </p:cNvPicPr>
          <p:nvPr/>
        </p:nvPicPr>
        <p:blipFill>
          <a:blip r:embed="rId4"/>
          <a:stretch>
            <a:fillRect/>
          </a:stretch>
        </p:blipFill>
        <p:spPr>
          <a:xfrm>
            <a:off x="420688" y="1539442"/>
            <a:ext cx="2409670" cy="1521207"/>
          </a:xfrm>
          <a:prstGeom prst="rect">
            <a:avLst/>
          </a:prstGeom>
        </p:spPr>
      </p:pic>
    </p:spTree>
    <p:extLst>
      <p:ext uri="{BB962C8B-B14F-4D97-AF65-F5344CB8AC3E}">
        <p14:creationId xmlns:p14="http://schemas.microsoft.com/office/powerpoint/2010/main" val="1141502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98A72-2A4C-7584-BE45-818B3414D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46DCD-0551-BAAC-E709-882F36D64C7D}"/>
              </a:ext>
            </a:extLst>
          </p:cNvPr>
          <p:cNvSpPr>
            <a:spLocks noGrp="1"/>
          </p:cNvSpPr>
          <p:nvPr>
            <p:ph type="title"/>
          </p:nvPr>
        </p:nvSpPr>
        <p:spPr>
          <a:xfrm>
            <a:off x="1757112" y="420221"/>
            <a:ext cx="7209679" cy="531703"/>
          </a:xfrm>
        </p:spPr>
        <p:txBody>
          <a:bodyPr>
            <a:normAutofit/>
          </a:bodyPr>
          <a:lstStyle/>
          <a:p>
            <a:r>
              <a:rPr lang="en-US" dirty="0"/>
              <a:t>What are we working on?</a:t>
            </a:r>
          </a:p>
        </p:txBody>
      </p:sp>
      <p:sp>
        <p:nvSpPr>
          <p:cNvPr id="8" name="Rectangle: Rounded Corners 7">
            <a:extLst>
              <a:ext uri="{FF2B5EF4-FFF2-40B4-BE49-F238E27FC236}">
                <a16:creationId xmlns:a16="http://schemas.microsoft.com/office/drawing/2014/main" id="{792AF686-4A73-BAB5-10BA-0AFF5508DE54}"/>
              </a:ext>
            </a:extLst>
          </p:cNvPr>
          <p:cNvSpPr/>
          <p:nvPr/>
        </p:nvSpPr>
        <p:spPr>
          <a:xfrm>
            <a:off x="2516118" y="2079289"/>
            <a:ext cx="3680982" cy="1191816"/>
          </a:xfrm>
          <a:custGeom>
            <a:avLst/>
            <a:gdLst>
              <a:gd name="connsiteX0" fmla="*/ 0 w 3680982"/>
              <a:gd name="connsiteY0" fmla="*/ 198640 h 1191816"/>
              <a:gd name="connsiteX1" fmla="*/ 198640 w 3680982"/>
              <a:gd name="connsiteY1" fmla="*/ 0 h 1191816"/>
              <a:gd name="connsiteX2" fmla="*/ 3482342 w 3680982"/>
              <a:gd name="connsiteY2" fmla="*/ 0 h 1191816"/>
              <a:gd name="connsiteX3" fmla="*/ 3680982 w 3680982"/>
              <a:gd name="connsiteY3" fmla="*/ 198640 h 1191816"/>
              <a:gd name="connsiteX4" fmla="*/ 3680982 w 3680982"/>
              <a:gd name="connsiteY4" fmla="*/ 993176 h 1191816"/>
              <a:gd name="connsiteX5" fmla="*/ 3482342 w 3680982"/>
              <a:gd name="connsiteY5" fmla="*/ 1191816 h 1191816"/>
              <a:gd name="connsiteX6" fmla="*/ 198640 w 3680982"/>
              <a:gd name="connsiteY6" fmla="*/ 1191816 h 1191816"/>
              <a:gd name="connsiteX7" fmla="*/ 0 w 3680982"/>
              <a:gd name="connsiteY7" fmla="*/ 993176 h 1191816"/>
              <a:gd name="connsiteX8" fmla="*/ 0 w 3680982"/>
              <a:gd name="connsiteY8"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0982" h="1191816" fill="none" extrusionOk="0">
                <a:moveTo>
                  <a:pt x="0" y="198640"/>
                </a:moveTo>
                <a:cubicBezTo>
                  <a:pt x="-18515" y="89060"/>
                  <a:pt x="97997" y="-4785"/>
                  <a:pt x="198640" y="0"/>
                </a:cubicBezTo>
                <a:cubicBezTo>
                  <a:pt x="1130615" y="-95641"/>
                  <a:pt x="3144337" y="41191"/>
                  <a:pt x="3482342" y="0"/>
                </a:cubicBezTo>
                <a:cubicBezTo>
                  <a:pt x="3589665" y="-18968"/>
                  <a:pt x="3679251" y="90292"/>
                  <a:pt x="3680982" y="198640"/>
                </a:cubicBezTo>
                <a:cubicBezTo>
                  <a:pt x="3609938" y="440141"/>
                  <a:pt x="3624401" y="715703"/>
                  <a:pt x="3680982" y="993176"/>
                </a:cubicBezTo>
                <a:cubicBezTo>
                  <a:pt x="3700655" y="1100229"/>
                  <a:pt x="3606083" y="1198045"/>
                  <a:pt x="3482342" y="1191816"/>
                </a:cubicBezTo>
                <a:cubicBezTo>
                  <a:pt x="2178077" y="1036755"/>
                  <a:pt x="1353957" y="1191944"/>
                  <a:pt x="198640" y="1191816"/>
                </a:cubicBezTo>
                <a:cubicBezTo>
                  <a:pt x="73250" y="1201081"/>
                  <a:pt x="4111" y="1103302"/>
                  <a:pt x="0" y="993176"/>
                </a:cubicBezTo>
                <a:cubicBezTo>
                  <a:pt x="-27601" y="746698"/>
                  <a:pt x="-66266" y="527708"/>
                  <a:pt x="0" y="198640"/>
                </a:cubicBezTo>
                <a:close/>
              </a:path>
              <a:path w="3680982" h="1191816" stroke="0" extrusionOk="0">
                <a:moveTo>
                  <a:pt x="0" y="198640"/>
                </a:moveTo>
                <a:cubicBezTo>
                  <a:pt x="-14570" y="98776"/>
                  <a:pt x="100319" y="6103"/>
                  <a:pt x="198640" y="0"/>
                </a:cubicBezTo>
                <a:cubicBezTo>
                  <a:pt x="731027" y="27767"/>
                  <a:pt x="2146249" y="68366"/>
                  <a:pt x="3482342" y="0"/>
                </a:cubicBezTo>
                <a:cubicBezTo>
                  <a:pt x="3608039" y="-8270"/>
                  <a:pt x="3679110" y="79897"/>
                  <a:pt x="3680982" y="198640"/>
                </a:cubicBezTo>
                <a:cubicBezTo>
                  <a:pt x="3732299" y="411677"/>
                  <a:pt x="3683180" y="770758"/>
                  <a:pt x="3680982" y="993176"/>
                </a:cubicBezTo>
                <a:cubicBezTo>
                  <a:pt x="3679916" y="1084985"/>
                  <a:pt x="3599465" y="1188361"/>
                  <a:pt x="3482342" y="1191816"/>
                </a:cubicBezTo>
                <a:cubicBezTo>
                  <a:pt x="2149273" y="1226796"/>
                  <a:pt x="761628" y="1316125"/>
                  <a:pt x="198640" y="1191816"/>
                </a:cubicBezTo>
                <a:cubicBezTo>
                  <a:pt x="76979" y="1186553"/>
                  <a:pt x="-5535" y="1101213"/>
                  <a:pt x="0" y="993176"/>
                </a:cubicBezTo>
                <a:cubicBezTo>
                  <a:pt x="-21007" y="805116"/>
                  <a:pt x="-58223" y="538204"/>
                  <a:pt x="0" y="198640"/>
                </a:cubicBezTo>
                <a:close/>
              </a:path>
            </a:pathLst>
          </a:custGeom>
          <a:solidFill>
            <a:schemeClr val="tx2">
              <a:lumMod val="60000"/>
              <a:lumOff val="40000"/>
            </a:schemeClr>
          </a:solidFill>
          <a:ln w="19050">
            <a:solidFill>
              <a:schemeClr val="tx1"/>
            </a:solidFill>
            <a:extLst>
              <a:ext uri="{C807C97D-BFC1-408E-A445-0C87EB9F89A2}">
                <ask:lineSketchStyleProps xmlns:ask="http://schemas.microsoft.com/office/drawing/2018/sketchyshapes" sd="2558881134">
                  <a:prstGeom prst="roundRect">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1600" dirty="0">
                <a:solidFill>
                  <a:schemeClr val="tx1"/>
                </a:solidFill>
                <a:latin typeface="Dreaming Outloud Pro" panose="03050502040302030504" pitchFamily="66" charset="0"/>
                <a:cs typeface="Dreaming Outloud Pro" panose="03050502040302030504" pitchFamily="66" charset="0"/>
              </a:rPr>
              <a:t>Evidence &amp; Data</a:t>
            </a:r>
          </a:p>
          <a:p>
            <a:pPr algn="ctr"/>
            <a:endParaRPr lang="en-GB" sz="1600" dirty="0">
              <a:solidFill>
                <a:schemeClr val="tx1"/>
              </a:solidFill>
              <a:latin typeface="Dreaming Outloud Pro" panose="03050502040302030504" pitchFamily="66" charset="0"/>
              <a:cs typeface="Dreaming Outloud Pro" panose="03050502040302030504" pitchFamily="66" charset="0"/>
            </a:endParaRPr>
          </a:p>
          <a:p>
            <a:pPr algn="ctr"/>
            <a:r>
              <a:rPr lang="en-GB" sz="1600" dirty="0">
                <a:solidFill>
                  <a:schemeClr val="tx1"/>
                </a:solidFill>
                <a:latin typeface="Dreaming Outloud Pro" panose="03050502040302030504" pitchFamily="66" charset="0"/>
                <a:cs typeface="Dreaming Outloud Pro" panose="03050502040302030504" pitchFamily="66" charset="0"/>
              </a:rPr>
              <a:t>Comms, </a:t>
            </a:r>
            <a:r>
              <a:rPr lang="en-GB" sz="1400" dirty="0">
                <a:solidFill>
                  <a:schemeClr val="tx1"/>
                </a:solidFill>
                <a:latin typeface="Dreaming Outloud Pro" panose="03050502040302030504" pitchFamily="66" charset="0"/>
                <a:cs typeface="Dreaming Outloud Pro" panose="03050502040302030504" pitchFamily="66" charset="0"/>
              </a:rPr>
              <a:t>advocacy</a:t>
            </a:r>
            <a:r>
              <a:rPr lang="en-GB" sz="1600" dirty="0">
                <a:solidFill>
                  <a:schemeClr val="tx1"/>
                </a:solidFill>
                <a:latin typeface="Dreaming Outloud Pro" panose="03050502040302030504" pitchFamily="66" charset="0"/>
                <a:cs typeface="Dreaming Outloud Pro" panose="03050502040302030504" pitchFamily="66" charset="0"/>
              </a:rPr>
              <a:t> and </a:t>
            </a:r>
          </a:p>
          <a:p>
            <a:pPr algn="ctr"/>
            <a:r>
              <a:rPr lang="en-GB" sz="1600" dirty="0">
                <a:solidFill>
                  <a:schemeClr val="tx1"/>
                </a:solidFill>
                <a:latin typeface="Dreaming Outloud Pro" panose="03050502040302030504" pitchFamily="66" charset="0"/>
                <a:cs typeface="Dreaming Outloud Pro" panose="03050502040302030504" pitchFamily="66" charset="0"/>
              </a:rPr>
              <a:t>storytelling</a:t>
            </a:r>
          </a:p>
        </p:txBody>
      </p:sp>
      <p:sp>
        <p:nvSpPr>
          <p:cNvPr id="9" name="Oval 8">
            <a:extLst>
              <a:ext uri="{FF2B5EF4-FFF2-40B4-BE49-F238E27FC236}">
                <a16:creationId xmlns:a16="http://schemas.microsoft.com/office/drawing/2014/main" id="{C310E040-3A7B-10AF-5201-4911DAB617F7}"/>
              </a:ext>
            </a:extLst>
          </p:cNvPr>
          <p:cNvSpPr/>
          <p:nvPr/>
        </p:nvSpPr>
        <p:spPr>
          <a:xfrm>
            <a:off x="1494874" y="1754667"/>
            <a:ext cx="1753039" cy="1807529"/>
          </a:xfrm>
          <a:custGeom>
            <a:avLst/>
            <a:gdLst>
              <a:gd name="connsiteX0" fmla="*/ 0 w 1753039"/>
              <a:gd name="connsiteY0" fmla="*/ 903765 h 1807529"/>
              <a:gd name="connsiteX1" fmla="*/ 876520 w 1753039"/>
              <a:gd name="connsiteY1" fmla="*/ 0 h 1807529"/>
              <a:gd name="connsiteX2" fmla="*/ 1753040 w 1753039"/>
              <a:gd name="connsiteY2" fmla="*/ 903765 h 1807529"/>
              <a:gd name="connsiteX3" fmla="*/ 876520 w 1753039"/>
              <a:gd name="connsiteY3" fmla="*/ 1807530 h 1807529"/>
              <a:gd name="connsiteX4" fmla="*/ 0 w 1753039"/>
              <a:gd name="connsiteY4" fmla="*/ 903765 h 180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39" h="1807529" fill="none" extrusionOk="0">
                <a:moveTo>
                  <a:pt x="0" y="903765"/>
                </a:moveTo>
                <a:cubicBezTo>
                  <a:pt x="31490" y="408365"/>
                  <a:pt x="430945" y="-79262"/>
                  <a:pt x="876520" y="0"/>
                </a:cubicBezTo>
                <a:cubicBezTo>
                  <a:pt x="1341029" y="-2998"/>
                  <a:pt x="1715004" y="440440"/>
                  <a:pt x="1753040" y="903765"/>
                </a:cubicBezTo>
                <a:cubicBezTo>
                  <a:pt x="1747722" y="1352187"/>
                  <a:pt x="1297548" y="1895167"/>
                  <a:pt x="876520" y="1807530"/>
                </a:cubicBezTo>
                <a:cubicBezTo>
                  <a:pt x="445139" y="1837038"/>
                  <a:pt x="78570" y="1421792"/>
                  <a:pt x="0" y="903765"/>
                </a:cubicBezTo>
                <a:close/>
              </a:path>
              <a:path w="1753039" h="1807529" stroke="0" extrusionOk="0">
                <a:moveTo>
                  <a:pt x="0" y="903765"/>
                </a:moveTo>
                <a:cubicBezTo>
                  <a:pt x="-19785" y="392425"/>
                  <a:pt x="356015" y="13667"/>
                  <a:pt x="876520" y="0"/>
                </a:cubicBezTo>
                <a:cubicBezTo>
                  <a:pt x="1420132" y="12531"/>
                  <a:pt x="1634790" y="408389"/>
                  <a:pt x="1753040" y="903765"/>
                </a:cubicBezTo>
                <a:cubicBezTo>
                  <a:pt x="1729484" y="1425905"/>
                  <a:pt x="1348458" y="1874692"/>
                  <a:pt x="876520" y="1807530"/>
                </a:cubicBezTo>
                <a:cubicBezTo>
                  <a:pt x="369109" y="1794770"/>
                  <a:pt x="96830" y="1449167"/>
                  <a:pt x="0" y="903765"/>
                </a:cubicBezTo>
                <a:close/>
              </a:path>
            </a:pathLst>
          </a:custGeom>
          <a:solidFill>
            <a:schemeClr val="accent2"/>
          </a:solidFill>
          <a:ln w="19050">
            <a:solidFill>
              <a:schemeClr val="tx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Dreaming Outloud Pro" panose="03050502040302030504" pitchFamily="66" charset="0"/>
                <a:cs typeface="Dreaming Outloud Pro" panose="03050502040302030504" pitchFamily="66" charset="0"/>
              </a:rPr>
              <a:t>Nature </a:t>
            </a:r>
          </a:p>
          <a:p>
            <a:pPr algn="ctr"/>
            <a:r>
              <a:rPr lang="en-GB" sz="2000" dirty="0">
                <a:latin typeface="Dreaming Outloud Pro" panose="03050502040302030504" pitchFamily="66" charset="0"/>
                <a:cs typeface="Dreaming Outloud Pro" panose="03050502040302030504" pitchFamily="66" charset="0"/>
              </a:rPr>
              <a:t>Recovery</a:t>
            </a:r>
          </a:p>
        </p:txBody>
      </p:sp>
      <p:sp>
        <p:nvSpPr>
          <p:cNvPr id="10" name="Oval 9">
            <a:extLst>
              <a:ext uri="{FF2B5EF4-FFF2-40B4-BE49-F238E27FC236}">
                <a16:creationId xmlns:a16="http://schemas.microsoft.com/office/drawing/2014/main" id="{BD8B4363-BFA4-F44B-60C0-2332A394FDFC}"/>
              </a:ext>
            </a:extLst>
          </p:cNvPr>
          <p:cNvSpPr/>
          <p:nvPr/>
        </p:nvSpPr>
        <p:spPr>
          <a:xfrm>
            <a:off x="468978" y="2400949"/>
            <a:ext cx="1177521" cy="605909"/>
          </a:xfrm>
          <a:custGeom>
            <a:avLst/>
            <a:gdLst>
              <a:gd name="connsiteX0" fmla="*/ 0 w 1177521"/>
              <a:gd name="connsiteY0" fmla="*/ 302955 h 605909"/>
              <a:gd name="connsiteX1" fmla="*/ 588761 w 1177521"/>
              <a:gd name="connsiteY1" fmla="*/ 0 h 605909"/>
              <a:gd name="connsiteX2" fmla="*/ 1177522 w 1177521"/>
              <a:gd name="connsiteY2" fmla="*/ 302955 h 605909"/>
              <a:gd name="connsiteX3" fmla="*/ 588761 w 1177521"/>
              <a:gd name="connsiteY3" fmla="*/ 605910 h 605909"/>
              <a:gd name="connsiteX4" fmla="*/ 0 w 1177521"/>
              <a:gd name="connsiteY4" fmla="*/ 302955 h 605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521" h="605909" fill="none" extrusionOk="0">
                <a:moveTo>
                  <a:pt x="0" y="302955"/>
                </a:moveTo>
                <a:cubicBezTo>
                  <a:pt x="-17555" y="85866"/>
                  <a:pt x="268441" y="-53394"/>
                  <a:pt x="588761" y="0"/>
                </a:cubicBezTo>
                <a:cubicBezTo>
                  <a:pt x="917150" y="3291"/>
                  <a:pt x="1171070" y="130405"/>
                  <a:pt x="1177522" y="302955"/>
                </a:cubicBezTo>
                <a:cubicBezTo>
                  <a:pt x="1189957" y="485738"/>
                  <a:pt x="898324" y="586381"/>
                  <a:pt x="588761" y="605910"/>
                </a:cubicBezTo>
                <a:cubicBezTo>
                  <a:pt x="257548" y="576661"/>
                  <a:pt x="6303" y="472716"/>
                  <a:pt x="0" y="302955"/>
                </a:cubicBezTo>
                <a:close/>
              </a:path>
              <a:path w="1177521" h="605909" stroke="0" extrusionOk="0">
                <a:moveTo>
                  <a:pt x="0" y="302955"/>
                </a:moveTo>
                <a:cubicBezTo>
                  <a:pt x="-46448" y="141211"/>
                  <a:pt x="217077" y="12143"/>
                  <a:pt x="588761" y="0"/>
                </a:cubicBezTo>
                <a:cubicBezTo>
                  <a:pt x="908340" y="-2463"/>
                  <a:pt x="1178272" y="165454"/>
                  <a:pt x="1177522" y="302955"/>
                </a:cubicBezTo>
                <a:cubicBezTo>
                  <a:pt x="1186885" y="526584"/>
                  <a:pt x="889206" y="618620"/>
                  <a:pt x="588761" y="605910"/>
                </a:cubicBezTo>
                <a:cubicBezTo>
                  <a:pt x="230881" y="599569"/>
                  <a:pt x="-3072" y="467326"/>
                  <a:pt x="0" y="302955"/>
                </a:cubicBezTo>
                <a:close/>
              </a:path>
            </a:pathLst>
          </a:custGeom>
          <a:solidFill>
            <a:schemeClr val="accent2">
              <a:lumMod val="60000"/>
              <a:lumOff val="40000"/>
            </a:schemeClr>
          </a:solidFill>
          <a:ln w="19050">
            <a:solidFill>
              <a:schemeClr val="tx1"/>
            </a:solidFill>
            <a:extLst>
              <a:ext uri="{C807C97D-BFC1-408E-A445-0C87EB9F89A2}">
                <ask:lineSketchStyleProps xmlns:ask="http://schemas.microsoft.com/office/drawing/2018/sketchyshapes" sd="3435216834">
                  <a:prstGeom prst="ellipse">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1100" dirty="0">
                <a:solidFill>
                  <a:schemeClr val="tx1"/>
                </a:solidFill>
                <a:latin typeface="Dreaming Outloud Pro" panose="03050502040302030504" pitchFamily="66" charset="0"/>
                <a:cs typeface="Dreaming Outloud Pro" panose="03050502040302030504" pitchFamily="66" charset="0"/>
              </a:rPr>
              <a:t>Climate Leadership</a:t>
            </a:r>
          </a:p>
        </p:txBody>
      </p:sp>
      <p:sp>
        <p:nvSpPr>
          <p:cNvPr id="11" name="Oval 10">
            <a:extLst>
              <a:ext uri="{FF2B5EF4-FFF2-40B4-BE49-F238E27FC236}">
                <a16:creationId xmlns:a16="http://schemas.microsoft.com/office/drawing/2014/main" id="{43D11808-CD9B-64C9-0714-FAD40F838A71}"/>
              </a:ext>
            </a:extLst>
          </p:cNvPr>
          <p:cNvSpPr/>
          <p:nvPr/>
        </p:nvSpPr>
        <p:spPr>
          <a:xfrm>
            <a:off x="1163282" y="1304000"/>
            <a:ext cx="1753038" cy="649188"/>
          </a:xfrm>
          <a:custGeom>
            <a:avLst/>
            <a:gdLst>
              <a:gd name="connsiteX0" fmla="*/ 0 w 1753038"/>
              <a:gd name="connsiteY0" fmla="*/ 324594 h 649188"/>
              <a:gd name="connsiteX1" fmla="*/ 876519 w 1753038"/>
              <a:gd name="connsiteY1" fmla="*/ 0 h 649188"/>
              <a:gd name="connsiteX2" fmla="*/ 1753038 w 1753038"/>
              <a:gd name="connsiteY2" fmla="*/ 324594 h 649188"/>
              <a:gd name="connsiteX3" fmla="*/ 876519 w 1753038"/>
              <a:gd name="connsiteY3" fmla="*/ 649188 h 649188"/>
              <a:gd name="connsiteX4" fmla="*/ 0 w 1753038"/>
              <a:gd name="connsiteY4" fmla="*/ 324594 h 64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38" h="649188" fill="none" extrusionOk="0">
                <a:moveTo>
                  <a:pt x="0" y="324594"/>
                </a:moveTo>
                <a:cubicBezTo>
                  <a:pt x="-2268" y="107247"/>
                  <a:pt x="406972" y="-6773"/>
                  <a:pt x="876519" y="0"/>
                </a:cubicBezTo>
                <a:cubicBezTo>
                  <a:pt x="1336557" y="-7823"/>
                  <a:pt x="1726427" y="139194"/>
                  <a:pt x="1753038" y="324594"/>
                </a:cubicBezTo>
                <a:cubicBezTo>
                  <a:pt x="1747430" y="501393"/>
                  <a:pt x="1298823" y="630560"/>
                  <a:pt x="876519" y="649188"/>
                </a:cubicBezTo>
                <a:cubicBezTo>
                  <a:pt x="374123" y="662667"/>
                  <a:pt x="-11105" y="523489"/>
                  <a:pt x="0" y="324594"/>
                </a:cubicBezTo>
                <a:close/>
              </a:path>
              <a:path w="1753038" h="649188" stroke="0" extrusionOk="0">
                <a:moveTo>
                  <a:pt x="0" y="324594"/>
                </a:moveTo>
                <a:cubicBezTo>
                  <a:pt x="-14420" y="155067"/>
                  <a:pt x="419320" y="14415"/>
                  <a:pt x="876519" y="0"/>
                </a:cubicBezTo>
                <a:cubicBezTo>
                  <a:pt x="1363759" y="26843"/>
                  <a:pt x="1725951" y="159303"/>
                  <a:pt x="1753038" y="324594"/>
                </a:cubicBezTo>
                <a:cubicBezTo>
                  <a:pt x="1803329" y="477852"/>
                  <a:pt x="1359231" y="642547"/>
                  <a:pt x="876519" y="649188"/>
                </a:cubicBezTo>
                <a:cubicBezTo>
                  <a:pt x="387586" y="649482"/>
                  <a:pt x="-19145" y="481274"/>
                  <a:pt x="0" y="324594"/>
                </a:cubicBezTo>
                <a:close/>
              </a:path>
            </a:pathLst>
          </a:custGeom>
          <a:solidFill>
            <a:schemeClr val="accent2">
              <a:lumMod val="60000"/>
              <a:lumOff val="40000"/>
            </a:schemeClr>
          </a:solidFill>
          <a:ln w="19050">
            <a:solidFill>
              <a:schemeClr val="tx1"/>
            </a:solidFill>
            <a:extLst>
              <a:ext uri="{C807C97D-BFC1-408E-A445-0C87EB9F89A2}">
                <ask:lineSketchStyleProps xmlns:ask="http://schemas.microsoft.com/office/drawing/2018/sketchyshapes" sd="2558881134">
                  <a:prstGeom prst="ellipse">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1200" dirty="0">
                <a:solidFill>
                  <a:schemeClr val="tx1"/>
                </a:solidFill>
                <a:latin typeface="Dreaming Outloud Pro" panose="03050502040302030504" pitchFamily="66" charset="0"/>
                <a:cs typeface="Dreaming Outloud Pro" panose="03050502040302030504" pitchFamily="66" charset="0"/>
              </a:rPr>
              <a:t>Nature Recovery Coordination</a:t>
            </a:r>
          </a:p>
        </p:txBody>
      </p:sp>
      <p:sp>
        <p:nvSpPr>
          <p:cNvPr id="12" name="Oval 11">
            <a:extLst>
              <a:ext uri="{FF2B5EF4-FFF2-40B4-BE49-F238E27FC236}">
                <a16:creationId xmlns:a16="http://schemas.microsoft.com/office/drawing/2014/main" id="{345B8005-AFD3-109E-ED18-4E66F685DE57}"/>
              </a:ext>
            </a:extLst>
          </p:cNvPr>
          <p:cNvSpPr/>
          <p:nvPr/>
        </p:nvSpPr>
        <p:spPr>
          <a:xfrm>
            <a:off x="5555059" y="1754667"/>
            <a:ext cx="1786059" cy="1807529"/>
          </a:xfrm>
          <a:custGeom>
            <a:avLst/>
            <a:gdLst>
              <a:gd name="connsiteX0" fmla="*/ 0 w 1786059"/>
              <a:gd name="connsiteY0" fmla="*/ 903765 h 1807529"/>
              <a:gd name="connsiteX1" fmla="*/ 893030 w 1786059"/>
              <a:gd name="connsiteY1" fmla="*/ 0 h 1807529"/>
              <a:gd name="connsiteX2" fmla="*/ 1786060 w 1786059"/>
              <a:gd name="connsiteY2" fmla="*/ 903765 h 1807529"/>
              <a:gd name="connsiteX3" fmla="*/ 893030 w 1786059"/>
              <a:gd name="connsiteY3" fmla="*/ 1807530 h 1807529"/>
              <a:gd name="connsiteX4" fmla="*/ 0 w 1786059"/>
              <a:gd name="connsiteY4" fmla="*/ 903765 h 180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059" h="1807529" fill="none" extrusionOk="0">
                <a:moveTo>
                  <a:pt x="0" y="903765"/>
                </a:moveTo>
                <a:cubicBezTo>
                  <a:pt x="46004" y="410086"/>
                  <a:pt x="450358" y="-104001"/>
                  <a:pt x="893030" y="0"/>
                </a:cubicBezTo>
                <a:cubicBezTo>
                  <a:pt x="1366657" y="-2998"/>
                  <a:pt x="1748024" y="440440"/>
                  <a:pt x="1786060" y="903765"/>
                </a:cubicBezTo>
                <a:cubicBezTo>
                  <a:pt x="1778168" y="1327641"/>
                  <a:pt x="1373275" y="1825544"/>
                  <a:pt x="893030" y="1807530"/>
                </a:cubicBezTo>
                <a:cubicBezTo>
                  <a:pt x="452531" y="1837038"/>
                  <a:pt x="78570" y="1421792"/>
                  <a:pt x="0" y="903765"/>
                </a:cubicBezTo>
                <a:close/>
              </a:path>
              <a:path w="1786059" h="1807529" stroke="0" extrusionOk="0">
                <a:moveTo>
                  <a:pt x="0" y="903765"/>
                </a:moveTo>
                <a:cubicBezTo>
                  <a:pt x="-47243" y="375489"/>
                  <a:pt x="388812" y="4133"/>
                  <a:pt x="893030" y="0"/>
                </a:cubicBezTo>
                <a:cubicBezTo>
                  <a:pt x="1445760" y="12531"/>
                  <a:pt x="1667810" y="408389"/>
                  <a:pt x="1786060" y="903765"/>
                </a:cubicBezTo>
                <a:cubicBezTo>
                  <a:pt x="1706322" y="1480770"/>
                  <a:pt x="1371668" y="1888057"/>
                  <a:pt x="893030" y="1807530"/>
                </a:cubicBezTo>
                <a:cubicBezTo>
                  <a:pt x="376501" y="1794770"/>
                  <a:pt x="96830" y="1449167"/>
                  <a:pt x="0" y="903765"/>
                </a:cubicBezTo>
                <a:close/>
              </a:path>
            </a:pathLst>
          </a:custGeom>
          <a:solidFill>
            <a:schemeClr val="accent1">
              <a:lumMod val="60000"/>
              <a:lumOff val="40000"/>
            </a:schemeClr>
          </a:solidFill>
          <a:ln w="19050">
            <a:solidFill>
              <a:schemeClr val="accent1">
                <a:lumMod val="75000"/>
              </a:schemeClr>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Dreaming Outloud Pro" panose="03050502040302030504" pitchFamily="66" charset="0"/>
                <a:cs typeface="Dreaming Outloud Pro" panose="03050502040302030504" pitchFamily="66" charset="0"/>
              </a:rPr>
              <a:t>Equity, Diversity &amp; Inclusion</a:t>
            </a:r>
          </a:p>
        </p:txBody>
      </p:sp>
      <p:sp>
        <p:nvSpPr>
          <p:cNvPr id="13" name="Oval 12">
            <a:extLst>
              <a:ext uri="{FF2B5EF4-FFF2-40B4-BE49-F238E27FC236}">
                <a16:creationId xmlns:a16="http://schemas.microsoft.com/office/drawing/2014/main" id="{3103FA46-5F7E-776C-95F7-CD98FED2A8AF}"/>
              </a:ext>
            </a:extLst>
          </p:cNvPr>
          <p:cNvSpPr/>
          <p:nvPr/>
        </p:nvSpPr>
        <p:spPr>
          <a:xfrm>
            <a:off x="6438282" y="1304000"/>
            <a:ext cx="1524521" cy="889888"/>
          </a:xfrm>
          <a:custGeom>
            <a:avLst/>
            <a:gdLst>
              <a:gd name="connsiteX0" fmla="*/ 0 w 1524521"/>
              <a:gd name="connsiteY0" fmla="*/ 444944 h 889888"/>
              <a:gd name="connsiteX1" fmla="*/ 762261 w 1524521"/>
              <a:gd name="connsiteY1" fmla="*/ 0 h 889888"/>
              <a:gd name="connsiteX2" fmla="*/ 1524522 w 1524521"/>
              <a:gd name="connsiteY2" fmla="*/ 444944 h 889888"/>
              <a:gd name="connsiteX3" fmla="*/ 762261 w 1524521"/>
              <a:gd name="connsiteY3" fmla="*/ 889888 h 889888"/>
              <a:gd name="connsiteX4" fmla="*/ 0 w 1524521"/>
              <a:gd name="connsiteY4" fmla="*/ 444944 h 8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521" h="889888" fill="none" extrusionOk="0">
                <a:moveTo>
                  <a:pt x="0" y="444944"/>
                </a:moveTo>
                <a:cubicBezTo>
                  <a:pt x="54494" y="205673"/>
                  <a:pt x="380851" y="-81445"/>
                  <a:pt x="762261" y="0"/>
                </a:cubicBezTo>
                <a:cubicBezTo>
                  <a:pt x="1163496" y="-3024"/>
                  <a:pt x="1510262" y="212634"/>
                  <a:pt x="1524522" y="444944"/>
                </a:cubicBezTo>
                <a:cubicBezTo>
                  <a:pt x="1514340" y="593579"/>
                  <a:pt x="1147041" y="940202"/>
                  <a:pt x="762261" y="889888"/>
                </a:cubicBezTo>
                <a:cubicBezTo>
                  <a:pt x="388565" y="916362"/>
                  <a:pt x="22589" y="696111"/>
                  <a:pt x="0" y="444944"/>
                </a:cubicBezTo>
                <a:close/>
              </a:path>
              <a:path w="1524521" h="889888" stroke="0" extrusionOk="0">
                <a:moveTo>
                  <a:pt x="0" y="444944"/>
                </a:moveTo>
                <a:cubicBezTo>
                  <a:pt x="-57078" y="164001"/>
                  <a:pt x="324323" y="6363"/>
                  <a:pt x="762261" y="0"/>
                </a:cubicBezTo>
                <a:cubicBezTo>
                  <a:pt x="1240178" y="11985"/>
                  <a:pt x="1489004" y="200337"/>
                  <a:pt x="1524522" y="444944"/>
                </a:cubicBezTo>
                <a:cubicBezTo>
                  <a:pt x="1503827" y="710889"/>
                  <a:pt x="1171816" y="953063"/>
                  <a:pt x="762261" y="889888"/>
                </a:cubicBezTo>
                <a:cubicBezTo>
                  <a:pt x="318202" y="877263"/>
                  <a:pt x="28749" y="704416"/>
                  <a:pt x="0" y="444944"/>
                </a:cubicBezTo>
                <a:close/>
              </a:path>
            </a:pathLst>
          </a:custGeom>
          <a:solidFill>
            <a:schemeClr val="accent1">
              <a:lumMod val="40000"/>
              <a:lumOff val="60000"/>
            </a:schemeClr>
          </a:solidFill>
          <a:ln w="19050">
            <a:solidFill>
              <a:schemeClr val="accent1">
                <a:lumMod val="75000"/>
              </a:schemeClr>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Dreaming Outloud Pro" panose="03050502040302030504" pitchFamily="66" charset="0"/>
                <a:cs typeface="Dreaming Outloud Pro" panose="03050502040302030504" pitchFamily="66" charset="0"/>
              </a:rPr>
              <a:t>EDI Training &amp; Resources</a:t>
            </a:r>
          </a:p>
        </p:txBody>
      </p:sp>
      <p:sp>
        <p:nvSpPr>
          <p:cNvPr id="14" name="Oval 13">
            <a:extLst>
              <a:ext uri="{FF2B5EF4-FFF2-40B4-BE49-F238E27FC236}">
                <a16:creationId xmlns:a16="http://schemas.microsoft.com/office/drawing/2014/main" id="{614AD0B3-377E-1464-77C8-A1630DDAF2DB}"/>
              </a:ext>
            </a:extLst>
          </p:cNvPr>
          <p:cNvSpPr/>
          <p:nvPr/>
        </p:nvSpPr>
        <p:spPr>
          <a:xfrm>
            <a:off x="1646499" y="3323105"/>
            <a:ext cx="1488591" cy="1038701"/>
          </a:xfrm>
          <a:custGeom>
            <a:avLst/>
            <a:gdLst>
              <a:gd name="connsiteX0" fmla="*/ 0 w 1488591"/>
              <a:gd name="connsiteY0" fmla="*/ 519351 h 1038701"/>
              <a:gd name="connsiteX1" fmla="*/ 744296 w 1488591"/>
              <a:gd name="connsiteY1" fmla="*/ 0 h 1038701"/>
              <a:gd name="connsiteX2" fmla="*/ 1488592 w 1488591"/>
              <a:gd name="connsiteY2" fmla="*/ 519351 h 1038701"/>
              <a:gd name="connsiteX3" fmla="*/ 744296 w 1488591"/>
              <a:gd name="connsiteY3" fmla="*/ 1038702 h 1038701"/>
              <a:gd name="connsiteX4" fmla="*/ 0 w 1488591"/>
              <a:gd name="connsiteY4" fmla="*/ 519351 h 103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91" h="1038701" fill="none" extrusionOk="0">
                <a:moveTo>
                  <a:pt x="0" y="519351"/>
                </a:moveTo>
                <a:cubicBezTo>
                  <a:pt x="-25953" y="158937"/>
                  <a:pt x="334524" y="-14227"/>
                  <a:pt x="744296" y="0"/>
                </a:cubicBezTo>
                <a:cubicBezTo>
                  <a:pt x="1160105" y="4842"/>
                  <a:pt x="1470600" y="217929"/>
                  <a:pt x="1488592" y="519351"/>
                </a:cubicBezTo>
                <a:cubicBezTo>
                  <a:pt x="1532831" y="861203"/>
                  <a:pt x="1151491" y="1033860"/>
                  <a:pt x="744296" y="1038702"/>
                </a:cubicBezTo>
                <a:cubicBezTo>
                  <a:pt x="325106" y="999409"/>
                  <a:pt x="17834" y="813096"/>
                  <a:pt x="0" y="519351"/>
                </a:cubicBezTo>
                <a:close/>
              </a:path>
              <a:path w="1488591" h="1038701" stroke="0" extrusionOk="0">
                <a:moveTo>
                  <a:pt x="0" y="519351"/>
                </a:moveTo>
                <a:cubicBezTo>
                  <a:pt x="-40873" y="237425"/>
                  <a:pt x="299998" y="8675"/>
                  <a:pt x="744296" y="0"/>
                </a:cubicBezTo>
                <a:cubicBezTo>
                  <a:pt x="1117572" y="-16665"/>
                  <a:pt x="1489750" y="278579"/>
                  <a:pt x="1488592" y="519351"/>
                </a:cubicBezTo>
                <a:cubicBezTo>
                  <a:pt x="1495384" y="847026"/>
                  <a:pt x="1135005" y="1049168"/>
                  <a:pt x="744296" y="1038702"/>
                </a:cubicBezTo>
                <a:cubicBezTo>
                  <a:pt x="285171" y="1029387"/>
                  <a:pt x="-13457" y="793277"/>
                  <a:pt x="0" y="519351"/>
                </a:cubicBezTo>
                <a:close/>
              </a:path>
            </a:pathLst>
          </a:custGeom>
          <a:solidFill>
            <a:schemeClr val="accent2">
              <a:lumMod val="60000"/>
              <a:lumOff val="40000"/>
            </a:schemeClr>
          </a:solidFill>
          <a:ln w="19050">
            <a:solidFill>
              <a:schemeClr val="tx1"/>
            </a:solidFill>
            <a:extLst>
              <a:ext uri="{C807C97D-BFC1-408E-A445-0C87EB9F89A2}">
                <ask:lineSketchStyleProps xmlns:ask="http://schemas.microsoft.com/office/drawing/2018/sketchyshapes" sd="3435216834">
                  <a:prstGeom prst="ellipse">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1400" dirty="0">
                <a:solidFill>
                  <a:schemeClr val="tx1"/>
                </a:solidFill>
                <a:latin typeface="Dreaming Outloud Pro" panose="03050502040302030504" pitchFamily="66" charset="0"/>
                <a:cs typeface="Dreaming Outloud Pro" panose="03050502040302030504" pitchFamily="66" charset="0"/>
              </a:rPr>
              <a:t>Landscape-scale Initiatives</a:t>
            </a:r>
          </a:p>
        </p:txBody>
      </p:sp>
      <p:sp>
        <p:nvSpPr>
          <p:cNvPr id="15" name="Oval 14">
            <a:extLst>
              <a:ext uri="{FF2B5EF4-FFF2-40B4-BE49-F238E27FC236}">
                <a16:creationId xmlns:a16="http://schemas.microsoft.com/office/drawing/2014/main" id="{B5B26D8B-CC58-8C1A-A44D-F55D5CB3EEA0}"/>
              </a:ext>
            </a:extLst>
          </p:cNvPr>
          <p:cNvSpPr/>
          <p:nvPr/>
        </p:nvSpPr>
        <p:spPr>
          <a:xfrm>
            <a:off x="2916319" y="3899267"/>
            <a:ext cx="1177522" cy="389513"/>
          </a:xfrm>
          <a:custGeom>
            <a:avLst/>
            <a:gdLst>
              <a:gd name="connsiteX0" fmla="*/ 0 w 1177522"/>
              <a:gd name="connsiteY0" fmla="*/ 194757 h 389513"/>
              <a:gd name="connsiteX1" fmla="*/ 588761 w 1177522"/>
              <a:gd name="connsiteY1" fmla="*/ 0 h 389513"/>
              <a:gd name="connsiteX2" fmla="*/ 1177522 w 1177522"/>
              <a:gd name="connsiteY2" fmla="*/ 194757 h 389513"/>
              <a:gd name="connsiteX3" fmla="*/ 588761 w 1177522"/>
              <a:gd name="connsiteY3" fmla="*/ 389514 h 389513"/>
              <a:gd name="connsiteX4" fmla="*/ 0 w 1177522"/>
              <a:gd name="connsiteY4" fmla="*/ 194757 h 38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522" h="389513" fill="none" extrusionOk="0">
                <a:moveTo>
                  <a:pt x="0" y="194757"/>
                </a:moveTo>
                <a:cubicBezTo>
                  <a:pt x="-9119" y="61340"/>
                  <a:pt x="265836" y="-24683"/>
                  <a:pt x="588761" y="0"/>
                </a:cubicBezTo>
                <a:cubicBezTo>
                  <a:pt x="919570" y="5759"/>
                  <a:pt x="1171269" y="82125"/>
                  <a:pt x="1177522" y="194757"/>
                </a:cubicBezTo>
                <a:cubicBezTo>
                  <a:pt x="1198469" y="328370"/>
                  <a:pt x="895292" y="366189"/>
                  <a:pt x="588761" y="389514"/>
                </a:cubicBezTo>
                <a:cubicBezTo>
                  <a:pt x="262885" y="386071"/>
                  <a:pt x="7361" y="305172"/>
                  <a:pt x="0" y="194757"/>
                </a:cubicBezTo>
                <a:close/>
              </a:path>
              <a:path w="1177522" h="389513" stroke="0" extrusionOk="0">
                <a:moveTo>
                  <a:pt x="0" y="194757"/>
                </a:moveTo>
                <a:cubicBezTo>
                  <a:pt x="-25223" y="90222"/>
                  <a:pt x="247453" y="4214"/>
                  <a:pt x="588761" y="0"/>
                </a:cubicBezTo>
                <a:cubicBezTo>
                  <a:pt x="896791" y="-7557"/>
                  <a:pt x="1177634" y="91641"/>
                  <a:pt x="1177522" y="194757"/>
                </a:cubicBezTo>
                <a:cubicBezTo>
                  <a:pt x="1183148" y="336152"/>
                  <a:pt x="904306" y="394460"/>
                  <a:pt x="588761" y="389514"/>
                </a:cubicBezTo>
                <a:cubicBezTo>
                  <a:pt x="260535" y="388921"/>
                  <a:pt x="-12099" y="290716"/>
                  <a:pt x="0" y="194757"/>
                </a:cubicBezTo>
                <a:close/>
              </a:path>
            </a:pathLst>
          </a:custGeom>
          <a:solidFill>
            <a:schemeClr val="accent2">
              <a:lumMod val="60000"/>
              <a:lumOff val="40000"/>
            </a:schemeClr>
          </a:solidFill>
          <a:ln w="19050">
            <a:solidFill>
              <a:schemeClr val="tx1"/>
            </a:solidFill>
            <a:extLst>
              <a:ext uri="{C807C97D-BFC1-408E-A445-0C87EB9F89A2}">
                <ask:lineSketchStyleProps xmlns:ask="http://schemas.microsoft.com/office/drawing/2018/sketchyshapes" sd="3435216834">
                  <a:prstGeom prst="ellipse">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spcBef>
                <a:spcPts val="1200"/>
              </a:spcBef>
              <a:spcAft>
                <a:spcPts val="1200"/>
              </a:spcAft>
            </a:pPr>
            <a:r>
              <a:rPr lang="en-GB" sz="1200" dirty="0">
                <a:solidFill>
                  <a:schemeClr val="tx1"/>
                </a:solidFill>
                <a:latin typeface="Dreaming Outloud Pro" panose="03050502040302030504" pitchFamily="66" charset="0"/>
                <a:cs typeface="Dreaming Outloud Pro" panose="03050502040302030504" pitchFamily="66" charset="0"/>
              </a:rPr>
              <a:t>Big Chalk</a:t>
            </a:r>
          </a:p>
        </p:txBody>
      </p:sp>
      <p:sp>
        <p:nvSpPr>
          <p:cNvPr id="16" name="Oval 15">
            <a:extLst>
              <a:ext uri="{FF2B5EF4-FFF2-40B4-BE49-F238E27FC236}">
                <a16:creationId xmlns:a16="http://schemas.microsoft.com/office/drawing/2014/main" id="{621635F3-916F-8F87-9600-17347AD81572}"/>
              </a:ext>
            </a:extLst>
          </p:cNvPr>
          <p:cNvSpPr/>
          <p:nvPr/>
        </p:nvSpPr>
        <p:spPr>
          <a:xfrm>
            <a:off x="776279" y="3841294"/>
            <a:ext cx="1177522" cy="735747"/>
          </a:xfrm>
          <a:custGeom>
            <a:avLst/>
            <a:gdLst>
              <a:gd name="connsiteX0" fmla="*/ 0 w 1177522"/>
              <a:gd name="connsiteY0" fmla="*/ 367874 h 735747"/>
              <a:gd name="connsiteX1" fmla="*/ 588761 w 1177522"/>
              <a:gd name="connsiteY1" fmla="*/ 0 h 735747"/>
              <a:gd name="connsiteX2" fmla="*/ 1177522 w 1177522"/>
              <a:gd name="connsiteY2" fmla="*/ 367874 h 735747"/>
              <a:gd name="connsiteX3" fmla="*/ 588761 w 1177522"/>
              <a:gd name="connsiteY3" fmla="*/ 735748 h 735747"/>
              <a:gd name="connsiteX4" fmla="*/ 0 w 1177522"/>
              <a:gd name="connsiteY4" fmla="*/ 367874 h 73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522" h="735747" fill="none" extrusionOk="0">
                <a:moveTo>
                  <a:pt x="0" y="367874"/>
                </a:moveTo>
                <a:cubicBezTo>
                  <a:pt x="-6982" y="144909"/>
                  <a:pt x="266429" y="-31212"/>
                  <a:pt x="588761" y="0"/>
                </a:cubicBezTo>
                <a:cubicBezTo>
                  <a:pt x="921105" y="7326"/>
                  <a:pt x="1164318" y="153994"/>
                  <a:pt x="1177522" y="367874"/>
                </a:cubicBezTo>
                <a:cubicBezTo>
                  <a:pt x="1201671" y="601080"/>
                  <a:pt x="899737" y="717987"/>
                  <a:pt x="588761" y="735748"/>
                </a:cubicBezTo>
                <a:cubicBezTo>
                  <a:pt x="261022" y="723298"/>
                  <a:pt x="21984" y="579569"/>
                  <a:pt x="0" y="367874"/>
                </a:cubicBezTo>
                <a:close/>
              </a:path>
              <a:path w="1177522" h="735747" stroke="0" extrusionOk="0">
                <a:moveTo>
                  <a:pt x="0" y="367874"/>
                </a:moveTo>
                <a:cubicBezTo>
                  <a:pt x="-37297" y="169178"/>
                  <a:pt x="210485" y="13863"/>
                  <a:pt x="588761" y="0"/>
                </a:cubicBezTo>
                <a:cubicBezTo>
                  <a:pt x="886719" y="-11998"/>
                  <a:pt x="1178151" y="189734"/>
                  <a:pt x="1177522" y="367874"/>
                </a:cubicBezTo>
                <a:cubicBezTo>
                  <a:pt x="1186283" y="623735"/>
                  <a:pt x="878949" y="753732"/>
                  <a:pt x="588761" y="735748"/>
                </a:cubicBezTo>
                <a:cubicBezTo>
                  <a:pt x="254018" y="733891"/>
                  <a:pt x="-11677" y="559849"/>
                  <a:pt x="0" y="367874"/>
                </a:cubicBezTo>
                <a:close/>
              </a:path>
            </a:pathLst>
          </a:custGeom>
          <a:solidFill>
            <a:schemeClr val="accent2">
              <a:lumMod val="60000"/>
              <a:lumOff val="40000"/>
            </a:schemeClr>
          </a:solidFill>
          <a:ln w="19050">
            <a:solidFill>
              <a:schemeClr val="tx1"/>
            </a:solidFill>
            <a:extLst>
              <a:ext uri="{C807C97D-BFC1-408E-A445-0C87EB9F89A2}">
                <ask:lineSketchStyleProps xmlns:ask="http://schemas.microsoft.com/office/drawing/2018/sketchyshapes" sd="3435216834">
                  <a:prstGeom prst="ellipse">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1400" dirty="0">
                <a:solidFill>
                  <a:schemeClr val="tx1"/>
                </a:solidFill>
                <a:latin typeface="Dreaming Outloud Pro" panose="03050502040302030504" pitchFamily="66" charset="0"/>
                <a:cs typeface="Dreaming Outloud Pro" panose="03050502040302030504" pitchFamily="66" charset="0"/>
              </a:rPr>
              <a:t>Coastal </a:t>
            </a:r>
            <a:r>
              <a:rPr lang="en-GB" sz="1400" dirty="0" err="1">
                <a:solidFill>
                  <a:schemeClr val="tx1"/>
                </a:solidFill>
                <a:latin typeface="Dreaming Outloud Pro" panose="03050502040302030504" pitchFamily="66" charset="0"/>
                <a:cs typeface="Dreaming Outloud Pro" panose="03050502040302030504" pitchFamily="66" charset="0"/>
              </a:rPr>
              <a:t>Wildbelt</a:t>
            </a:r>
            <a:endParaRPr lang="en-GB" sz="1400" dirty="0">
              <a:solidFill>
                <a:schemeClr val="tx1"/>
              </a:solidFill>
              <a:latin typeface="Dreaming Outloud Pro" panose="03050502040302030504" pitchFamily="66" charset="0"/>
              <a:cs typeface="Dreaming Outloud Pro" panose="03050502040302030504" pitchFamily="66" charset="0"/>
            </a:endParaRPr>
          </a:p>
        </p:txBody>
      </p:sp>
      <p:sp>
        <p:nvSpPr>
          <p:cNvPr id="17" name="Oval 16">
            <a:extLst>
              <a:ext uri="{FF2B5EF4-FFF2-40B4-BE49-F238E27FC236}">
                <a16:creationId xmlns:a16="http://schemas.microsoft.com/office/drawing/2014/main" id="{D715B735-35FF-BE02-D657-E163A78C45D8}"/>
              </a:ext>
            </a:extLst>
          </p:cNvPr>
          <p:cNvSpPr/>
          <p:nvPr/>
        </p:nvSpPr>
        <p:spPr>
          <a:xfrm>
            <a:off x="6141348" y="3323105"/>
            <a:ext cx="1349346" cy="871867"/>
          </a:xfrm>
          <a:custGeom>
            <a:avLst/>
            <a:gdLst>
              <a:gd name="connsiteX0" fmla="*/ 0 w 1349346"/>
              <a:gd name="connsiteY0" fmla="*/ 435934 h 871867"/>
              <a:gd name="connsiteX1" fmla="*/ 674673 w 1349346"/>
              <a:gd name="connsiteY1" fmla="*/ 0 h 871867"/>
              <a:gd name="connsiteX2" fmla="*/ 1349346 w 1349346"/>
              <a:gd name="connsiteY2" fmla="*/ 435934 h 871867"/>
              <a:gd name="connsiteX3" fmla="*/ 674673 w 1349346"/>
              <a:gd name="connsiteY3" fmla="*/ 871868 h 871867"/>
              <a:gd name="connsiteX4" fmla="*/ 0 w 1349346"/>
              <a:gd name="connsiteY4" fmla="*/ 435934 h 87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46" h="871867" fill="none" extrusionOk="0">
                <a:moveTo>
                  <a:pt x="0" y="435934"/>
                </a:moveTo>
                <a:cubicBezTo>
                  <a:pt x="34493" y="253639"/>
                  <a:pt x="315354" y="30481"/>
                  <a:pt x="674673" y="0"/>
                </a:cubicBezTo>
                <a:cubicBezTo>
                  <a:pt x="1009412" y="29133"/>
                  <a:pt x="1384294" y="201459"/>
                  <a:pt x="1349346" y="435934"/>
                </a:cubicBezTo>
                <a:cubicBezTo>
                  <a:pt x="1357648" y="703422"/>
                  <a:pt x="1043094" y="887731"/>
                  <a:pt x="674673" y="871868"/>
                </a:cubicBezTo>
                <a:cubicBezTo>
                  <a:pt x="297399" y="879783"/>
                  <a:pt x="49905" y="703327"/>
                  <a:pt x="0" y="435934"/>
                </a:cubicBezTo>
                <a:close/>
              </a:path>
              <a:path w="1349346" h="871867" stroke="0" extrusionOk="0">
                <a:moveTo>
                  <a:pt x="0" y="435934"/>
                </a:moveTo>
                <a:cubicBezTo>
                  <a:pt x="53515" y="144433"/>
                  <a:pt x="259143" y="-23009"/>
                  <a:pt x="674673" y="0"/>
                </a:cubicBezTo>
                <a:cubicBezTo>
                  <a:pt x="1022656" y="-38825"/>
                  <a:pt x="1334076" y="178023"/>
                  <a:pt x="1349346" y="435934"/>
                </a:cubicBezTo>
                <a:cubicBezTo>
                  <a:pt x="1409470" y="697174"/>
                  <a:pt x="1004195" y="932234"/>
                  <a:pt x="674673" y="871868"/>
                </a:cubicBezTo>
                <a:cubicBezTo>
                  <a:pt x="287123" y="847644"/>
                  <a:pt x="33547" y="643574"/>
                  <a:pt x="0" y="435934"/>
                </a:cubicBezTo>
                <a:close/>
              </a:path>
            </a:pathLst>
          </a:custGeom>
          <a:solidFill>
            <a:schemeClr val="accent1">
              <a:lumMod val="40000"/>
              <a:lumOff val="60000"/>
            </a:schemeClr>
          </a:solidFill>
          <a:ln w="19050">
            <a:solidFill>
              <a:schemeClr val="accent1">
                <a:lumMod val="75000"/>
              </a:schemeClr>
            </a:solidFill>
            <a:extLst>
              <a:ext uri="{C807C97D-BFC1-408E-A445-0C87EB9F89A2}">
                <ask:lineSketchStyleProps xmlns:ask="http://schemas.microsoft.com/office/drawing/2018/sketchyshapes" sd="329961953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Dreaming Outloud Pro" panose="03050502040302030504" pitchFamily="66" charset="0"/>
                <a:cs typeface="Dreaming Outloud Pro" panose="03050502040302030504" pitchFamily="66" charset="0"/>
              </a:rPr>
              <a:t>Pilot Projects</a:t>
            </a:r>
          </a:p>
        </p:txBody>
      </p:sp>
      <p:sp>
        <p:nvSpPr>
          <p:cNvPr id="18" name="Oval 17">
            <a:extLst>
              <a:ext uri="{FF2B5EF4-FFF2-40B4-BE49-F238E27FC236}">
                <a16:creationId xmlns:a16="http://schemas.microsoft.com/office/drawing/2014/main" id="{3967388D-94CA-1BAD-6065-85A1B56D757C}"/>
              </a:ext>
            </a:extLst>
          </p:cNvPr>
          <p:cNvSpPr/>
          <p:nvPr/>
        </p:nvSpPr>
        <p:spPr>
          <a:xfrm>
            <a:off x="5166942" y="3939926"/>
            <a:ext cx="1568321" cy="792930"/>
          </a:xfrm>
          <a:custGeom>
            <a:avLst/>
            <a:gdLst>
              <a:gd name="connsiteX0" fmla="*/ 0 w 1568321"/>
              <a:gd name="connsiteY0" fmla="*/ 396465 h 792930"/>
              <a:gd name="connsiteX1" fmla="*/ 784161 w 1568321"/>
              <a:gd name="connsiteY1" fmla="*/ 0 h 792930"/>
              <a:gd name="connsiteX2" fmla="*/ 1568322 w 1568321"/>
              <a:gd name="connsiteY2" fmla="*/ 396465 h 792930"/>
              <a:gd name="connsiteX3" fmla="*/ 784161 w 1568321"/>
              <a:gd name="connsiteY3" fmla="*/ 792930 h 792930"/>
              <a:gd name="connsiteX4" fmla="*/ 0 w 1568321"/>
              <a:gd name="connsiteY4" fmla="*/ 396465 h 79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321" h="792930" fill="none" extrusionOk="0">
                <a:moveTo>
                  <a:pt x="0" y="396465"/>
                </a:moveTo>
                <a:cubicBezTo>
                  <a:pt x="8655" y="192172"/>
                  <a:pt x="381151" y="68949"/>
                  <a:pt x="784161" y="0"/>
                </a:cubicBezTo>
                <a:cubicBezTo>
                  <a:pt x="1186295" y="23804"/>
                  <a:pt x="1609783" y="184959"/>
                  <a:pt x="1568322" y="396465"/>
                </a:cubicBezTo>
                <a:cubicBezTo>
                  <a:pt x="1572321" y="628300"/>
                  <a:pt x="1195101" y="876735"/>
                  <a:pt x="784161" y="792930"/>
                </a:cubicBezTo>
                <a:cubicBezTo>
                  <a:pt x="324682" y="837750"/>
                  <a:pt x="18704" y="625409"/>
                  <a:pt x="0" y="396465"/>
                </a:cubicBezTo>
                <a:close/>
              </a:path>
              <a:path w="1568321" h="792930" stroke="0" extrusionOk="0">
                <a:moveTo>
                  <a:pt x="0" y="396465"/>
                </a:moveTo>
                <a:cubicBezTo>
                  <a:pt x="65007" y="115866"/>
                  <a:pt x="311728" y="-21098"/>
                  <a:pt x="784161" y="0"/>
                </a:cubicBezTo>
                <a:cubicBezTo>
                  <a:pt x="1189104" y="-44355"/>
                  <a:pt x="1555757" y="163390"/>
                  <a:pt x="1568322" y="396465"/>
                </a:cubicBezTo>
                <a:cubicBezTo>
                  <a:pt x="1643375" y="640992"/>
                  <a:pt x="1196791" y="821580"/>
                  <a:pt x="784161" y="792930"/>
                </a:cubicBezTo>
                <a:cubicBezTo>
                  <a:pt x="347019" y="786343"/>
                  <a:pt x="5423" y="610073"/>
                  <a:pt x="0" y="396465"/>
                </a:cubicBezTo>
                <a:close/>
              </a:path>
            </a:pathLst>
          </a:custGeom>
          <a:solidFill>
            <a:schemeClr val="accent1">
              <a:lumMod val="40000"/>
              <a:lumOff val="60000"/>
            </a:schemeClr>
          </a:solidFill>
          <a:ln w="19050">
            <a:solidFill>
              <a:schemeClr val="accent1">
                <a:lumMod val="75000"/>
              </a:schemeClr>
            </a:solidFill>
            <a:extLst>
              <a:ext uri="{C807C97D-BFC1-408E-A445-0C87EB9F89A2}">
                <ask:lineSketchStyleProps xmlns:ask="http://schemas.microsoft.com/office/drawing/2018/sketchyshapes" sd="329961953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Dreaming Outloud Pro" panose="03050502040302030504" pitchFamily="66" charset="0"/>
                <a:cs typeface="Dreaming Outloud Pro" panose="03050502040302030504" pitchFamily="66" charset="0"/>
              </a:rPr>
              <a:t>A Vision </a:t>
            </a:r>
          </a:p>
          <a:p>
            <a:pPr algn="ctr"/>
            <a:r>
              <a:rPr lang="en-GB" sz="1200" dirty="0">
                <a:solidFill>
                  <a:schemeClr val="tx1"/>
                </a:solidFill>
                <a:latin typeface="Dreaming Outloud Pro" panose="03050502040302030504" pitchFamily="66" charset="0"/>
                <a:cs typeface="Dreaming Outloud Pro" panose="03050502040302030504" pitchFamily="66" charset="0"/>
              </a:rPr>
              <a:t>For Belonging in NPs</a:t>
            </a:r>
          </a:p>
        </p:txBody>
      </p:sp>
      <p:sp>
        <p:nvSpPr>
          <p:cNvPr id="19" name="Oval 18">
            <a:extLst>
              <a:ext uri="{FF2B5EF4-FFF2-40B4-BE49-F238E27FC236}">
                <a16:creationId xmlns:a16="http://schemas.microsoft.com/office/drawing/2014/main" id="{BE7364A1-1168-FBA1-849B-95152529C032}"/>
              </a:ext>
            </a:extLst>
          </p:cNvPr>
          <p:cNvSpPr/>
          <p:nvPr/>
        </p:nvSpPr>
        <p:spPr>
          <a:xfrm>
            <a:off x="7151117" y="3841294"/>
            <a:ext cx="1117103" cy="810211"/>
          </a:xfrm>
          <a:custGeom>
            <a:avLst/>
            <a:gdLst>
              <a:gd name="connsiteX0" fmla="*/ 0 w 1117103"/>
              <a:gd name="connsiteY0" fmla="*/ 405106 h 810211"/>
              <a:gd name="connsiteX1" fmla="*/ 558552 w 1117103"/>
              <a:gd name="connsiteY1" fmla="*/ 0 h 810211"/>
              <a:gd name="connsiteX2" fmla="*/ 1117104 w 1117103"/>
              <a:gd name="connsiteY2" fmla="*/ 405106 h 810211"/>
              <a:gd name="connsiteX3" fmla="*/ 558552 w 1117103"/>
              <a:gd name="connsiteY3" fmla="*/ 810212 h 810211"/>
              <a:gd name="connsiteX4" fmla="*/ 0 w 1117103"/>
              <a:gd name="connsiteY4" fmla="*/ 405106 h 81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03" h="810211" fill="none" extrusionOk="0">
                <a:moveTo>
                  <a:pt x="0" y="405106"/>
                </a:moveTo>
                <a:cubicBezTo>
                  <a:pt x="36502" y="243243"/>
                  <a:pt x="268056" y="41237"/>
                  <a:pt x="558552" y="0"/>
                </a:cubicBezTo>
                <a:cubicBezTo>
                  <a:pt x="844827" y="17080"/>
                  <a:pt x="1152846" y="187800"/>
                  <a:pt x="1117104" y="405106"/>
                </a:cubicBezTo>
                <a:cubicBezTo>
                  <a:pt x="1124242" y="651819"/>
                  <a:pt x="850667" y="872158"/>
                  <a:pt x="558552" y="810212"/>
                </a:cubicBezTo>
                <a:cubicBezTo>
                  <a:pt x="230004" y="844283"/>
                  <a:pt x="46216" y="653504"/>
                  <a:pt x="0" y="405106"/>
                </a:cubicBezTo>
                <a:close/>
              </a:path>
              <a:path w="1117103" h="810211" stroke="0" extrusionOk="0">
                <a:moveTo>
                  <a:pt x="0" y="405106"/>
                </a:moveTo>
                <a:cubicBezTo>
                  <a:pt x="52284" y="131798"/>
                  <a:pt x="198208" y="-27805"/>
                  <a:pt x="558552" y="0"/>
                </a:cubicBezTo>
                <a:cubicBezTo>
                  <a:pt x="854195" y="-20236"/>
                  <a:pt x="1100041" y="162207"/>
                  <a:pt x="1117104" y="405106"/>
                </a:cubicBezTo>
                <a:cubicBezTo>
                  <a:pt x="1130287" y="633330"/>
                  <a:pt x="853803" y="828744"/>
                  <a:pt x="558552" y="810212"/>
                </a:cubicBezTo>
                <a:cubicBezTo>
                  <a:pt x="243748" y="799957"/>
                  <a:pt x="35487" y="593805"/>
                  <a:pt x="0" y="405106"/>
                </a:cubicBezTo>
                <a:close/>
              </a:path>
            </a:pathLst>
          </a:custGeom>
          <a:solidFill>
            <a:schemeClr val="accent1">
              <a:lumMod val="40000"/>
              <a:lumOff val="60000"/>
            </a:schemeClr>
          </a:solidFill>
          <a:ln w="19050">
            <a:solidFill>
              <a:schemeClr val="accent1">
                <a:lumMod val="75000"/>
              </a:schemeClr>
            </a:solidFill>
            <a:extLst>
              <a:ext uri="{C807C97D-BFC1-408E-A445-0C87EB9F89A2}">
                <ask:lineSketchStyleProps xmlns:ask="http://schemas.microsoft.com/office/drawing/2018/sketchyshapes" sd="329961953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Dreaming Outloud Pro" panose="03050502040302030504" pitchFamily="66" charset="0"/>
                <a:cs typeface="Dreaming Outloud Pro" panose="03050502040302030504" pitchFamily="66" charset="0"/>
              </a:rPr>
              <a:t>Nature Calling</a:t>
            </a:r>
          </a:p>
        </p:txBody>
      </p:sp>
      <p:sp>
        <p:nvSpPr>
          <p:cNvPr id="20" name="Oval 19">
            <a:extLst>
              <a:ext uri="{FF2B5EF4-FFF2-40B4-BE49-F238E27FC236}">
                <a16:creationId xmlns:a16="http://schemas.microsoft.com/office/drawing/2014/main" id="{5CAE8D7B-3E06-2FDC-FFF8-70E1EF3E828C}"/>
              </a:ext>
            </a:extLst>
          </p:cNvPr>
          <p:cNvSpPr/>
          <p:nvPr/>
        </p:nvSpPr>
        <p:spPr>
          <a:xfrm>
            <a:off x="7200543" y="2371476"/>
            <a:ext cx="1214634" cy="810211"/>
          </a:xfrm>
          <a:custGeom>
            <a:avLst/>
            <a:gdLst>
              <a:gd name="connsiteX0" fmla="*/ 0 w 1214634"/>
              <a:gd name="connsiteY0" fmla="*/ 405106 h 810211"/>
              <a:gd name="connsiteX1" fmla="*/ 607317 w 1214634"/>
              <a:gd name="connsiteY1" fmla="*/ 0 h 810211"/>
              <a:gd name="connsiteX2" fmla="*/ 1214634 w 1214634"/>
              <a:gd name="connsiteY2" fmla="*/ 405106 h 810211"/>
              <a:gd name="connsiteX3" fmla="*/ 607317 w 1214634"/>
              <a:gd name="connsiteY3" fmla="*/ 810212 h 810211"/>
              <a:gd name="connsiteX4" fmla="*/ 0 w 1214634"/>
              <a:gd name="connsiteY4" fmla="*/ 405106 h 81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634" h="810211" fill="none" extrusionOk="0">
                <a:moveTo>
                  <a:pt x="0" y="405106"/>
                </a:moveTo>
                <a:cubicBezTo>
                  <a:pt x="19554" y="183692"/>
                  <a:pt x="290928" y="-39150"/>
                  <a:pt x="607317" y="0"/>
                </a:cubicBezTo>
                <a:cubicBezTo>
                  <a:pt x="918901" y="-3649"/>
                  <a:pt x="1188037" y="206413"/>
                  <a:pt x="1214634" y="405106"/>
                </a:cubicBezTo>
                <a:cubicBezTo>
                  <a:pt x="1207638" y="562124"/>
                  <a:pt x="932761" y="824065"/>
                  <a:pt x="607317" y="810212"/>
                </a:cubicBezTo>
                <a:cubicBezTo>
                  <a:pt x="280070" y="814783"/>
                  <a:pt x="31582" y="636433"/>
                  <a:pt x="0" y="405106"/>
                </a:cubicBezTo>
                <a:close/>
              </a:path>
              <a:path w="1214634" h="810211" stroke="0" extrusionOk="0">
                <a:moveTo>
                  <a:pt x="0" y="405106"/>
                </a:moveTo>
                <a:cubicBezTo>
                  <a:pt x="-43820" y="154343"/>
                  <a:pt x="235954" y="13493"/>
                  <a:pt x="607317" y="0"/>
                </a:cubicBezTo>
                <a:cubicBezTo>
                  <a:pt x="995713" y="11154"/>
                  <a:pt x="1166520" y="182902"/>
                  <a:pt x="1214634" y="405106"/>
                </a:cubicBezTo>
                <a:cubicBezTo>
                  <a:pt x="1192666" y="650293"/>
                  <a:pt x="931227" y="873787"/>
                  <a:pt x="607317" y="810212"/>
                </a:cubicBezTo>
                <a:cubicBezTo>
                  <a:pt x="234713" y="789864"/>
                  <a:pt x="33822" y="645000"/>
                  <a:pt x="0" y="405106"/>
                </a:cubicBezTo>
                <a:close/>
              </a:path>
            </a:pathLst>
          </a:custGeom>
          <a:solidFill>
            <a:schemeClr val="accent1">
              <a:lumMod val="40000"/>
              <a:lumOff val="60000"/>
            </a:schemeClr>
          </a:solidFill>
          <a:ln w="19050">
            <a:solidFill>
              <a:schemeClr val="accent1">
                <a:lumMod val="75000"/>
              </a:schemeClr>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Dreaming Outloud Pro" panose="03050502040302030504" pitchFamily="66" charset="0"/>
                <a:cs typeface="Dreaming Outloud Pro" panose="03050502040302030504" pitchFamily="66" charset="0"/>
              </a:rPr>
              <a:t>Language of Access</a:t>
            </a:r>
          </a:p>
        </p:txBody>
      </p:sp>
      <p:grpSp>
        <p:nvGrpSpPr>
          <p:cNvPr id="3" name="Group 2">
            <a:extLst>
              <a:ext uri="{FF2B5EF4-FFF2-40B4-BE49-F238E27FC236}">
                <a16:creationId xmlns:a16="http://schemas.microsoft.com/office/drawing/2014/main" id="{4024CB0C-8CC8-0D05-1EDE-1475A4919AE1}"/>
              </a:ext>
            </a:extLst>
          </p:cNvPr>
          <p:cNvGrpSpPr/>
          <p:nvPr/>
        </p:nvGrpSpPr>
        <p:grpSpPr>
          <a:xfrm>
            <a:off x="5537286" y="42097"/>
            <a:ext cx="3828732" cy="1046049"/>
            <a:chOff x="404045" y="3970338"/>
            <a:chExt cx="3828732" cy="1046049"/>
          </a:xfrm>
        </p:grpSpPr>
        <p:pic>
          <p:nvPicPr>
            <p:cNvPr id="4" name="Picture 3">
              <a:extLst>
                <a:ext uri="{FF2B5EF4-FFF2-40B4-BE49-F238E27FC236}">
                  <a16:creationId xmlns:a16="http://schemas.microsoft.com/office/drawing/2014/main" id="{255386A0-2507-4C50-7648-A3275BAB8F60}"/>
                </a:ext>
              </a:extLst>
            </p:cNvPr>
            <p:cNvPicPr>
              <a:picLocks noChangeAspect="1"/>
            </p:cNvPicPr>
            <p:nvPr/>
          </p:nvPicPr>
          <p:blipFill>
            <a:blip r:embed="rId2"/>
            <a:stretch>
              <a:fillRect/>
            </a:stretch>
          </p:blipFill>
          <p:spPr>
            <a:xfrm>
              <a:off x="404045" y="3970338"/>
              <a:ext cx="1027284" cy="1020762"/>
            </a:xfrm>
            <a:prstGeom prst="rect">
              <a:avLst/>
            </a:prstGeom>
          </p:spPr>
        </p:pic>
        <p:sp>
          <p:nvSpPr>
            <p:cNvPr id="5" name="TextBox 4">
              <a:extLst>
                <a:ext uri="{FF2B5EF4-FFF2-40B4-BE49-F238E27FC236}">
                  <a16:creationId xmlns:a16="http://schemas.microsoft.com/office/drawing/2014/main" id="{01289886-C0FA-9DC9-B1AB-7255D84703D2}"/>
                </a:ext>
              </a:extLst>
            </p:cNvPr>
            <p:cNvSpPr txBox="1"/>
            <p:nvPr/>
          </p:nvSpPr>
          <p:spPr>
            <a:xfrm>
              <a:off x="1500815" y="4019054"/>
              <a:ext cx="2731962" cy="523220"/>
            </a:xfrm>
            <a:prstGeom prst="rect">
              <a:avLst/>
            </a:prstGeom>
            <a:noFill/>
          </p:spPr>
          <p:txBody>
            <a:bodyPr wrap="square" rtlCol="0">
              <a:spAutoFit/>
            </a:bodyPr>
            <a:lstStyle/>
            <a:p>
              <a:r>
                <a:rPr lang="en-GB" sz="1400" dirty="0"/>
                <a:t>Please scan me and complete the attendee form</a:t>
              </a:r>
            </a:p>
          </p:txBody>
        </p:sp>
        <p:sp>
          <p:nvSpPr>
            <p:cNvPr id="6" name="Arrow: Right 5">
              <a:extLst>
                <a:ext uri="{FF2B5EF4-FFF2-40B4-BE49-F238E27FC236}">
                  <a16:creationId xmlns:a16="http://schemas.microsoft.com/office/drawing/2014/main" id="{07F09ABD-2254-ACE2-7CD5-220692D3C29C}"/>
                </a:ext>
              </a:extLst>
            </p:cNvPr>
            <p:cNvSpPr/>
            <p:nvPr/>
          </p:nvSpPr>
          <p:spPr>
            <a:xfrm rot="10800000">
              <a:off x="1580442" y="4512861"/>
              <a:ext cx="858982" cy="5035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80330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66443-A4CF-61FC-7874-683190B20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7D2AD-5340-3AA7-C9C4-07BC01A8EE0B}"/>
              </a:ext>
            </a:extLst>
          </p:cNvPr>
          <p:cNvSpPr>
            <a:spLocks noGrp="1"/>
          </p:cNvSpPr>
          <p:nvPr>
            <p:ph type="title"/>
          </p:nvPr>
        </p:nvSpPr>
        <p:spPr/>
        <p:txBody>
          <a:bodyPr/>
          <a:lstStyle/>
          <a:p>
            <a:r>
              <a:rPr lang="en-GB" dirty="0"/>
              <a:t>30by30 – potential consents / licenses needed – Forest EIA’s</a:t>
            </a:r>
            <a:endParaRPr lang="en-US" dirty="0"/>
          </a:p>
        </p:txBody>
      </p:sp>
      <p:pic>
        <p:nvPicPr>
          <p:cNvPr id="8" name="Picture 7">
            <a:extLst>
              <a:ext uri="{FF2B5EF4-FFF2-40B4-BE49-F238E27FC236}">
                <a16:creationId xmlns:a16="http://schemas.microsoft.com/office/drawing/2014/main" id="{130FEB61-CFB0-0C8E-FF1F-94828775CA39}"/>
              </a:ext>
            </a:extLst>
          </p:cNvPr>
          <p:cNvPicPr>
            <a:picLocks noChangeAspect="1"/>
          </p:cNvPicPr>
          <p:nvPr/>
        </p:nvPicPr>
        <p:blipFill>
          <a:blip r:embed="rId3"/>
          <a:stretch>
            <a:fillRect/>
          </a:stretch>
        </p:blipFill>
        <p:spPr>
          <a:xfrm>
            <a:off x="253265" y="1789154"/>
            <a:ext cx="4369535" cy="1458626"/>
          </a:xfrm>
          <a:prstGeom prst="rect">
            <a:avLst/>
          </a:prstGeom>
        </p:spPr>
      </p:pic>
      <p:pic>
        <p:nvPicPr>
          <p:cNvPr id="10" name="Picture 9">
            <a:extLst>
              <a:ext uri="{FF2B5EF4-FFF2-40B4-BE49-F238E27FC236}">
                <a16:creationId xmlns:a16="http://schemas.microsoft.com/office/drawing/2014/main" id="{37CDDA7A-26E1-35D7-2DC4-9C6B5AE64B44}"/>
              </a:ext>
            </a:extLst>
          </p:cNvPr>
          <p:cNvPicPr>
            <a:picLocks noChangeAspect="1"/>
          </p:cNvPicPr>
          <p:nvPr/>
        </p:nvPicPr>
        <p:blipFill>
          <a:blip r:embed="rId4"/>
          <a:stretch>
            <a:fillRect/>
          </a:stretch>
        </p:blipFill>
        <p:spPr>
          <a:xfrm>
            <a:off x="4274119" y="2978037"/>
            <a:ext cx="4797873" cy="1981015"/>
          </a:xfrm>
          <a:prstGeom prst="rect">
            <a:avLst/>
          </a:prstGeom>
        </p:spPr>
      </p:pic>
    </p:spTree>
    <p:extLst>
      <p:ext uri="{BB962C8B-B14F-4D97-AF65-F5344CB8AC3E}">
        <p14:creationId xmlns:p14="http://schemas.microsoft.com/office/powerpoint/2010/main" val="424716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AEF7C-B661-887F-3D06-DF8DCB5D28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44E1B-1B7C-5F21-9FA7-D6EC15991E93}"/>
              </a:ext>
            </a:extLst>
          </p:cNvPr>
          <p:cNvSpPr>
            <a:spLocks noGrp="1"/>
          </p:cNvSpPr>
          <p:nvPr>
            <p:ph type="title"/>
          </p:nvPr>
        </p:nvSpPr>
        <p:spPr/>
        <p:txBody>
          <a:bodyPr/>
          <a:lstStyle/>
          <a:p>
            <a:r>
              <a:rPr lang="en-GB" dirty="0"/>
              <a:t>30by30 – potential consents / licenses needed – Planning </a:t>
            </a:r>
            <a:endParaRPr lang="en-US" dirty="0"/>
          </a:p>
        </p:txBody>
      </p:sp>
      <p:sp>
        <p:nvSpPr>
          <p:cNvPr id="4" name="Picture Placeholder 3">
            <a:extLst>
              <a:ext uri="{FF2B5EF4-FFF2-40B4-BE49-F238E27FC236}">
                <a16:creationId xmlns:a16="http://schemas.microsoft.com/office/drawing/2014/main" id="{EE70370D-B83D-1295-8862-CEE447E74920}"/>
              </a:ext>
            </a:extLst>
          </p:cNvPr>
          <p:cNvSpPr>
            <a:spLocks noGrp="1"/>
          </p:cNvSpPr>
          <p:nvPr>
            <p:ph type="pic" sz="quarter" idx="11"/>
          </p:nvPr>
        </p:nvSpPr>
        <p:spPr>
          <a:xfrm>
            <a:off x="419193" y="3101075"/>
            <a:ext cx="3613727" cy="432666"/>
          </a:xfrm>
        </p:spPr>
        <p:txBody>
          <a:bodyPr/>
          <a:lstStyle/>
          <a:p>
            <a:r>
              <a:rPr lang="en-GB" sz="600" dirty="0"/>
              <a:t>Planning Advisory Service - </a:t>
            </a:r>
            <a:r>
              <a:rPr lang="en-GB" sz="600" b="1" i="0" dirty="0">
                <a:solidFill>
                  <a:srgbClr val="464B51"/>
                </a:solidFill>
                <a:effectLst/>
                <a:latin typeface="Arial" panose="020B0604020202020204" pitchFamily="34" charset="0"/>
              </a:rPr>
              <a:t>Nature recovery frequently asked questions (FAQs) - January 2023</a:t>
            </a:r>
          </a:p>
          <a:p>
            <a:endParaRPr lang="en-GB" sz="600" b="0" i="0" dirty="0">
              <a:solidFill>
                <a:srgbClr val="1E1E1E"/>
              </a:solidFill>
              <a:effectLst/>
              <a:latin typeface="Roboto" panose="02000000000000000000" pitchFamily="2" charset="0"/>
            </a:endParaRPr>
          </a:p>
          <a:p>
            <a:endParaRPr lang="en-GB" sz="1000" dirty="0"/>
          </a:p>
        </p:txBody>
      </p:sp>
      <p:pic>
        <p:nvPicPr>
          <p:cNvPr id="5" name="Picture 4">
            <a:extLst>
              <a:ext uri="{FF2B5EF4-FFF2-40B4-BE49-F238E27FC236}">
                <a16:creationId xmlns:a16="http://schemas.microsoft.com/office/drawing/2014/main" id="{249E826B-64E8-EE5D-7C37-AC22C441B3EB}"/>
              </a:ext>
            </a:extLst>
          </p:cNvPr>
          <p:cNvPicPr>
            <a:picLocks noChangeAspect="1"/>
          </p:cNvPicPr>
          <p:nvPr/>
        </p:nvPicPr>
        <p:blipFill>
          <a:blip r:embed="rId2"/>
          <a:stretch>
            <a:fillRect/>
          </a:stretch>
        </p:blipFill>
        <p:spPr>
          <a:xfrm>
            <a:off x="498764" y="1562244"/>
            <a:ext cx="3534156" cy="1555029"/>
          </a:xfrm>
          <a:prstGeom prst="rect">
            <a:avLst/>
          </a:prstGeom>
        </p:spPr>
      </p:pic>
      <p:sp>
        <p:nvSpPr>
          <p:cNvPr id="8" name="Rectangle 1">
            <a:extLst>
              <a:ext uri="{FF2B5EF4-FFF2-40B4-BE49-F238E27FC236}">
                <a16:creationId xmlns:a16="http://schemas.microsoft.com/office/drawing/2014/main" id="{429CB291-C60A-75F4-76D5-2884CA78B55F}"/>
              </a:ext>
            </a:extLst>
          </p:cNvPr>
          <p:cNvSpPr>
            <a:spLocks noChangeArrowheads="1"/>
          </p:cNvSpPr>
          <p:nvPr/>
        </p:nvSpPr>
        <p:spPr bwMode="auto">
          <a:xfrm>
            <a:off x="4231758" y="1547612"/>
            <a:ext cx="449155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283544"/>
                </a:solidFill>
                <a:effectLst/>
                <a:latin typeface="Open Sans" panose="020B0606030504020204" pitchFamily="34" charset="0"/>
                <a:cs typeface="Open Sans" panose="020B0606030504020204" pitchFamily="34" charset="0"/>
              </a:rPr>
              <a:t>Development’ is defined within Section 55 of the Town and Country Planning Act 1990 (as amended) as:</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Arial" panose="020B0604020202020204" pitchFamily="34" charset="0"/>
              </a:rPr>
              <a:t>the carrying out of building, engineering, mining or other operations in, on, over or under land,  or  the making of any material change in the use of any building or other land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i="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100" b="0" i="0" dirty="0">
                <a:solidFill>
                  <a:srgbClr val="283544"/>
                </a:solidFill>
                <a:effectLst/>
                <a:latin typeface="Open Sans" panose="020B0606030504020204" pitchFamily="34" charset="0"/>
              </a:rPr>
              <a:t>he 1990 Act states that the following operations or uses of land are not taken to involve development:</a:t>
            </a:r>
            <a:br>
              <a:rPr lang="en-US" sz="1100" b="0" i="1" dirty="0">
                <a:solidFill>
                  <a:srgbClr val="283544"/>
                </a:solidFill>
                <a:effectLst/>
                <a:latin typeface="Arial" panose="020B0604020202020204" pitchFamily="34" charset="0"/>
              </a:rPr>
            </a:br>
            <a:r>
              <a:rPr lang="en-GB" sz="1100" b="0" i="1" dirty="0">
                <a:solidFill>
                  <a:srgbClr val="283544"/>
                </a:solidFill>
                <a:effectLst/>
                <a:latin typeface="Open Sans" panose="020B0606030504020204" pitchFamily="34" charset="0"/>
              </a:rPr>
              <a:t>(e) the use of any land for the purposes of agriculture or forestry (including afforestation) and the use for any of those purposes of any building occupied together with land so used;</a:t>
            </a:r>
            <a:endParaRPr lang="en-US" sz="1100" b="0" i="1" dirty="0">
              <a:solidFill>
                <a:srgbClr val="283544"/>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1" u="none" strike="noStrike" cap="none" normalizeH="0" baseline="0" dirty="0">
              <a:ln>
                <a:noFill/>
              </a:ln>
              <a:solidFill>
                <a:srgbClr val="283544"/>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283544"/>
                </a:solidFill>
                <a:effectLst/>
                <a:latin typeface="Open Sans" panose="020B0606030504020204" pitchFamily="34" charset="0"/>
                <a:cs typeface="Open Sans" panose="020B0606030504020204" pitchFamily="34" charset="0"/>
              </a:rPr>
              <a:t>Some works, which might otherwise fall within the definition of development are so minor in nature that they fall outside of the scope of the planning system – i.e. they are ‘de minimis’.</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283544"/>
                </a:solidFill>
                <a:effectLst/>
                <a:latin typeface="Open Sans" panose="020B0606030504020204" pitchFamily="34" charset="0"/>
                <a:cs typeface="Open Sans" panose="020B0606030504020204" pitchFamily="34" charset="0"/>
              </a:rPr>
              <a:t>The Oxford English Dictionary defines </a:t>
            </a:r>
            <a:r>
              <a:rPr kumimoji="0" lang="en-US" altLang="en-US" sz="1100" b="1" i="0" u="none" strike="noStrike" cap="none" normalizeH="0" baseline="0" dirty="0">
                <a:ln>
                  <a:noFill/>
                </a:ln>
                <a:solidFill>
                  <a:srgbClr val="283544"/>
                </a:solidFill>
                <a:effectLst/>
                <a:latin typeface="Open Sans" panose="020B0606030504020204" pitchFamily="34" charset="0"/>
                <a:cs typeface="Open Sans" panose="020B0606030504020204" pitchFamily="34" charset="0"/>
              </a:rPr>
              <a:t>‘de minimis’</a:t>
            </a:r>
            <a:r>
              <a:rPr kumimoji="0" lang="en-US" altLang="en-US" sz="1100" b="0" i="0" u="none" strike="noStrike" cap="none" normalizeH="0" baseline="0" dirty="0">
                <a:ln>
                  <a:noFill/>
                </a:ln>
                <a:solidFill>
                  <a:srgbClr val="283544"/>
                </a:solidFill>
                <a:effectLst/>
                <a:latin typeface="Open Sans" panose="020B0606030504020204" pitchFamily="34" charset="0"/>
                <a:cs typeface="Open Sans" panose="020B0606030504020204" pitchFamily="34" charset="0"/>
              </a:rPr>
              <a:t> as</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Arial" panose="020B0604020202020204" pitchFamily="34" charset="0"/>
              </a:rPr>
              <a:t>“too trivial or minor to merit consideration, especially in law”</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0429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21E48-B20A-9D8C-BC8E-D3DABCB41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AFEA2-8E60-8761-3856-130710F2636B}"/>
              </a:ext>
            </a:extLst>
          </p:cNvPr>
          <p:cNvSpPr>
            <a:spLocks noGrp="1"/>
          </p:cNvSpPr>
          <p:nvPr>
            <p:ph type="title"/>
          </p:nvPr>
        </p:nvSpPr>
        <p:spPr/>
        <p:txBody>
          <a:bodyPr/>
          <a:lstStyle/>
          <a:p>
            <a:r>
              <a:rPr lang="en-GB" dirty="0"/>
              <a:t>30by30 – potential consents / licenses needed – felling license  </a:t>
            </a:r>
            <a:endParaRPr lang="en-US" dirty="0"/>
          </a:p>
        </p:txBody>
      </p:sp>
      <p:sp>
        <p:nvSpPr>
          <p:cNvPr id="4" name="Picture Placeholder 3">
            <a:extLst>
              <a:ext uri="{FF2B5EF4-FFF2-40B4-BE49-F238E27FC236}">
                <a16:creationId xmlns:a16="http://schemas.microsoft.com/office/drawing/2014/main" id="{4A48E125-C804-24F2-9A12-0E4DBFB453F1}"/>
              </a:ext>
            </a:extLst>
          </p:cNvPr>
          <p:cNvSpPr>
            <a:spLocks noGrp="1"/>
          </p:cNvSpPr>
          <p:nvPr>
            <p:ph type="pic" sz="quarter" idx="11"/>
          </p:nvPr>
        </p:nvSpPr>
        <p:spPr>
          <a:xfrm>
            <a:off x="419193" y="3101075"/>
            <a:ext cx="3613727" cy="432666"/>
          </a:xfrm>
        </p:spPr>
        <p:txBody>
          <a:bodyPr/>
          <a:lstStyle/>
          <a:p>
            <a:endParaRPr lang="en-GB" sz="600" b="0" i="0" dirty="0">
              <a:solidFill>
                <a:srgbClr val="1E1E1E"/>
              </a:solidFill>
              <a:effectLst/>
              <a:latin typeface="Roboto" panose="02000000000000000000" pitchFamily="2" charset="0"/>
            </a:endParaRPr>
          </a:p>
          <a:p>
            <a:endParaRPr lang="en-GB" sz="1000" dirty="0"/>
          </a:p>
        </p:txBody>
      </p:sp>
      <p:pic>
        <p:nvPicPr>
          <p:cNvPr id="6" name="Picture 5">
            <a:extLst>
              <a:ext uri="{FF2B5EF4-FFF2-40B4-BE49-F238E27FC236}">
                <a16:creationId xmlns:a16="http://schemas.microsoft.com/office/drawing/2014/main" id="{8860D47B-227B-EE6F-ECA5-C85F3972BCE4}"/>
              </a:ext>
            </a:extLst>
          </p:cNvPr>
          <p:cNvPicPr>
            <a:picLocks noChangeAspect="1"/>
          </p:cNvPicPr>
          <p:nvPr/>
        </p:nvPicPr>
        <p:blipFill>
          <a:blip r:embed="rId2"/>
          <a:stretch>
            <a:fillRect/>
          </a:stretch>
        </p:blipFill>
        <p:spPr>
          <a:xfrm>
            <a:off x="3338946" y="1816973"/>
            <a:ext cx="5528824" cy="3000870"/>
          </a:xfrm>
          <a:prstGeom prst="rect">
            <a:avLst/>
          </a:prstGeom>
        </p:spPr>
      </p:pic>
    </p:spTree>
    <p:extLst>
      <p:ext uri="{BB962C8B-B14F-4D97-AF65-F5344CB8AC3E}">
        <p14:creationId xmlns:p14="http://schemas.microsoft.com/office/powerpoint/2010/main" val="193460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Framing – basic fundamentals </a:t>
            </a:r>
            <a:endParaRPr lang="en-US" dirty="0"/>
          </a:p>
        </p:txBody>
      </p:sp>
      <p:sp>
        <p:nvSpPr>
          <p:cNvPr id="3" name="Text Placeholder 2"/>
          <p:cNvSpPr>
            <a:spLocks noGrp="1"/>
          </p:cNvSpPr>
          <p:nvPr>
            <p:ph type="body" sz="quarter" idx="10"/>
          </p:nvPr>
        </p:nvSpPr>
        <p:spPr/>
        <p:txBody>
          <a:bodyPr/>
          <a:lstStyle/>
          <a:p>
            <a:pPr marL="342900" indent="-342900">
              <a:buFont typeface="+mj-lt"/>
              <a:buAutoNum type="arabicPeriod"/>
            </a:pPr>
            <a:r>
              <a:rPr lang="en-GB" sz="1600" dirty="0"/>
              <a:t>Lots of folk have been working really hard for a long time, but nature is still in decline</a:t>
            </a:r>
          </a:p>
          <a:p>
            <a:pPr marL="342900" indent="-342900">
              <a:buFont typeface="+mj-lt"/>
              <a:buAutoNum type="arabicPeriod"/>
            </a:pPr>
            <a:r>
              <a:rPr lang="en-GB" sz="1600" dirty="0"/>
              <a:t>The rate of decline won’t be fixed by incremental gains</a:t>
            </a:r>
          </a:p>
          <a:p>
            <a:pPr marL="342900" indent="-342900">
              <a:buFont typeface="+mj-lt"/>
              <a:buAutoNum type="arabicPeriod"/>
            </a:pPr>
            <a:r>
              <a:rPr lang="en-GB" sz="1600" dirty="0"/>
              <a:t>We need to act at Scale and Pace to tackle natures decline</a:t>
            </a:r>
          </a:p>
          <a:p>
            <a:pPr marL="342900" indent="-342900">
              <a:buFont typeface="+mj-lt"/>
              <a:buAutoNum type="arabicPeriod"/>
            </a:pPr>
            <a:r>
              <a:rPr lang="en-GB" sz="1600" dirty="0"/>
              <a:t>Systems / Organisations create challenges, not the individuals who’s role it is to uphold them</a:t>
            </a:r>
            <a:endParaRPr lang="en-US" sz="1600" dirty="0"/>
          </a:p>
        </p:txBody>
      </p:sp>
      <p:grpSp>
        <p:nvGrpSpPr>
          <p:cNvPr id="7" name="Group 6">
            <a:extLst>
              <a:ext uri="{FF2B5EF4-FFF2-40B4-BE49-F238E27FC236}">
                <a16:creationId xmlns:a16="http://schemas.microsoft.com/office/drawing/2014/main" id="{C5CBF64B-EC5A-F6FC-4E66-ACE29BBA4BB9}"/>
              </a:ext>
            </a:extLst>
          </p:cNvPr>
          <p:cNvGrpSpPr/>
          <p:nvPr/>
        </p:nvGrpSpPr>
        <p:grpSpPr>
          <a:xfrm>
            <a:off x="404045" y="3970338"/>
            <a:ext cx="3828732" cy="1046049"/>
            <a:chOff x="404045" y="3970338"/>
            <a:chExt cx="3828732" cy="1046049"/>
          </a:xfrm>
        </p:grpSpPr>
        <p:pic>
          <p:nvPicPr>
            <p:cNvPr id="4" name="Picture 3">
              <a:extLst>
                <a:ext uri="{FF2B5EF4-FFF2-40B4-BE49-F238E27FC236}">
                  <a16:creationId xmlns:a16="http://schemas.microsoft.com/office/drawing/2014/main" id="{026004DD-FE88-956D-909A-0DC4FD60ABA3}"/>
                </a:ext>
              </a:extLst>
            </p:cNvPr>
            <p:cNvPicPr>
              <a:picLocks noChangeAspect="1"/>
            </p:cNvPicPr>
            <p:nvPr/>
          </p:nvPicPr>
          <p:blipFill>
            <a:blip r:embed="rId2"/>
            <a:stretch>
              <a:fillRect/>
            </a:stretch>
          </p:blipFill>
          <p:spPr>
            <a:xfrm>
              <a:off x="404045" y="3970338"/>
              <a:ext cx="1027284" cy="1020762"/>
            </a:xfrm>
            <a:prstGeom prst="rect">
              <a:avLst/>
            </a:prstGeom>
          </p:spPr>
        </p:pic>
        <p:sp>
          <p:nvSpPr>
            <p:cNvPr id="5" name="TextBox 4">
              <a:extLst>
                <a:ext uri="{FF2B5EF4-FFF2-40B4-BE49-F238E27FC236}">
                  <a16:creationId xmlns:a16="http://schemas.microsoft.com/office/drawing/2014/main" id="{F37BDEFE-3B1C-D273-85EB-8728DC04C340}"/>
                </a:ext>
              </a:extLst>
            </p:cNvPr>
            <p:cNvSpPr txBox="1"/>
            <p:nvPr/>
          </p:nvSpPr>
          <p:spPr>
            <a:xfrm>
              <a:off x="1500815" y="4019054"/>
              <a:ext cx="2731962" cy="523220"/>
            </a:xfrm>
            <a:prstGeom prst="rect">
              <a:avLst/>
            </a:prstGeom>
            <a:noFill/>
          </p:spPr>
          <p:txBody>
            <a:bodyPr wrap="square" rtlCol="0">
              <a:spAutoFit/>
            </a:bodyPr>
            <a:lstStyle/>
            <a:p>
              <a:r>
                <a:rPr lang="en-GB" sz="1400" dirty="0"/>
                <a:t>Please scan me and complete the attendee form</a:t>
              </a:r>
            </a:p>
          </p:txBody>
        </p:sp>
        <p:sp>
          <p:nvSpPr>
            <p:cNvPr id="6" name="Arrow: Right 5">
              <a:extLst>
                <a:ext uri="{FF2B5EF4-FFF2-40B4-BE49-F238E27FC236}">
                  <a16:creationId xmlns:a16="http://schemas.microsoft.com/office/drawing/2014/main" id="{2CAA1549-063F-68CE-08EF-D78D44E53F3E}"/>
                </a:ext>
              </a:extLst>
            </p:cNvPr>
            <p:cNvSpPr/>
            <p:nvPr/>
          </p:nvSpPr>
          <p:spPr>
            <a:xfrm rot="10800000">
              <a:off x="1580442" y="4512861"/>
              <a:ext cx="858982" cy="5035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2348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Format of the workshop</a:t>
            </a:r>
            <a:endParaRPr lang="en-US" dirty="0"/>
          </a:p>
        </p:txBody>
      </p:sp>
      <p:sp>
        <p:nvSpPr>
          <p:cNvPr id="7" name="Text Placeholder 6"/>
          <p:cNvSpPr>
            <a:spLocks noGrp="1"/>
          </p:cNvSpPr>
          <p:nvPr>
            <p:ph type="body" sz="quarter" idx="10"/>
          </p:nvPr>
        </p:nvSpPr>
        <p:spPr>
          <a:xfrm>
            <a:off x="334963" y="1439474"/>
            <a:ext cx="8420100" cy="3704025"/>
          </a:xfrm>
        </p:spPr>
        <p:txBody>
          <a:bodyPr/>
          <a:lstStyle/>
          <a:p>
            <a:r>
              <a:rPr lang="en-GB" dirty="0"/>
              <a:t>What are our 30by30 objectives? A technical update and consensus check in</a:t>
            </a:r>
          </a:p>
          <a:p>
            <a:endParaRPr lang="en-GB" dirty="0"/>
          </a:p>
          <a:p>
            <a:r>
              <a:rPr lang="en-GB" dirty="0"/>
              <a:t>Examples of where challenges have been met or overcome</a:t>
            </a:r>
          </a:p>
          <a:p>
            <a:endParaRPr lang="en-GB" dirty="0"/>
          </a:p>
          <a:p>
            <a:r>
              <a:rPr lang="en-GB" dirty="0"/>
              <a:t>Our 5 broad themes for today</a:t>
            </a:r>
          </a:p>
          <a:p>
            <a:pPr marL="171450" indent="-171450">
              <a:buFont typeface="Arial" panose="020B0604020202020204" pitchFamily="34" charset="0"/>
              <a:buChar char="•"/>
            </a:pPr>
            <a:r>
              <a:rPr lang="en-GB" dirty="0"/>
              <a:t>Peatland restoration</a:t>
            </a:r>
          </a:p>
          <a:p>
            <a:pPr marL="171450" indent="-171450">
              <a:buFont typeface="Arial" panose="020B0604020202020204" pitchFamily="34" charset="0"/>
              <a:buChar char="•"/>
            </a:pPr>
            <a:r>
              <a:rPr lang="en-GB" dirty="0"/>
              <a:t>Priority Terrestrial habitat</a:t>
            </a:r>
          </a:p>
          <a:p>
            <a:pPr marL="171450" indent="-171450">
              <a:buFont typeface="Arial" panose="020B0604020202020204" pitchFamily="34" charset="0"/>
              <a:buChar char="•"/>
            </a:pPr>
            <a:r>
              <a:rPr lang="en-GB" dirty="0"/>
              <a:t>Freshwater systems</a:t>
            </a:r>
          </a:p>
          <a:p>
            <a:pPr marL="171450" indent="-171450">
              <a:buFont typeface="Arial" panose="020B0604020202020204" pitchFamily="34" charset="0"/>
              <a:buChar char="•"/>
            </a:pPr>
            <a:r>
              <a:rPr lang="en-GB" dirty="0"/>
              <a:t>Species translocation / reintroductions</a:t>
            </a:r>
          </a:p>
          <a:p>
            <a:pPr marL="171450" indent="-171450">
              <a:buFont typeface="Arial" panose="020B0604020202020204" pitchFamily="34" charset="0"/>
              <a:buChar char="•"/>
            </a:pPr>
            <a:r>
              <a:rPr lang="en-GB" dirty="0"/>
              <a:t>Coastal / intertidal</a:t>
            </a:r>
          </a:p>
          <a:p>
            <a:r>
              <a:rPr lang="en-GB" dirty="0"/>
              <a:t>What are the challenges we face delivering work in these areas</a:t>
            </a:r>
          </a:p>
          <a:p>
            <a:endParaRPr lang="en-GB" dirty="0"/>
          </a:p>
          <a:p>
            <a:r>
              <a:rPr lang="en-GB" dirty="0"/>
              <a:t>Workshop </a:t>
            </a:r>
          </a:p>
          <a:p>
            <a:r>
              <a:rPr lang="en-GB" dirty="0"/>
              <a:t>	- discuss the challenges and work arounds (these go on the S&amp;L board)</a:t>
            </a:r>
          </a:p>
          <a:p>
            <a:r>
              <a:rPr lang="en-GB" dirty="0"/>
              <a:t>	- get into the detail of specific projects that could provide case studies (these go on the worksheet)</a:t>
            </a:r>
          </a:p>
          <a:p>
            <a:r>
              <a:rPr lang="en-GB" dirty="0"/>
              <a:t>Next steps – network mapping and deep dive workshops</a:t>
            </a:r>
          </a:p>
          <a:p>
            <a:endParaRPr lang="en-US" dirty="0"/>
          </a:p>
        </p:txBody>
      </p:sp>
      <p:grpSp>
        <p:nvGrpSpPr>
          <p:cNvPr id="5" name="Group 4">
            <a:extLst>
              <a:ext uri="{FF2B5EF4-FFF2-40B4-BE49-F238E27FC236}">
                <a16:creationId xmlns:a16="http://schemas.microsoft.com/office/drawing/2014/main" id="{FECE4767-8989-4AE1-D7B0-D93F6C86840A}"/>
              </a:ext>
            </a:extLst>
          </p:cNvPr>
          <p:cNvGrpSpPr/>
          <p:nvPr/>
        </p:nvGrpSpPr>
        <p:grpSpPr>
          <a:xfrm>
            <a:off x="5391681" y="156011"/>
            <a:ext cx="3828732" cy="1046049"/>
            <a:chOff x="5391681" y="156011"/>
            <a:chExt cx="3828732" cy="1046049"/>
          </a:xfrm>
        </p:grpSpPr>
        <p:pic>
          <p:nvPicPr>
            <p:cNvPr id="2" name="Picture 1">
              <a:extLst>
                <a:ext uri="{FF2B5EF4-FFF2-40B4-BE49-F238E27FC236}">
                  <a16:creationId xmlns:a16="http://schemas.microsoft.com/office/drawing/2014/main" id="{6BEC0084-1ADA-DDE6-C251-06AF598E95CE}"/>
                </a:ext>
              </a:extLst>
            </p:cNvPr>
            <p:cNvPicPr>
              <a:picLocks noChangeAspect="1"/>
            </p:cNvPicPr>
            <p:nvPr/>
          </p:nvPicPr>
          <p:blipFill>
            <a:blip r:embed="rId2"/>
            <a:stretch>
              <a:fillRect/>
            </a:stretch>
          </p:blipFill>
          <p:spPr>
            <a:xfrm>
              <a:off x="5391681" y="156011"/>
              <a:ext cx="1027284" cy="1020762"/>
            </a:xfrm>
            <a:prstGeom prst="rect">
              <a:avLst/>
            </a:prstGeom>
          </p:spPr>
        </p:pic>
        <p:sp>
          <p:nvSpPr>
            <p:cNvPr id="3" name="TextBox 2">
              <a:extLst>
                <a:ext uri="{FF2B5EF4-FFF2-40B4-BE49-F238E27FC236}">
                  <a16:creationId xmlns:a16="http://schemas.microsoft.com/office/drawing/2014/main" id="{640A1ABD-BD9E-878A-00D3-1EAA2E6C3247}"/>
                </a:ext>
              </a:extLst>
            </p:cNvPr>
            <p:cNvSpPr txBox="1"/>
            <p:nvPr/>
          </p:nvSpPr>
          <p:spPr>
            <a:xfrm>
              <a:off x="6488451" y="204727"/>
              <a:ext cx="2731962" cy="523220"/>
            </a:xfrm>
            <a:prstGeom prst="rect">
              <a:avLst/>
            </a:prstGeom>
            <a:noFill/>
          </p:spPr>
          <p:txBody>
            <a:bodyPr wrap="square" rtlCol="0">
              <a:spAutoFit/>
            </a:bodyPr>
            <a:lstStyle/>
            <a:p>
              <a:r>
                <a:rPr lang="en-GB" sz="1400" dirty="0"/>
                <a:t>Please scan me and complete the attendee form</a:t>
              </a:r>
            </a:p>
          </p:txBody>
        </p:sp>
        <p:sp>
          <p:nvSpPr>
            <p:cNvPr id="4" name="Arrow: Right 3">
              <a:extLst>
                <a:ext uri="{FF2B5EF4-FFF2-40B4-BE49-F238E27FC236}">
                  <a16:creationId xmlns:a16="http://schemas.microsoft.com/office/drawing/2014/main" id="{0E9CC23B-2BF3-4466-8A82-C5AA00CFD7A4}"/>
                </a:ext>
              </a:extLst>
            </p:cNvPr>
            <p:cNvSpPr/>
            <p:nvPr/>
          </p:nvSpPr>
          <p:spPr>
            <a:xfrm rot="10800000">
              <a:off x="6568078" y="698534"/>
              <a:ext cx="858982" cy="5035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1943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ontserrat" pitchFamily="2" charset="0"/>
              </a:rPr>
              <a:t>Nature recovery in protected landscapes: 30by30</a:t>
            </a:r>
            <a:br>
              <a:rPr lang="en-US" b="1" dirty="0">
                <a:latin typeface="Montserrat" pitchFamily="2" charset="0"/>
              </a:rPr>
            </a:br>
            <a:br>
              <a:rPr lang="en-US" b="1" dirty="0">
                <a:latin typeface="Montserrat" pitchFamily="2" charset="0"/>
              </a:rPr>
            </a:br>
            <a:r>
              <a:rPr lang="en-US" sz="1600" b="1" dirty="0">
                <a:latin typeface="Montserrat" pitchFamily="2" charset="0"/>
              </a:rPr>
              <a:t>Leo Fisher</a:t>
            </a:r>
            <a:br>
              <a:rPr lang="en-US" sz="1600" b="1" dirty="0">
                <a:latin typeface="Montserrat" pitchFamily="2" charset="0"/>
              </a:rPr>
            </a:br>
            <a:r>
              <a:rPr lang="en-US" sz="1600" b="1" dirty="0">
                <a:latin typeface="Montserrat" pitchFamily="2" charset="0"/>
              </a:rPr>
              <a:t>Leonora.Fisher@naturalengland.org.uk</a:t>
            </a:r>
            <a:endParaRPr lang="en-US" b="1" dirty="0">
              <a:latin typeface="Montserrat" pitchFamily="2" charset="0"/>
            </a:endParaRPr>
          </a:p>
        </p:txBody>
      </p:sp>
    </p:spTree>
    <p:extLst>
      <p:ext uri="{BB962C8B-B14F-4D97-AF65-F5344CB8AC3E}">
        <p14:creationId xmlns:p14="http://schemas.microsoft.com/office/powerpoint/2010/main" val="2611055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ontserrat" pitchFamily="2" charset="0"/>
              </a:rPr>
              <a:t>International 30by30 target</a:t>
            </a:r>
          </a:p>
        </p:txBody>
      </p:sp>
      <p:sp>
        <p:nvSpPr>
          <p:cNvPr id="3" name="Text Placeholder 2"/>
          <p:cNvSpPr>
            <a:spLocks noGrp="1"/>
          </p:cNvSpPr>
          <p:nvPr>
            <p:ph type="body" sz="quarter" idx="10"/>
          </p:nvPr>
        </p:nvSpPr>
        <p:spPr/>
        <p:txBody>
          <a:bodyPr/>
          <a:lstStyle/>
          <a:p>
            <a:r>
              <a:rPr lang="en-GB" sz="1400" b="1" dirty="0">
                <a:latin typeface="Montserrat" pitchFamily="2" charset="0"/>
              </a:rPr>
              <a:t>‘Effectively protecting and conserving </a:t>
            </a:r>
            <a:r>
              <a:rPr lang="en-GB" sz="1400" b="1" i="1" dirty="0">
                <a:latin typeface="Montserrat" pitchFamily="2" charset="0"/>
              </a:rPr>
              <a:t>at least</a:t>
            </a:r>
            <a:r>
              <a:rPr lang="en-GB" sz="1400" b="1" dirty="0">
                <a:latin typeface="Montserrat" pitchFamily="2" charset="0"/>
              </a:rPr>
              <a:t> 30% of the earth’s land, sea and freshwater ecosystems by 2030’ </a:t>
            </a:r>
            <a:r>
              <a:rPr lang="en-GB" sz="1400" dirty="0">
                <a:latin typeface="Montserrat" pitchFamily="2" charset="0"/>
              </a:rPr>
              <a:t>IUCN</a:t>
            </a:r>
          </a:p>
          <a:p>
            <a:pPr marL="285750" indent="-285750">
              <a:buFont typeface="Arial" panose="020B0604020202020204" pitchFamily="34" charset="0"/>
              <a:buChar char="•"/>
            </a:pPr>
            <a:r>
              <a:rPr lang="en-GB" sz="1400" dirty="0">
                <a:latin typeface="Montserrat" pitchFamily="2" charset="0"/>
              </a:rPr>
              <a:t>proposed in Dec 2022, as part of the Global Biodiversity Framework at the UN Biodiversity Summit COP15.</a:t>
            </a:r>
          </a:p>
          <a:p>
            <a:pPr marL="285750" indent="-285750">
              <a:buFont typeface="Arial" panose="020B0604020202020204" pitchFamily="34" charset="0"/>
              <a:buChar char="•"/>
            </a:pPr>
            <a:r>
              <a:rPr lang="en-GB" sz="1400" dirty="0">
                <a:latin typeface="Montserrat" pitchFamily="2" charset="0"/>
              </a:rPr>
              <a:t>cornerstone of a healthy, natural environment upon which our society and economy can flourish – WCL</a:t>
            </a:r>
          </a:p>
          <a:p>
            <a:endParaRPr lang="en-GB" sz="1600" dirty="0">
              <a:latin typeface="Montserrat" pitchFamily="2" charset="0"/>
            </a:endParaRPr>
          </a:p>
          <a:p>
            <a:endParaRPr lang="en-US" dirty="0">
              <a:latin typeface="Montserrat" pitchFamily="2" charset="0"/>
            </a:endParaRPr>
          </a:p>
        </p:txBody>
      </p:sp>
      <p:pic>
        <p:nvPicPr>
          <p:cNvPr id="7" name="Picture Placeholder 6" descr="A landscape with a valley and a city&#10;&#10;Description automatically generated">
            <a:extLst>
              <a:ext uri="{FF2B5EF4-FFF2-40B4-BE49-F238E27FC236}">
                <a16:creationId xmlns:a16="http://schemas.microsoft.com/office/drawing/2014/main" id="{8CAA642B-D811-1A8E-35B4-2AF57762989E}"/>
              </a:ext>
            </a:extLst>
          </p:cNvPr>
          <p:cNvPicPr>
            <a:picLocks noGrp="1" noChangeAspect="1"/>
          </p:cNvPicPr>
          <p:nvPr>
            <p:ph type="pic" sz="quarter" idx="11"/>
          </p:nvPr>
        </p:nvPicPr>
        <p:blipFill>
          <a:blip r:embed="rId3"/>
          <a:srcRect l="2167" r="2167"/>
          <a:stretch>
            <a:fillRect/>
          </a:stretch>
        </p:blipFill>
        <p:spPr/>
      </p:pic>
      <p:sp>
        <p:nvSpPr>
          <p:cNvPr id="9" name="Text Placeholder 2">
            <a:extLst>
              <a:ext uri="{FF2B5EF4-FFF2-40B4-BE49-F238E27FC236}">
                <a16:creationId xmlns:a16="http://schemas.microsoft.com/office/drawing/2014/main" id="{A4D1CE9A-1D6A-1667-61A8-1A183BD5C0B8}"/>
              </a:ext>
            </a:extLst>
          </p:cNvPr>
          <p:cNvSpPr txBox="1">
            <a:spLocks/>
          </p:cNvSpPr>
          <p:nvPr/>
        </p:nvSpPr>
        <p:spPr>
          <a:xfrm>
            <a:off x="4529322" y="4812170"/>
            <a:ext cx="4129565" cy="285750"/>
          </a:xfrm>
          <a:prstGeom prst="rect">
            <a:avLst/>
          </a:prstGeom>
        </p:spPr>
        <p:txBody>
          <a:bodyPr vert="horz">
            <a:normAutofit/>
          </a:bodyPr>
          <a:lstStyle>
            <a:lvl1pPr marL="0" indent="0" algn="l" defTabSz="457200" rtl="0" eaLnBrk="1" latinLnBrk="0" hangingPunct="1">
              <a:spcBef>
                <a:spcPct val="20000"/>
              </a:spcBef>
              <a:buFontTx/>
              <a:buNone/>
              <a:defRPr sz="1200" kern="1200">
                <a:solidFill>
                  <a:srgbClr val="FFFFFF"/>
                </a:solidFill>
                <a:latin typeface="+mn-lt"/>
                <a:ea typeface="+mn-ea"/>
                <a:cs typeface="+mn-cs"/>
              </a:defRPr>
            </a:lvl1pPr>
            <a:lvl2pPr marL="457200" indent="0" algn="l" defTabSz="457200" rtl="0" eaLnBrk="1" latinLnBrk="0" hangingPunct="1">
              <a:spcBef>
                <a:spcPct val="20000"/>
              </a:spcBef>
              <a:buFontTx/>
              <a:buNone/>
              <a:defRPr sz="1200" kern="1200">
                <a:solidFill>
                  <a:srgbClr val="FFFFFF"/>
                </a:solidFill>
                <a:latin typeface="+mn-lt"/>
                <a:ea typeface="+mn-ea"/>
                <a:cs typeface="+mn-cs"/>
              </a:defRPr>
            </a:lvl2pPr>
            <a:lvl3pPr marL="914400" indent="0" algn="l" defTabSz="457200" rtl="0" eaLnBrk="1" latinLnBrk="0" hangingPunct="1">
              <a:spcBef>
                <a:spcPct val="20000"/>
              </a:spcBef>
              <a:buFontTx/>
              <a:buNone/>
              <a:defRPr sz="1200" kern="1200">
                <a:solidFill>
                  <a:srgbClr val="FFFFFF"/>
                </a:solidFill>
                <a:latin typeface="+mn-lt"/>
                <a:ea typeface="+mn-ea"/>
                <a:cs typeface="+mn-cs"/>
              </a:defRPr>
            </a:lvl3pPr>
            <a:lvl4pPr marL="1371600" indent="0" algn="l" defTabSz="457200" rtl="0" eaLnBrk="1" latinLnBrk="0" hangingPunct="1">
              <a:spcBef>
                <a:spcPct val="20000"/>
              </a:spcBef>
              <a:buFontTx/>
              <a:buNone/>
              <a:defRPr sz="1200" kern="1200">
                <a:solidFill>
                  <a:srgbClr val="FFFFFF"/>
                </a:solidFill>
                <a:latin typeface="+mn-lt"/>
                <a:ea typeface="+mn-ea"/>
                <a:cs typeface="+mn-cs"/>
              </a:defRPr>
            </a:lvl4pPr>
            <a:lvl5pPr marL="1828800" indent="0" algn="l" defTabSz="457200" rtl="0" eaLnBrk="1" latinLnBrk="0" hangingPunct="1">
              <a:spcBef>
                <a:spcPct val="20000"/>
              </a:spcBef>
              <a:buFontTx/>
              <a:buNone/>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dirty="0">
                <a:solidFill>
                  <a:schemeClr val="tx1"/>
                </a:solidFill>
                <a:latin typeface="Montserrat" pitchFamily="2" charset="0"/>
              </a:rPr>
              <a:t>Image PLP Kate Lacey</a:t>
            </a:r>
          </a:p>
        </p:txBody>
      </p:sp>
    </p:spTree>
    <p:extLst>
      <p:ext uri="{BB962C8B-B14F-4D97-AF65-F5344CB8AC3E}">
        <p14:creationId xmlns:p14="http://schemas.microsoft.com/office/powerpoint/2010/main" val="354315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05A7-FC17-D8A5-8EE0-239B0D1B88F5}"/>
              </a:ext>
            </a:extLst>
          </p:cNvPr>
          <p:cNvSpPr>
            <a:spLocks noGrp="1"/>
          </p:cNvSpPr>
          <p:nvPr>
            <p:ph type="title"/>
          </p:nvPr>
        </p:nvSpPr>
        <p:spPr>
          <a:xfrm>
            <a:off x="335333" y="1007739"/>
            <a:ext cx="8387979" cy="531703"/>
          </a:xfrm>
        </p:spPr>
        <p:txBody>
          <a:bodyPr>
            <a:normAutofit/>
          </a:bodyPr>
          <a:lstStyle/>
          <a:p>
            <a:r>
              <a:rPr lang="en-GB" dirty="0">
                <a:latin typeface="Montserrat" pitchFamily="2" charset="0"/>
              </a:rPr>
              <a:t>5 years away from 2030: Where are we now?</a:t>
            </a:r>
          </a:p>
        </p:txBody>
      </p:sp>
      <p:sp>
        <p:nvSpPr>
          <p:cNvPr id="3" name="Text Placeholder 2">
            <a:extLst>
              <a:ext uri="{FF2B5EF4-FFF2-40B4-BE49-F238E27FC236}">
                <a16:creationId xmlns:a16="http://schemas.microsoft.com/office/drawing/2014/main" id="{C9CB16D9-825B-0C94-7EE9-C39F76BBFAF6}"/>
              </a:ext>
            </a:extLst>
          </p:cNvPr>
          <p:cNvSpPr>
            <a:spLocks noGrp="1"/>
          </p:cNvSpPr>
          <p:nvPr>
            <p:ph type="body" sz="quarter" idx="10"/>
          </p:nvPr>
        </p:nvSpPr>
        <p:spPr>
          <a:xfrm>
            <a:off x="334963" y="1597024"/>
            <a:ext cx="4129565" cy="3764685"/>
          </a:xfrm>
        </p:spPr>
        <p:txBody>
          <a:bodyPr>
            <a:normAutofit/>
          </a:bodyPr>
          <a:lstStyle/>
          <a:p>
            <a:r>
              <a:rPr lang="en-GB" sz="1400" dirty="0">
                <a:latin typeface="Montserrat" pitchFamily="2" charset="0"/>
              </a:rPr>
              <a:t>Defra published the criteria and next steps during the COP16 in Oct 2024 and are now establishing the assessment and reporting process</a:t>
            </a:r>
          </a:p>
          <a:p>
            <a:pPr marL="228600" indent="-228600">
              <a:buAutoNum type="arabicPeriod"/>
            </a:pPr>
            <a:r>
              <a:rPr lang="en-GB" sz="1400" b="1" dirty="0">
                <a:latin typeface="Montserrat" pitchFamily="2" charset="0"/>
              </a:rPr>
              <a:t>Purpose</a:t>
            </a:r>
            <a:r>
              <a:rPr lang="en-GB" sz="1400" dirty="0">
                <a:latin typeface="Montserrat" pitchFamily="2" charset="0"/>
              </a:rPr>
              <a:t> – purpose or management objectives will ensure delivery of in-situ conservation outcomes.</a:t>
            </a:r>
          </a:p>
          <a:p>
            <a:pPr marL="228600" indent="-228600">
              <a:buAutoNum type="arabicPeriod"/>
            </a:pPr>
            <a:r>
              <a:rPr lang="en-GB" sz="1400" b="1" dirty="0">
                <a:latin typeface="Montserrat" pitchFamily="2" charset="0"/>
              </a:rPr>
              <a:t>Protection</a:t>
            </a:r>
            <a:r>
              <a:rPr lang="en-GB" sz="1400" dirty="0">
                <a:latin typeface="Montserrat" pitchFamily="2" charset="0"/>
              </a:rPr>
              <a:t> – in-situ conservation will be sustained for at least 20 years</a:t>
            </a:r>
          </a:p>
          <a:p>
            <a:pPr marL="228600" indent="-228600">
              <a:buAutoNum type="arabicPeriod"/>
            </a:pPr>
            <a:r>
              <a:rPr lang="en-GB" sz="1400" b="1" dirty="0">
                <a:latin typeface="Montserrat" pitchFamily="2" charset="0"/>
              </a:rPr>
              <a:t>Management</a:t>
            </a:r>
            <a:r>
              <a:rPr lang="en-GB" sz="1400" dirty="0">
                <a:latin typeface="Montserrat" pitchFamily="2" charset="0"/>
              </a:rPr>
              <a:t> – areas should be effectively managed and show progress </a:t>
            </a:r>
            <a:r>
              <a:rPr lang="en-GB" sz="1400">
                <a:latin typeface="Montserrat" pitchFamily="2" charset="0"/>
              </a:rPr>
              <a:t>towards conservation outcomes </a:t>
            </a:r>
          </a:p>
          <a:p>
            <a:endParaRPr lang="en-GB" dirty="0">
              <a:latin typeface="Montserrat" pitchFamily="2" charset="0"/>
            </a:endParaRPr>
          </a:p>
          <a:p>
            <a:pPr algn="ctr"/>
            <a:r>
              <a:rPr lang="en-GB" sz="1400" dirty="0">
                <a:latin typeface="Montserrat" pitchFamily="2" charset="0"/>
              </a:rPr>
              <a:t>Total areas that currently count (indicative): </a:t>
            </a:r>
            <a:r>
              <a:rPr lang="en-GB" sz="1400" b="1" dirty="0">
                <a:latin typeface="Montserrat" pitchFamily="2" charset="0"/>
              </a:rPr>
              <a:t>7.1% </a:t>
            </a:r>
          </a:p>
          <a:p>
            <a:endParaRPr lang="en-GB" dirty="0">
              <a:latin typeface="Montserrat" pitchFamily="2" charset="0"/>
            </a:endParaRPr>
          </a:p>
        </p:txBody>
      </p:sp>
      <p:pic>
        <p:nvPicPr>
          <p:cNvPr id="11" name="Picture Placeholder 10" descr="A bridge over a hill&#10;&#10;Description automatically generated">
            <a:extLst>
              <a:ext uri="{FF2B5EF4-FFF2-40B4-BE49-F238E27FC236}">
                <a16:creationId xmlns:a16="http://schemas.microsoft.com/office/drawing/2014/main" id="{EB0E8943-BD32-A550-6961-763A0FDB2A0F}"/>
              </a:ext>
            </a:extLst>
          </p:cNvPr>
          <p:cNvPicPr>
            <a:picLocks noGrp="1" noChangeAspect="1"/>
          </p:cNvPicPr>
          <p:nvPr>
            <p:ph type="pic" sz="quarter" idx="11"/>
          </p:nvPr>
        </p:nvPicPr>
        <p:blipFill>
          <a:blip r:embed="rId3"/>
          <a:srcRect l="1223" r="2810" b="4"/>
          <a:stretch/>
        </p:blipFill>
        <p:spPr>
          <a:xfrm>
            <a:off x="4622800" y="1597025"/>
            <a:ext cx="4100513" cy="3215145"/>
          </a:xfrm>
          <a:noFill/>
        </p:spPr>
      </p:pic>
      <p:sp>
        <p:nvSpPr>
          <p:cNvPr id="12" name="Text Placeholder 2">
            <a:extLst>
              <a:ext uri="{FF2B5EF4-FFF2-40B4-BE49-F238E27FC236}">
                <a16:creationId xmlns:a16="http://schemas.microsoft.com/office/drawing/2014/main" id="{1E80AF0E-F979-8D74-A789-B6C331594A61}"/>
              </a:ext>
            </a:extLst>
          </p:cNvPr>
          <p:cNvSpPr txBox="1">
            <a:spLocks/>
          </p:cNvSpPr>
          <p:nvPr/>
        </p:nvSpPr>
        <p:spPr>
          <a:xfrm>
            <a:off x="4529322" y="4812170"/>
            <a:ext cx="4129565" cy="285750"/>
          </a:xfrm>
          <a:prstGeom prst="rect">
            <a:avLst/>
          </a:prstGeom>
        </p:spPr>
        <p:txBody>
          <a:bodyPr vert="horz">
            <a:normAutofit/>
          </a:bodyPr>
          <a:lstStyle>
            <a:lvl1pPr marL="0" indent="0" algn="l" defTabSz="457200" rtl="0" eaLnBrk="1" latinLnBrk="0" hangingPunct="1">
              <a:spcBef>
                <a:spcPct val="20000"/>
              </a:spcBef>
              <a:buFontTx/>
              <a:buNone/>
              <a:defRPr sz="1200" kern="1200">
                <a:solidFill>
                  <a:srgbClr val="FFFFFF"/>
                </a:solidFill>
                <a:latin typeface="+mn-lt"/>
                <a:ea typeface="+mn-ea"/>
                <a:cs typeface="+mn-cs"/>
              </a:defRPr>
            </a:lvl1pPr>
            <a:lvl2pPr marL="457200" indent="0" algn="l" defTabSz="457200" rtl="0" eaLnBrk="1" latinLnBrk="0" hangingPunct="1">
              <a:spcBef>
                <a:spcPct val="20000"/>
              </a:spcBef>
              <a:buFontTx/>
              <a:buNone/>
              <a:defRPr sz="1200" kern="1200">
                <a:solidFill>
                  <a:srgbClr val="FFFFFF"/>
                </a:solidFill>
                <a:latin typeface="+mn-lt"/>
                <a:ea typeface="+mn-ea"/>
                <a:cs typeface="+mn-cs"/>
              </a:defRPr>
            </a:lvl2pPr>
            <a:lvl3pPr marL="914400" indent="0" algn="l" defTabSz="457200" rtl="0" eaLnBrk="1" latinLnBrk="0" hangingPunct="1">
              <a:spcBef>
                <a:spcPct val="20000"/>
              </a:spcBef>
              <a:buFontTx/>
              <a:buNone/>
              <a:defRPr sz="1200" kern="1200">
                <a:solidFill>
                  <a:srgbClr val="FFFFFF"/>
                </a:solidFill>
                <a:latin typeface="+mn-lt"/>
                <a:ea typeface="+mn-ea"/>
                <a:cs typeface="+mn-cs"/>
              </a:defRPr>
            </a:lvl3pPr>
            <a:lvl4pPr marL="1371600" indent="0" algn="l" defTabSz="457200" rtl="0" eaLnBrk="1" latinLnBrk="0" hangingPunct="1">
              <a:spcBef>
                <a:spcPct val="20000"/>
              </a:spcBef>
              <a:buFontTx/>
              <a:buNone/>
              <a:defRPr sz="1200" kern="1200">
                <a:solidFill>
                  <a:srgbClr val="FFFFFF"/>
                </a:solidFill>
                <a:latin typeface="+mn-lt"/>
                <a:ea typeface="+mn-ea"/>
                <a:cs typeface="+mn-cs"/>
              </a:defRPr>
            </a:lvl4pPr>
            <a:lvl5pPr marL="1828800" indent="0" algn="l" defTabSz="457200" rtl="0" eaLnBrk="1" latinLnBrk="0" hangingPunct="1">
              <a:spcBef>
                <a:spcPct val="20000"/>
              </a:spcBef>
              <a:buFontTx/>
              <a:buNone/>
              <a:defRPr sz="12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dirty="0">
                <a:latin typeface="Montserrat" pitchFamily="2" charset="0"/>
              </a:rPr>
              <a:t>Image PLP Harriet Knafler</a:t>
            </a:r>
          </a:p>
        </p:txBody>
      </p:sp>
    </p:spTree>
    <p:extLst>
      <p:ext uri="{BB962C8B-B14F-4D97-AF65-F5344CB8AC3E}">
        <p14:creationId xmlns:p14="http://schemas.microsoft.com/office/powerpoint/2010/main" val="294475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D8FD2E-D176-75CB-C421-DF7F86E08454}"/>
              </a:ext>
            </a:extLst>
          </p:cNvPr>
          <p:cNvSpPr/>
          <p:nvPr/>
        </p:nvSpPr>
        <p:spPr>
          <a:xfrm>
            <a:off x="294221" y="3463094"/>
            <a:ext cx="8555558" cy="1345333"/>
          </a:xfrm>
          <a:prstGeom prst="rect">
            <a:avLst/>
          </a:prstGeom>
          <a:solidFill>
            <a:schemeClr val="accent1">
              <a:lumMod val="40000"/>
              <a:lumOff val="60000"/>
            </a:schemeClr>
          </a:soli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6EFC28D-DC1B-ED0F-98F2-38BE5BB37E08}"/>
              </a:ext>
            </a:extLst>
          </p:cNvPr>
          <p:cNvSpPr>
            <a:spLocks noGrp="1"/>
          </p:cNvSpPr>
          <p:nvPr>
            <p:ph type="title"/>
          </p:nvPr>
        </p:nvSpPr>
        <p:spPr/>
        <p:txBody>
          <a:bodyPr/>
          <a:lstStyle/>
          <a:p>
            <a:r>
              <a:rPr lang="en-GB" dirty="0">
                <a:latin typeface="Montserrat" pitchFamily="2" charset="0"/>
              </a:rPr>
              <a:t>Protected landscapes are the backbone of 30by30 </a:t>
            </a:r>
          </a:p>
        </p:txBody>
      </p:sp>
      <p:sp>
        <p:nvSpPr>
          <p:cNvPr id="3" name="Text Placeholder 2">
            <a:extLst>
              <a:ext uri="{FF2B5EF4-FFF2-40B4-BE49-F238E27FC236}">
                <a16:creationId xmlns:a16="http://schemas.microsoft.com/office/drawing/2014/main" id="{1A3FB33F-9DC9-9DFE-3489-CC62839C7F7A}"/>
              </a:ext>
            </a:extLst>
          </p:cNvPr>
          <p:cNvSpPr>
            <a:spLocks noGrp="1"/>
          </p:cNvSpPr>
          <p:nvPr>
            <p:ph type="body" sz="quarter" idx="10"/>
          </p:nvPr>
        </p:nvSpPr>
        <p:spPr>
          <a:xfrm>
            <a:off x="334963" y="1619250"/>
            <a:ext cx="8420100" cy="1984809"/>
          </a:xfrm>
        </p:spPr>
        <p:txBody>
          <a:bodyPr/>
          <a:lstStyle/>
          <a:p>
            <a:pPr marL="285750" indent="-285750">
              <a:buFont typeface="Arial" panose="020B0604020202020204" pitchFamily="34" charset="0"/>
              <a:buChar char="•"/>
            </a:pPr>
            <a:r>
              <a:rPr lang="en-GB" sz="1300">
                <a:latin typeface="Montserrat" pitchFamily="2" charset="0"/>
              </a:rPr>
              <a:t>Protected landscapes cover 25% of England and contain:</a:t>
            </a:r>
          </a:p>
          <a:p>
            <a:pPr marL="742950" lvl="1" indent="-285750">
              <a:buFont typeface="Arial" panose="020B0604020202020204" pitchFamily="34" charset="0"/>
              <a:buChar char="•"/>
            </a:pPr>
            <a:r>
              <a:rPr lang="en-GB" sz="1300">
                <a:latin typeface="Montserrat" pitchFamily="2" charset="0"/>
              </a:rPr>
              <a:t>~50% of priority habitats and SSSIs</a:t>
            </a:r>
          </a:p>
          <a:p>
            <a:pPr marL="742950" lvl="1" indent="-285750">
              <a:buFont typeface="Arial" panose="020B0604020202020204" pitchFamily="34" charset="0"/>
              <a:buChar char="•"/>
            </a:pPr>
            <a:r>
              <a:rPr lang="en-GB" sz="1300">
                <a:latin typeface="Montserrat" pitchFamily="2" charset="0"/>
              </a:rPr>
              <a:t>60% of deep peat and nearly 88% of heather and acid grassland habitats.</a:t>
            </a:r>
          </a:p>
          <a:p>
            <a:pPr marL="285750" indent="-285750">
              <a:buFont typeface="Arial" panose="020B0604020202020204" pitchFamily="34" charset="0"/>
              <a:buChar char="•"/>
            </a:pPr>
            <a:r>
              <a:rPr lang="en-GB" sz="1300">
                <a:latin typeface="Montserrat" pitchFamily="2" charset="0"/>
              </a:rPr>
              <a:t>Potential to contribute:</a:t>
            </a:r>
          </a:p>
          <a:p>
            <a:pPr marL="742950" lvl="1" indent="-285750">
              <a:buFont typeface="Arial" panose="020B0604020202020204" pitchFamily="34" charset="0"/>
              <a:buChar char="•"/>
            </a:pPr>
            <a:r>
              <a:rPr lang="en-GB" sz="1300">
                <a:latin typeface="Montserrat" pitchFamily="2" charset="0"/>
              </a:rPr>
              <a:t>We estimate they could contribute </a:t>
            </a:r>
            <a:r>
              <a:rPr lang="en-GB" sz="1300" b="1">
                <a:latin typeface="Montserrat" pitchFamily="2" charset="0"/>
              </a:rPr>
              <a:t>38%</a:t>
            </a:r>
            <a:r>
              <a:rPr lang="en-GB" sz="1300">
                <a:latin typeface="Montserrat" pitchFamily="2" charset="0"/>
              </a:rPr>
              <a:t> of their land without land use conversion</a:t>
            </a:r>
          </a:p>
          <a:p>
            <a:pPr marL="742950" lvl="1" indent="-285750">
              <a:buFont typeface="Arial" panose="020B0604020202020204" pitchFamily="34" charset="0"/>
              <a:buChar char="•"/>
            </a:pPr>
            <a:r>
              <a:rPr lang="en-GB" sz="1300">
                <a:latin typeface="Montserrat" pitchFamily="2" charset="0"/>
              </a:rPr>
              <a:t>9.3% of England</a:t>
            </a:r>
          </a:p>
          <a:p>
            <a:pPr marL="285750" indent="-285750">
              <a:buFont typeface="Arial" panose="020B0604020202020204" pitchFamily="34" charset="0"/>
              <a:buChar char="•"/>
            </a:pPr>
            <a:r>
              <a:rPr lang="en-GB" sz="1300">
                <a:latin typeface="Montserrat" pitchFamily="2" charset="0"/>
              </a:rPr>
              <a:t>Existing structures, partnerships, management plans and Targets and Outcomes framework</a:t>
            </a:r>
          </a:p>
          <a:p>
            <a:endParaRPr lang="en-GB" sz="1300">
              <a:latin typeface="Montserrat" pitchFamily="2" charset="0"/>
            </a:endParaRPr>
          </a:p>
          <a:p>
            <a:endParaRPr lang="en-GB" sz="1300">
              <a:latin typeface="Montserrat" pitchFamily="2" charset="0"/>
            </a:endParaRPr>
          </a:p>
          <a:p>
            <a:endParaRPr lang="en-GB" sz="1300">
              <a:latin typeface="Montserrat" pitchFamily="2" charset="0"/>
            </a:endParaRPr>
          </a:p>
          <a:p>
            <a:endParaRPr lang="en-GB" sz="1300">
              <a:latin typeface="Montserrat" pitchFamily="2" charset="0"/>
            </a:endParaRPr>
          </a:p>
          <a:p>
            <a:pPr algn="ctr"/>
            <a:r>
              <a:rPr lang="en-GB" sz="1600" dirty="0">
                <a:latin typeface="Montserrat" pitchFamily="2" charset="0"/>
              </a:rPr>
              <a:t>The more ambitious protected landscapes can be, the more achievable for the rest of England</a:t>
            </a:r>
          </a:p>
          <a:p>
            <a:endParaRPr lang="en-GB" sz="1300">
              <a:latin typeface="Montserrat" pitchFamily="2" charset="0"/>
            </a:endParaRPr>
          </a:p>
        </p:txBody>
      </p:sp>
      <p:graphicFrame>
        <p:nvGraphicFramePr>
          <p:cNvPr id="5" name="Table 4">
            <a:extLst>
              <a:ext uri="{FF2B5EF4-FFF2-40B4-BE49-F238E27FC236}">
                <a16:creationId xmlns:a16="http://schemas.microsoft.com/office/drawing/2014/main" id="{3FCFB545-18B1-50A2-C3E0-A2C5F10F75A0}"/>
              </a:ext>
            </a:extLst>
          </p:cNvPr>
          <p:cNvGraphicFramePr>
            <a:graphicFrameLocks noGrp="1"/>
          </p:cNvGraphicFramePr>
          <p:nvPr>
            <p:extLst>
              <p:ext uri="{D42A27DB-BD31-4B8C-83A1-F6EECF244321}">
                <p14:modId xmlns:p14="http://schemas.microsoft.com/office/powerpoint/2010/main" val="3383706802"/>
              </p:ext>
            </p:extLst>
          </p:nvPr>
        </p:nvGraphicFramePr>
        <p:xfrm>
          <a:off x="711200" y="3638553"/>
          <a:ext cx="7667625" cy="567690"/>
        </p:xfrm>
        <a:graphic>
          <a:graphicData uri="http://schemas.openxmlformats.org/drawingml/2006/table">
            <a:tbl>
              <a:tblPr>
                <a:tableStyleId>{5C22544A-7EE6-4342-B048-85BDC9FD1C3A}</a:tableStyleId>
              </a:tblPr>
              <a:tblGrid>
                <a:gridCol w="3708964">
                  <a:extLst>
                    <a:ext uri="{9D8B030D-6E8A-4147-A177-3AD203B41FA5}">
                      <a16:colId xmlns:a16="http://schemas.microsoft.com/office/drawing/2014/main" val="685535213"/>
                    </a:ext>
                  </a:extLst>
                </a:gridCol>
                <a:gridCol w="647597">
                  <a:extLst>
                    <a:ext uri="{9D8B030D-6E8A-4147-A177-3AD203B41FA5}">
                      <a16:colId xmlns:a16="http://schemas.microsoft.com/office/drawing/2014/main" val="3350021746"/>
                    </a:ext>
                  </a:extLst>
                </a:gridCol>
                <a:gridCol w="576766">
                  <a:extLst>
                    <a:ext uri="{9D8B030D-6E8A-4147-A177-3AD203B41FA5}">
                      <a16:colId xmlns:a16="http://schemas.microsoft.com/office/drawing/2014/main" val="3814746650"/>
                    </a:ext>
                  </a:extLst>
                </a:gridCol>
                <a:gridCol w="719552">
                  <a:extLst>
                    <a:ext uri="{9D8B030D-6E8A-4147-A177-3AD203B41FA5}">
                      <a16:colId xmlns:a16="http://schemas.microsoft.com/office/drawing/2014/main" val="3164796884"/>
                    </a:ext>
                  </a:extLst>
                </a:gridCol>
                <a:gridCol w="706469">
                  <a:extLst>
                    <a:ext uri="{9D8B030D-6E8A-4147-A177-3AD203B41FA5}">
                      <a16:colId xmlns:a16="http://schemas.microsoft.com/office/drawing/2014/main" val="2598971572"/>
                    </a:ext>
                  </a:extLst>
                </a:gridCol>
                <a:gridCol w="680304">
                  <a:extLst>
                    <a:ext uri="{9D8B030D-6E8A-4147-A177-3AD203B41FA5}">
                      <a16:colId xmlns:a16="http://schemas.microsoft.com/office/drawing/2014/main" val="457201840"/>
                    </a:ext>
                  </a:extLst>
                </a:gridCol>
                <a:gridCol w="627973">
                  <a:extLst>
                    <a:ext uri="{9D8B030D-6E8A-4147-A177-3AD203B41FA5}">
                      <a16:colId xmlns:a16="http://schemas.microsoft.com/office/drawing/2014/main" val="1842774164"/>
                    </a:ext>
                  </a:extLst>
                </a:gridCol>
              </a:tblGrid>
              <a:tr h="190500">
                <a:tc>
                  <a:txBody>
                    <a:bodyPr/>
                    <a:lstStyle/>
                    <a:p>
                      <a:pPr algn="l" fontAlgn="b"/>
                      <a:r>
                        <a:rPr lang="en-GB" sz="1800" b="1" u="none" strike="noStrike" dirty="0">
                          <a:effectLst/>
                          <a:latin typeface="Effra" panose="020B0503020203020204" pitchFamily="34" charset="0"/>
                          <a:cs typeface="Effra" panose="020B0503020203020204" pitchFamily="34" charset="0"/>
                        </a:rPr>
                        <a:t>Protected Landscapes</a:t>
                      </a:r>
                      <a:endParaRPr lang="en-GB" sz="1800" b="1"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tc>
                  <a:txBody>
                    <a:bodyPr/>
                    <a:lstStyle/>
                    <a:p>
                      <a:pPr algn="ctr" fontAlgn="b"/>
                      <a:r>
                        <a:rPr lang="en-GB" sz="1800" b="0" u="none" strike="noStrike" dirty="0">
                          <a:effectLst/>
                          <a:latin typeface="Effra" panose="020B0503020203020204" pitchFamily="34" charset="0"/>
                          <a:cs typeface="Effra" panose="020B0503020203020204" pitchFamily="34" charset="0"/>
                        </a:rPr>
                        <a:t>30%</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noFill/>
                  </a:tcPr>
                </a:tc>
                <a:tc>
                  <a:txBody>
                    <a:bodyPr/>
                    <a:lstStyle/>
                    <a:p>
                      <a:pPr algn="ctr" fontAlgn="b"/>
                      <a:r>
                        <a:rPr lang="en-GB" sz="1800" b="0" u="none" strike="noStrike" dirty="0">
                          <a:effectLst/>
                          <a:latin typeface="Effra" panose="020B0503020203020204" pitchFamily="34" charset="0"/>
                          <a:cs typeface="Effra" panose="020B0503020203020204" pitchFamily="34" charset="0"/>
                        </a:rPr>
                        <a:t>35%</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tc>
                  <a:txBody>
                    <a:bodyPr/>
                    <a:lstStyle/>
                    <a:p>
                      <a:pPr algn="ctr" fontAlgn="b"/>
                      <a:r>
                        <a:rPr lang="en-GB" sz="1800" b="1" u="none" strike="noStrike" dirty="0">
                          <a:effectLst/>
                          <a:latin typeface="Effra" panose="020B0503020203020204" pitchFamily="34" charset="0"/>
                          <a:cs typeface="Effra" panose="020B0503020203020204" pitchFamily="34" charset="0"/>
                        </a:rPr>
                        <a:t>38%</a:t>
                      </a:r>
                      <a:endParaRPr lang="en-GB" sz="1800" b="1"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noFill/>
                  </a:tcPr>
                </a:tc>
                <a:tc>
                  <a:txBody>
                    <a:bodyPr/>
                    <a:lstStyle/>
                    <a:p>
                      <a:pPr algn="ctr" fontAlgn="b"/>
                      <a:r>
                        <a:rPr lang="en-GB" sz="1800" b="0" u="none" strike="noStrike" dirty="0">
                          <a:effectLst/>
                          <a:latin typeface="Effra" panose="020B0503020203020204" pitchFamily="34" charset="0"/>
                          <a:cs typeface="Effra" panose="020B0503020203020204" pitchFamily="34" charset="0"/>
                        </a:rPr>
                        <a:t>40%</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tc>
                  <a:txBody>
                    <a:bodyPr/>
                    <a:lstStyle/>
                    <a:p>
                      <a:pPr algn="ctr" fontAlgn="b"/>
                      <a:r>
                        <a:rPr lang="en-GB" sz="1800" b="0" u="none" strike="noStrike" dirty="0">
                          <a:effectLst/>
                          <a:latin typeface="Effra" panose="020B0503020203020204" pitchFamily="34" charset="0"/>
                          <a:cs typeface="Effra" panose="020B0503020203020204" pitchFamily="34" charset="0"/>
                        </a:rPr>
                        <a:t>45%</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noFill/>
                  </a:tcPr>
                </a:tc>
                <a:tc>
                  <a:txBody>
                    <a:bodyPr/>
                    <a:lstStyle/>
                    <a:p>
                      <a:pPr algn="ctr" fontAlgn="b"/>
                      <a:r>
                        <a:rPr lang="en-GB" sz="1800" b="0" u="none" strike="noStrike" dirty="0">
                          <a:effectLst/>
                          <a:latin typeface="Effra" panose="020B0503020203020204" pitchFamily="34" charset="0"/>
                          <a:cs typeface="Effra" panose="020B0503020203020204" pitchFamily="34" charset="0"/>
                        </a:rPr>
                        <a:t>50%</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extLst>
                  <a:ext uri="{0D108BD9-81ED-4DB2-BD59-A6C34878D82A}">
                    <a16:rowId xmlns:a16="http://schemas.microsoft.com/office/drawing/2014/main" val="1433059346"/>
                  </a:ext>
                </a:extLst>
              </a:tr>
              <a:tr h="215365">
                <a:tc>
                  <a:txBody>
                    <a:bodyPr/>
                    <a:lstStyle/>
                    <a:p>
                      <a:pPr algn="l" fontAlgn="b"/>
                      <a:r>
                        <a:rPr lang="en-US" sz="1800" u="none" strike="noStrike" dirty="0">
                          <a:effectLst/>
                          <a:latin typeface="Effra" panose="020B0503020203020204" pitchFamily="34" charset="0"/>
                          <a:cs typeface="Effra" panose="020B0503020203020204" pitchFamily="34" charset="0"/>
                        </a:rPr>
                        <a:t>Outside PLs to hit 30% total</a:t>
                      </a:r>
                      <a:endParaRPr lang="en-US" sz="1800" b="1"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tc>
                  <a:txBody>
                    <a:bodyPr/>
                    <a:lstStyle/>
                    <a:p>
                      <a:pPr algn="ctr" fontAlgn="b"/>
                      <a:r>
                        <a:rPr lang="en-GB" sz="1800" u="none" strike="noStrike" dirty="0">
                          <a:effectLst/>
                          <a:latin typeface="Effra" panose="020B0503020203020204" pitchFamily="34" charset="0"/>
                          <a:cs typeface="Effra" panose="020B0503020203020204" pitchFamily="34" charset="0"/>
                        </a:rPr>
                        <a:t>30%</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noFill/>
                  </a:tcPr>
                </a:tc>
                <a:tc>
                  <a:txBody>
                    <a:bodyPr/>
                    <a:lstStyle/>
                    <a:p>
                      <a:pPr algn="ctr" fontAlgn="b"/>
                      <a:r>
                        <a:rPr lang="en-GB" sz="1800" u="none" strike="noStrike" dirty="0">
                          <a:effectLst/>
                          <a:latin typeface="Effra" panose="020B0503020203020204" pitchFamily="34" charset="0"/>
                          <a:cs typeface="Effra" panose="020B0503020203020204" pitchFamily="34" charset="0"/>
                        </a:rPr>
                        <a:t>28%</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tc>
                  <a:txBody>
                    <a:bodyPr/>
                    <a:lstStyle/>
                    <a:p>
                      <a:pPr algn="ctr" fontAlgn="b"/>
                      <a:r>
                        <a:rPr lang="en-GB" sz="1800" b="1" u="none" strike="noStrike" dirty="0">
                          <a:effectLst/>
                          <a:latin typeface="Effra" panose="020B0503020203020204" pitchFamily="34" charset="0"/>
                          <a:cs typeface="Effra" panose="020B0503020203020204" pitchFamily="34" charset="0"/>
                        </a:rPr>
                        <a:t>27%</a:t>
                      </a:r>
                      <a:endParaRPr lang="en-GB" sz="1800" b="1"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noFill/>
                  </a:tcPr>
                </a:tc>
                <a:tc>
                  <a:txBody>
                    <a:bodyPr/>
                    <a:lstStyle/>
                    <a:p>
                      <a:pPr algn="ctr" fontAlgn="b"/>
                      <a:r>
                        <a:rPr lang="en-GB" sz="1800" u="none" strike="noStrike" dirty="0">
                          <a:effectLst/>
                          <a:latin typeface="Effra" panose="020B0503020203020204" pitchFamily="34" charset="0"/>
                          <a:cs typeface="Effra" panose="020B0503020203020204" pitchFamily="34" charset="0"/>
                        </a:rPr>
                        <a:t>27%</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tc>
                  <a:txBody>
                    <a:bodyPr/>
                    <a:lstStyle/>
                    <a:p>
                      <a:pPr algn="ctr" fontAlgn="b"/>
                      <a:r>
                        <a:rPr lang="en-GB" sz="1800" u="none" strike="noStrike" dirty="0">
                          <a:effectLst/>
                          <a:latin typeface="Effra" panose="020B0503020203020204" pitchFamily="34" charset="0"/>
                          <a:cs typeface="Effra" panose="020B0503020203020204" pitchFamily="34" charset="0"/>
                        </a:rPr>
                        <a:t>25%</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noFill/>
                  </a:tcPr>
                </a:tc>
                <a:tc>
                  <a:txBody>
                    <a:bodyPr/>
                    <a:lstStyle/>
                    <a:p>
                      <a:pPr algn="ctr" fontAlgn="b"/>
                      <a:r>
                        <a:rPr lang="en-GB" sz="1800" u="none" strike="noStrike" dirty="0">
                          <a:effectLst/>
                          <a:latin typeface="Effra" panose="020B0503020203020204" pitchFamily="34" charset="0"/>
                          <a:cs typeface="Effra" panose="020B0503020203020204" pitchFamily="34" charset="0"/>
                        </a:rPr>
                        <a:t>24%</a:t>
                      </a:r>
                      <a:endParaRPr lang="en-GB" sz="1800" b="0" i="0" u="none" strike="noStrike" dirty="0">
                        <a:solidFill>
                          <a:srgbClr val="000000"/>
                        </a:solidFill>
                        <a:effectLst/>
                        <a:latin typeface="Effra" panose="020B0503020203020204" pitchFamily="34" charset="0"/>
                        <a:cs typeface="Effra" panose="020B0503020203020204" pitchFamily="34" charset="0"/>
                      </a:endParaRPr>
                    </a:p>
                  </a:txBody>
                  <a:tcPr marL="9525" marR="9525" marT="9525" marB="0" anchor="b"/>
                </a:tc>
                <a:extLst>
                  <a:ext uri="{0D108BD9-81ED-4DB2-BD59-A6C34878D82A}">
                    <a16:rowId xmlns:a16="http://schemas.microsoft.com/office/drawing/2014/main" val="3114366126"/>
                  </a:ext>
                </a:extLst>
              </a:tr>
            </a:tbl>
          </a:graphicData>
        </a:graphic>
      </p:graphicFrame>
    </p:spTree>
    <p:extLst>
      <p:ext uri="{BB962C8B-B14F-4D97-AF65-F5344CB8AC3E}">
        <p14:creationId xmlns:p14="http://schemas.microsoft.com/office/powerpoint/2010/main" val="3096230499"/>
      </p:ext>
    </p:extLst>
  </p:cSld>
  <p:clrMapOvr>
    <a:masterClrMapping/>
  </p:clrMapOvr>
</p:sld>
</file>

<file path=ppt/theme/theme1.xml><?xml version="1.0" encoding="utf-8"?>
<a:theme xmlns:a="http://schemas.openxmlformats.org/drawingml/2006/main" name="Master">
  <a:themeElements>
    <a:clrScheme name="PLP">
      <a:dk1>
        <a:sysClr val="windowText" lastClr="000000"/>
      </a:dk1>
      <a:lt1>
        <a:sysClr val="window" lastClr="FFFFFF"/>
      </a:lt1>
      <a:dk2>
        <a:srgbClr val="5D8099"/>
      </a:dk2>
      <a:lt2>
        <a:srgbClr val="FFFFFF"/>
      </a:lt2>
      <a:accent1>
        <a:srgbClr val="835873"/>
      </a:accent1>
      <a:accent2>
        <a:srgbClr val="708472"/>
      </a:accent2>
      <a:accent3>
        <a:srgbClr val="708472"/>
      </a:accent3>
      <a:accent4>
        <a:srgbClr val="835873"/>
      </a:accent4>
      <a:accent5>
        <a:srgbClr val="835873"/>
      </a:accent5>
      <a:accent6>
        <a:srgbClr val="708472"/>
      </a:accent6>
      <a:hlink>
        <a:srgbClr val="835873"/>
      </a:hlink>
      <a:folHlink>
        <a:srgbClr val="83587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4850b3-1e3e-4345-be3c-64224963baed" xsi:nil="true"/>
    <lcf76f155ced4ddcb4097134ff3c332f xmlns="19996989-a282-45ec-82d9-911063ccc131">
      <Terms xmlns="http://schemas.microsoft.com/office/infopath/2007/PartnerControls"/>
    </lcf76f155ced4ddcb4097134ff3c332f>
    <Notes xmlns="19996989-a282-45ec-82d9-911063ccc1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6D636BBF7C784CB8B4D953F2EACF3F" ma:contentTypeVersion="16" ma:contentTypeDescription="Create a new document." ma:contentTypeScope="" ma:versionID="41a9cb216d29b22a4dfa4963d687edb3">
  <xsd:schema xmlns:xsd="http://www.w3.org/2001/XMLSchema" xmlns:xs="http://www.w3.org/2001/XMLSchema" xmlns:p="http://schemas.microsoft.com/office/2006/metadata/properties" xmlns:ns2="19996989-a282-45ec-82d9-911063ccc131" xmlns:ns3="ca4850b3-1e3e-4345-be3c-64224963baed" targetNamespace="http://schemas.microsoft.com/office/2006/metadata/properties" ma:root="true" ma:fieldsID="465f6a232bb58ffa9aad6629aacc0904" ns2:_="" ns3:_="">
    <xsd:import namespace="19996989-a282-45ec-82d9-911063ccc131"/>
    <xsd:import namespace="ca4850b3-1e3e-4345-be3c-64224963bae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96989-a282-45ec-82d9-911063ccc1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cff65c0-bf9f-4141-bf0a-177e087d34d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otes" ma:index="23"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4850b3-1e3e-4345-be3c-64224963bae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b634661-8ed8-476c-9c72-e875c6e41ea6}" ma:internalName="TaxCatchAll" ma:showField="CatchAllData" ma:web="ca4850b3-1e3e-4345-be3c-64224963ba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13EC25-F535-45B4-8447-A718FFCFC848}">
  <ds:schemaRefs>
    <ds:schemaRef ds:uri="19996989-a282-45ec-82d9-911063ccc131"/>
    <ds:schemaRef ds:uri="http://purl.org/dc/dcmitype/"/>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terms/"/>
    <ds:schemaRef ds:uri="http://schemas.openxmlformats.org/package/2006/metadata/core-properties"/>
    <ds:schemaRef ds:uri="ca4850b3-1e3e-4345-be3c-64224963baed"/>
    <ds:schemaRef ds:uri="http://purl.org/dc/elements/1.1/"/>
  </ds:schemaRefs>
</ds:datastoreItem>
</file>

<file path=customXml/itemProps2.xml><?xml version="1.0" encoding="utf-8"?>
<ds:datastoreItem xmlns:ds="http://schemas.openxmlformats.org/officeDocument/2006/customXml" ds:itemID="{60BB0FD0-EE9E-46E5-BA47-0852F5E361E4}">
  <ds:schemaRefs>
    <ds:schemaRef ds:uri="http://schemas.microsoft.com/sharepoint/v3/contenttype/forms"/>
  </ds:schemaRefs>
</ds:datastoreItem>
</file>

<file path=customXml/itemProps3.xml><?xml version="1.0" encoding="utf-8"?>
<ds:datastoreItem xmlns:ds="http://schemas.openxmlformats.org/officeDocument/2006/customXml" ds:itemID="{39FB86D1-B65F-4BF5-BF18-1C16291C1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996989-a282-45ec-82d9-911063ccc131"/>
    <ds:schemaRef ds:uri="ca4850b3-1e3e-4345-be3c-64224963b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40653</TotalTime>
  <Words>3045</Words>
  <Application>Microsoft Office PowerPoint</Application>
  <PresentationFormat>On-screen Show (16:9)</PresentationFormat>
  <Paragraphs>363</Paragraphs>
  <Slides>32</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Dreaming Outloud Pro</vt:lpstr>
      <vt:lpstr>Effra</vt:lpstr>
      <vt:lpstr>GDS Transport</vt:lpstr>
      <vt:lpstr>Montserrat</vt:lpstr>
      <vt:lpstr>National Trust Display TT</vt:lpstr>
      <vt:lpstr>Open Sans</vt:lpstr>
      <vt:lpstr>Roboto</vt:lpstr>
      <vt:lpstr>Times New Roman</vt:lpstr>
      <vt:lpstr>Master</vt:lpstr>
      <vt:lpstr>A solutions focussed approach to navigating consenting and licensing challenges during delivering of 30by30 </vt:lpstr>
      <vt:lpstr>PowerPoint Presentation</vt:lpstr>
      <vt:lpstr>What are we working on?</vt:lpstr>
      <vt:lpstr>Framing – basic fundamentals </vt:lpstr>
      <vt:lpstr>Format of the workshop</vt:lpstr>
      <vt:lpstr>Nature recovery in protected landscapes: 30by30  Leo Fisher Leonora.Fisher@naturalengland.org.uk</vt:lpstr>
      <vt:lpstr>International 30by30 target</vt:lpstr>
      <vt:lpstr>5 years away from 2030: Where are we now?</vt:lpstr>
      <vt:lpstr>Protected landscapes are the backbone of 30by30 </vt:lpstr>
      <vt:lpstr>What’s next?</vt:lpstr>
      <vt:lpstr>Case study #1</vt:lpstr>
      <vt:lpstr>PowerPoint Presentation</vt:lpstr>
      <vt:lpstr>Case study #3</vt:lpstr>
      <vt:lpstr>Case study #4</vt:lpstr>
      <vt:lpstr>PowerPoint Presentation</vt:lpstr>
      <vt:lpstr>Regulatory processes</vt:lpstr>
      <vt:lpstr>Workshop time</vt:lpstr>
      <vt:lpstr>Snakes and ladders</vt:lpstr>
      <vt:lpstr>Workshop case study sheets</vt:lpstr>
      <vt:lpstr>Framing our discussion &amp; case studies</vt:lpstr>
      <vt:lpstr>Feedback</vt:lpstr>
      <vt:lpstr>Deep dive workshops</vt:lpstr>
      <vt:lpstr>Staying in touch</vt:lpstr>
      <vt:lpstr>Additional information on consents</vt:lpstr>
      <vt:lpstr>30by30 – potential consents / licenses needed – SSSI’s</vt:lpstr>
      <vt:lpstr>PowerPoint Presentation</vt:lpstr>
      <vt:lpstr>30by30 – potential consents / licenses needed – OWC’s</vt:lpstr>
      <vt:lpstr>30by30 – potential consents / licenses needed – FRAP’s</vt:lpstr>
      <vt:lpstr>30by30 – potential consents / licenses needed – EIA’s</vt:lpstr>
      <vt:lpstr>30by30 – potential consents / licenses needed – Forest EIA’s</vt:lpstr>
      <vt:lpstr>30by30 – potential consents / licenses needed – Planning </vt:lpstr>
      <vt:lpstr>30by30 – potential consents / licenses needed – felling license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Use</dc:creator>
  <cp:lastModifiedBy>Johnstone, Tom</cp:lastModifiedBy>
  <cp:revision>67</cp:revision>
  <dcterms:created xsi:type="dcterms:W3CDTF">2020-09-08T10:27:31Z</dcterms:created>
  <dcterms:modified xsi:type="dcterms:W3CDTF">2025-01-16T16:12:01Z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0x010100CE6D636BBF7C784CB8B4D953F2EACF3F</vt:lpwstr>
  </property>
</Properties>
</file>